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53" r:id="rId3"/>
    <p:sldId id="286" r:id="rId4"/>
    <p:sldId id="310" r:id="rId5"/>
    <p:sldId id="354" r:id="rId6"/>
    <p:sldId id="343" r:id="rId7"/>
    <p:sldId id="345" r:id="rId8"/>
    <p:sldId id="312" r:id="rId9"/>
    <p:sldId id="347" r:id="rId10"/>
    <p:sldId id="313" r:id="rId11"/>
    <p:sldId id="348" r:id="rId12"/>
    <p:sldId id="333" r:id="rId13"/>
    <p:sldId id="349" r:id="rId14"/>
    <p:sldId id="314" r:id="rId15"/>
    <p:sldId id="350" r:id="rId16"/>
    <p:sldId id="315" r:id="rId17"/>
    <p:sldId id="351" r:id="rId18"/>
    <p:sldId id="296" r:id="rId19"/>
    <p:sldId id="355" r:id="rId20"/>
    <p:sldId id="356" r:id="rId21"/>
    <p:sldId id="336" r:id="rId22"/>
    <p:sldId id="337" r:id="rId23"/>
    <p:sldId id="316" r:id="rId24"/>
    <p:sldId id="338" r:id="rId25"/>
    <p:sldId id="318" r:id="rId26"/>
    <p:sldId id="339" r:id="rId27"/>
    <p:sldId id="332" r:id="rId28"/>
    <p:sldId id="340" r:id="rId29"/>
    <p:sldId id="319" r:id="rId30"/>
    <p:sldId id="341" r:id="rId31"/>
    <p:sldId id="320" r:id="rId32"/>
    <p:sldId id="342" r:id="rId33"/>
    <p:sldId id="321" r:id="rId34"/>
    <p:sldId id="329" r:id="rId35"/>
    <p:sldId id="330" r:id="rId36"/>
    <p:sldId id="331" r:id="rId37"/>
    <p:sldId id="326" r:id="rId38"/>
    <p:sldId id="352" r:id="rId39"/>
    <p:sldId id="294" r:id="rId40"/>
    <p:sldId id="297" r:id="rId41"/>
    <p:sldId id="299" r:id="rId42"/>
    <p:sldId id="302" r:id="rId43"/>
    <p:sldId id="304" r:id="rId44"/>
    <p:sldId id="306" r:id="rId45"/>
    <p:sldId id="311" r:id="rId46"/>
    <p:sldId id="33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" initials="M" lastIdx="1" clrIdx="0">
    <p:extLst>
      <p:ext uri="{19B8F6BF-5375-455C-9EA6-DF929625EA0E}">
        <p15:presenceInfo xmlns:p15="http://schemas.microsoft.com/office/powerpoint/2012/main" userId="64a20263a9aeec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7A36-F061-41C6-BA7A-59C712BE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74839-641B-4199-9005-FCA7440B7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E925B-F6BB-4895-ACCE-B1A65533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B6A4-51AA-4933-BE89-55822A1E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239F-2316-4A12-B989-0FCFB922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9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B418-5082-482E-9AAC-E5CEC966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E70F3-4589-4A76-8683-A1D632E64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928E3-CFE8-4813-9DD6-B5F9814E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F3C72-42A6-4134-A52A-349F4F88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C6B7F-0A43-4CBD-B8C6-3D0F7730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577DF1-C014-4A30-9933-3FE4441E9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60316-8A71-47E0-99F3-DC08E0D3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F6CC9-7477-40E0-A37F-627B7C57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13733-AF19-463B-BC75-89A93935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DCD44-5408-45A8-B1CC-10DBD0BD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1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EA40-E77E-4BE7-8203-5B6258C6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0A41-7DB3-434D-9FC4-D77929BE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0326-3D72-4BA9-9DAB-05479937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F384-A698-4DE1-A0FB-C2C63DBA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5CD66-A9DD-49CD-8249-40E1A8A5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2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5183-5C87-4B17-8144-F3C089EE1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EFBDE-755F-4023-A102-ED65BF2E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41749-73E4-46A2-B18D-8530F536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AB3C-EA38-487B-8478-E3201577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D3B44-FE14-4E5A-B57B-8D25B321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6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02E4-0189-4BA1-BA52-165F942E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2FB4-73CE-41FB-AC84-DA31DA628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539A6-88A0-430C-8B53-E5388D097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72C43-94D5-4D07-9ADB-809CF4F7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A23F1-97D1-4E22-BA0A-091E6730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F89A2-7781-4CB9-A930-EB6F5F10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6672-C085-46AE-9504-26E4B27D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FF0FE-348D-47AF-9D8C-801D3548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464FD-EDFA-4F3A-B93C-ABC21CC5D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75669-4DB7-4D4F-9292-8FB6727B9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95CA5-1A16-428B-A73C-44440F5E6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AB4B8-E172-4ABC-BD0F-C4C4F925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63BD4-6785-4D4D-8137-391C15E9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9569B-483C-4B5C-BA7B-0BFF372E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70E2-76F7-4976-8819-2B5CFA58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2766C-772E-42D4-8F06-D9E55150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673C2-F208-4406-9079-15CB67ED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C68FE-93C4-41F3-84D1-B28C7F37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4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295F2-BCA4-4E93-952F-7A20B859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C4EF4-5CDE-458E-98A5-BA77EFC7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F99A7-96C9-4182-9580-C015C1CB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CDE6-AE0E-4997-A817-C3D7B9B7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C359-5EBD-4443-936B-4BE14D68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99598-3294-46C3-A2DE-0AEEC94F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61177-CCA6-47A1-8D11-E133DFFD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F2B36-DFA7-470E-992D-948FD9C8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9F4C5-F09D-4EAA-BB42-353B2C9C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4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1530-76B5-462E-8BBD-AC5301B6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21312-C531-4C73-AC0F-9D8700AA2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9D78D-A55B-490C-9807-B730E1E4A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DFC7C-BA84-4D39-BA2D-2CD26AB4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D726A-9B29-47B9-ACB3-1540A7FD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A7FDD-31A0-49D2-9E35-5A6782A0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9591C-8BAD-493C-A57D-E2FE959B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88079-9EF2-47A1-8F53-6A66CABE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7DF1B-5F63-4D6A-AA5C-B74F23F78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C767E-AC12-4EF6-8BE9-70B421BD3FAD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DE9F-C2DE-4DEC-86B9-924301D81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1846-4C53-46B8-9E3C-7340AA90E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8D40-C5E8-411B-A116-1B471375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778DE6-E119-4047-B8A9-DB0EBA0A2E64}"/>
              </a:ext>
            </a:extLst>
          </p:cNvPr>
          <p:cNvSpPr/>
          <p:nvPr/>
        </p:nvSpPr>
        <p:spPr>
          <a:xfrm>
            <a:off x="4067175" y="1228725"/>
            <a:ext cx="4114800" cy="4591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A4C39C-E30E-48B7-8DFF-4FB6D978D2CB}"/>
              </a:ext>
            </a:extLst>
          </p:cNvPr>
          <p:cNvSpPr/>
          <p:nvPr/>
        </p:nvSpPr>
        <p:spPr>
          <a:xfrm>
            <a:off x="6371239" y="4547251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 - Exit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D05E6D-5316-4208-952C-89F98BC1AF99}"/>
              </a:ext>
            </a:extLst>
          </p:cNvPr>
          <p:cNvSpPr/>
          <p:nvPr/>
        </p:nvSpPr>
        <p:spPr>
          <a:xfrm>
            <a:off x="4510107" y="4547251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F12</a:t>
            </a:r>
          </a:p>
          <a:p>
            <a:pPr algn="ctr"/>
            <a:r>
              <a:rPr lang="en-US" sz="1400" b="1" dirty="0"/>
              <a:t>Sign 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207779-234F-478B-86F1-6A52EAB00532}"/>
              </a:ext>
            </a:extLst>
          </p:cNvPr>
          <p:cNvSpPr txBox="1"/>
          <p:nvPr/>
        </p:nvSpPr>
        <p:spPr>
          <a:xfrm>
            <a:off x="4562475" y="243506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Id: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0CE402-0F33-45A6-A5C8-611888EA42C5}"/>
              </a:ext>
            </a:extLst>
          </p:cNvPr>
          <p:cNvSpPr/>
          <p:nvPr/>
        </p:nvSpPr>
        <p:spPr>
          <a:xfrm>
            <a:off x="5674929" y="2440899"/>
            <a:ext cx="1506921" cy="363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A11412-FAE0-400B-AF81-C21F32388605}"/>
              </a:ext>
            </a:extLst>
          </p:cNvPr>
          <p:cNvSpPr txBox="1"/>
          <p:nvPr/>
        </p:nvSpPr>
        <p:spPr>
          <a:xfrm>
            <a:off x="4562475" y="3054190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8CFAEE-181A-4557-9636-4152CEBD99A6}"/>
              </a:ext>
            </a:extLst>
          </p:cNvPr>
          <p:cNvSpPr/>
          <p:nvPr/>
        </p:nvSpPr>
        <p:spPr>
          <a:xfrm>
            <a:off x="5674929" y="3060024"/>
            <a:ext cx="1506921" cy="363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DCD9C-9D23-493F-BD4F-B21EC29EA48F}"/>
              </a:ext>
            </a:extLst>
          </p:cNvPr>
          <p:cNvSpPr txBox="1"/>
          <p:nvPr/>
        </p:nvSpPr>
        <p:spPr>
          <a:xfrm>
            <a:off x="4562475" y="3681888"/>
            <a:ext cx="105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741A1-AB12-4CE6-AD85-354AB46FE8ED}"/>
              </a:ext>
            </a:extLst>
          </p:cNvPr>
          <p:cNvSpPr/>
          <p:nvPr/>
        </p:nvSpPr>
        <p:spPr>
          <a:xfrm>
            <a:off x="5674929" y="3687722"/>
            <a:ext cx="1506921" cy="363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9AA882-2C6A-4747-87B8-70F128CE0892}"/>
              </a:ext>
            </a:extLst>
          </p:cNvPr>
          <p:cNvSpPr/>
          <p:nvPr/>
        </p:nvSpPr>
        <p:spPr>
          <a:xfrm>
            <a:off x="4962062" y="1291189"/>
            <a:ext cx="2325025" cy="8882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A0B9B7-C11C-4EFF-AAD2-F6C16FE86355}"/>
              </a:ext>
            </a:extLst>
          </p:cNvPr>
          <p:cNvSpPr/>
          <p:nvPr/>
        </p:nvSpPr>
        <p:spPr>
          <a:xfrm>
            <a:off x="4057650" y="5173444"/>
            <a:ext cx="4124325" cy="636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E8CA45-2488-45CF-8BB8-3124023E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059" y="5323519"/>
            <a:ext cx="1188720" cy="3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aphicFrame>
        <p:nvGraphicFramePr>
          <p:cNvPr id="150" name="Table 4">
            <a:extLst>
              <a:ext uri="{FF2B5EF4-FFF2-40B4-BE49-F238E27FC236}">
                <a16:creationId xmlns:a16="http://schemas.microsoft.com/office/drawing/2014/main" id="{6B4591A6-AC51-4E4F-BC4C-BD5522C0E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66856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B7BE865-93EC-41AF-9A34-7CBDD1BD149F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10D1ED1C-E7A8-4246-BFEE-B72E619D50F9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296655C6-2DA9-43AC-973D-0DE74744894E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4FD8A653-A46A-4337-BC93-F46B3F6CAE24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501A2FC8-8201-4A25-9A3F-DA61EEC29CA2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5FEFCC26-4502-407A-8885-BFFC1DF5713C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77B1EBCF-D030-4771-AD2C-172E0E23DE1B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F24C1DEC-07C2-4FE4-AC66-266B3359E1C9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51C5AC1D-216A-473C-866D-652A1CC2870B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EC73C73E-F8B6-4705-873B-210A430C8950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E0787982-0C2A-45DA-9216-8C7D57B920D6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B0CE039A-2D95-401D-80AB-860B4BF01E03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89542266-AE87-4364-872D-8FC86173ED16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47C1C194-2B07-4244-B296-3018F924B5E7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Create Invoice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DADB58D-D794-489C-8E70-EC8A4B5702A1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99E82DA0-059F-45EF-9DD0-0E576670FBA9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D314F16A-EF2D-429B-A621-9A88D74A2C10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EE976954-C636-4534-9C83-E2ADC159428A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F30C1DC8-73B0-48BE-933E-484E981E6375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C17110AD-9B63-446F-80DE-A8F06C5EBB30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F44A7805-8E3D-469A-BAA3-30C1C05DADF5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083FBF0C-0053-4771-BD4D-776974394DE1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55C8BCE5-5803-4968-8F7D-78E165557513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B1D60C62-F85C-4EAC-9884-B039BFC9D99A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59733EA1-1EAF-42E6-BABB-6589C8D2E8D2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307E87E3-9287-4499-8CA4-82B799C30130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DF3927F3-2BD7-4744-95E4-A787FD5E024A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BE37FB14-0F8F-4FE5-8D82-82517166ABFD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B557A027-4C7B-4617-AE7B-426E54D7EE71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6174FE96-CDAF-4CDE-BC74-2E9FF69DCFAC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68B1FE96-E5C4-464F-B114-C51C23D4D659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44153E72-2AF6-4428-86E2-98AA29A6E6A3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14F3443F-5D05-4B12-80E4-CBEAD4DE787D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3AF2FF4B-20C6-4CE4-86E0-01A9F3C94C88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EEF42879-2F30-4B81-878D-03226225D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6790FA27-43DB-47D8-852E-00F2B0A99165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3F72E0F-42C5-4FBB-A41C-CC81514F9BCC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FF77CB-8006-43CC-ADC7-D04990642D2F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32F4076-4C65-4A0C-8F24-30683DB3A9BB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F431D7D-F0DF-43AF-A98B-CC610E7F2F61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0EA00DB-B298-456C-B52C-370749B42756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8F25E0C-DA9A-4BF9-B627-F346B71384A6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4578DC1D-1394-4BF2-9FAF-0E5712B3881C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0" name="Isosceles Triangle 89">
                  <a:extLst>
                    <a:ext uri="{FF2B5EF4-FFF2-40B4-BE49-F238E27FC236}">
                      <a16:creationId xmlns:a16="http://schemas.microsoft.com/office/drawing/2014/main" id="{BC58BF46-6335-4440-B8B3-7D0B5892FC75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8C926D7-FC2F-4661-BECE-39D698C4102D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4A129FB4-45D6-47B3-A744-D05614909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40" y="497463"/>
            <a:ext cx="10429875" cy="599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658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Find Item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u="sng" dirty="0"/>
              <a:t>BUTTON ACTIONS:</a:t>
            </a:r>
          </a:p>
          <a:p>
            <a:pPr marL="0" indent="0">
              <a:buNone/>
            </a:pPr>
            <a:r>
              <a:rPr lang="en-US" sz="1700" b="1" dirty="0"/>
              <a:t>Esc-Exit:</a:t>
            </a:r>
          </a:p>
          <a:p>
            <a:r>
              <a:rPr lang="en-US" sz="1700" dirty="0"/>
              <a:t>Close the Find Item Screen and go back to Estimate Entry Screen</a:t>
            </a:r>
            <a:endParaRPr lang="en-US" sz="1700" b="1" u="sng" dirty="0"/>
          </a:p>
          <a:p>
            <a:pPr marL="0" indent="0">
              <a:buNone/>
            </a:pPr>
            <a:r>
              <a:rPr lang="en-US" sz="1700" b="1" dirty="0"/>
              <a:t>F1-Find:</a:t>
            </a:r>
          </a:p>
          <a:p>
            <a:r>
              <a:rPr lang="en-US" sz="1700" dirty="0"/>
              <a:t>From the database, fetch the Items pertaining to the Barcode, Item Code,  Item Name and Category, and list in the screen</a:t>
            </a:r>
          </a:p>
          <a:p>
            <a:r>
              <a:rPr lang="en-US" sz="1700" dirty="0"/>
              <a:t>Set focus to the first row in the Item List</a:t>
            </a:r>
          </a:p>
          <a:p>
            <a:pPr marL="0" indent="0">
              <a:buNone/>
            </a:pPr>
            <a:r>
              <a:rPr lang="en-US" sz="1700" b="1" dirty="0"/>
              <a:t>Up Arrow:</a:t>
            </a:r>
          </a:p>
          <a:p>
            <a:r>
              <a:rPr lang="en-US" sz="1700" dirty="0"/>
              <a:t>Set focus to the row above in the Item List.</a:t>
            </a:r>
          </a:p>
          <a:p>
            <a:r>
              <a:rPr lang="en-US" sz="1700" dirty="0"/>
              <a:t>If already in the first row, no action required </a:t>
            </a:r>
          </a:p>
          <a:p>
            <a:pPr marL="0" indent="0">
              <a:buNone/>
            </a:pPr>
            <a:r>
              <a:rPr lang="en-US" sz="1700" b="1" dirty="0"/>
              <a:t>Down Arrow:</a:t>
            </a:r>
          </a:p>
          <a:p>
            <a:r>
              <a:rPr lang="en-US" sz="1700" dirty="0"/>
              <a:t>Set focus to the row below in the Item List.</a:t>
            </a:r>
          </a:p>
          <a:p>
            <a:r>
              <a:rPr lang="en-US" sz="1700" dirty="0"/>
              <a:t>If already in the last row, no action required</a:t>
            </a:r>
            <a:endParaRPr lang="en-US" sz="1700" b="1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Page Up:</a:t>
            </a:r>
          </a:p>
          <a:p>
            <a:r>
              <a:rPr lang="en-US" sz="1700" dirty="0"/>
              <a:t>Set focus to the 10</a:t>
            </a:r>
            <a:r>
              <a:rPr lang="en-US" sz="1700" baseline="30000" dirty="0"/>
              <a:t>th</a:t>
            </a:r>
            <a:r>
              <a:rPr lang="en-US" sz="1700" dirty="0"/>
              <a:t> row above in the Item List.</a:t>
            </a:r>
          </a:p>
          <a:p>
            <a:r>
              <a:rPr lang="en-US" sz="1700" dirty="0"/>
              <a:t>If already in the first row, no action required </a:t>
            </a:r>
          </a:p>
          <a:p>
            <a:pPr marL="0" indent="0">
              <a:buNone/>
            </a:pPr>
            <a:r>
              <a:rPr lang="en-US" sz="1700" b="1" dirty="0"/>
              <a:t>Page Down:</a:t>
            </a:r>
          </a:p>
          <a:p>
            <a:r>
              <a:rPr lang="en-US" sz="1700" dirty="0"/>
              <a:t>Set focus to the 10</a:t>
            </a:r>
            <a:r>
              <a:rPr lang="en-US" sz="1700" baseline="30000" dirty="0"/>
              <a:t>th</a:t>
            </a:r>
            <a:r>
              <a:rPr lang="en-US" sz="1700" dirty="0"/>
              <a:t> row below in the Item List.</a:t>
            </a:r>
          </a:p>
          <a:p>
            <a:r>
              <a:rPr lang="en-US" sz="1700" dirty="0"/>
              <a:t>If already in the last row, no action required 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2080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aphicFrame>
        <p:nvGraphicFramePr>
          <p:cNvPr id="150" name="Table 4">
            <a:extLst>
              <a:ext uri="{FF2B5EF4-FFF2-40B4-BE49-F238E27FC236}">
                <a16:creationId xmlns:a16="http://schemas.microsoft.com/office/drawing/2014/main" id="{6B4591A6-AC51-4E4F-BC4C-BD5522C0EA9D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B7BE865-93EC-41AF-9A34-7CBDD1BD149F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10D1ED1C-E7A8-4246-BFEE-B72E619D50F9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296655C6-2DA9-43AC-973D-0DE74744894E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4FD8A653-A46A-4337-BC93-F46B3F6CAE24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501A2FC8-8201-4A25-9A3F-DA61EEC29CA2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5FEFCC26-4502-407A-8885-BFFC1DF5713C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77B1EBCF-D030-4771-AD2C-172E0E23DE1B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F24C1DEC-07C2-4FE4-AC66-266B3359E1C9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51C5AC1D-216A-473C-866D-652A1CC2870B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EC73C73E-F8B6-4705-873B-210A430C8950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E0787982-0C2A-45DA-9216-8C7D57B920D6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B0CE039A-2D95-401D-80AB-860B4BF01E03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89542266-AE87-4364-872D-8FC86173ED16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47C1C194-2B07-4244-B296-3018F924B5E7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Create Invoice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7DADB58D-D794-489C-8E70-EC8A4B5702A1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3EE492D-5EC3-46F7-AA1D-87EBD2075B2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2476676-F342-409F-AED2-3750CD09E706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D5D3DCB3-11E3-4F2B-B90E-AB4FB4515333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58A266BF-BE86-437A-825C-C90EA2483DF4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C45430BC-FF28-4170-9586-F15A6C017B80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FDDB9E03-D64F-4077-84CE-DB82ADCAA42E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834DC05-A5AF-4B84-8F20-5A5BB2CE2963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501948D7-2F46-484A-BB11-61E152CA5E69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84BEB890-CFAE-47D9-B5D2-A7E4661D6662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CA5B7913-25BD-46D8-B46F-E00E8958D76D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235FAF9-8D40-43D4-AEBA-A96B4954851E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E4374497-DF91-469E-BE20-95A805E0A3B9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57BEDD0D-75E7-463B-893B-47E405EFBCD5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B6E6B37A-9951-4410-8BC5-0F9D0F606BD7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FE2A5203-51E1-41C9-B4B1-9AD3F0D5FCEB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16B02FA5-FC07-46D6-85CB-B05F06061E07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DB83AB69-D2AA-4C02-B9C4-91D8B40EF98A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465B2CF0-ABA1-4F87-9D4E-4435CF3BA91C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619FC33B-03E2-4DC6-B256-2AD9AEE96989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441E37D8-A223-494B-9561-B3D5E0A83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8AC18896-B3E8-4CC4-A9F3-66D944F9C118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1FA1F47-C7A4-4858-9AEF-6A446E46A2A2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2739BE0-EF0E-4726-973D-EE76E2CB32CC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952334B-5ECD-4509-8FFF-B35CF5B4534A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7A166D6-5595-40CB-A8CE-B8EFEB7E149C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56629E1-B2A2-4070-8A4F-741512B39E85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2A2E9EDA-FE3E-4743-B474-1D02C209D5FD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DE726C86-21C6-4CCB-BEDA-9C5A6D0A4A21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22" name="Isosceles Triangle 121">
                  <a:extLst>
                    <a:ext uri="{FF2B5EF4-FFF2-40B4-BE49-F238E27FC236}">
                      <a16:creationId xmlns:a16="http://schemas.microsoft.com/office/drawing/2014/main" id="{D09B6C88-8180-4D3D-8561-8F53A4B77A90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C827C86-4B74-4D70-B13B-26CAA59F81D4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D893689-1E29-4EB9-9678-BADCDF207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83" y="596243"/>
            <a:ext cx="8877300" cy="601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650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Find Customer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u="sng" dirty="0"/>
              <a:t>BUTTON ACTIONS:</a:t>
            </a:r>
          </a:p>
          <a:p>
            <a:pPr marL="0" indent="0">
              <a:buNone/>
            </a:pPr>
            <a:r>
              <a:rPr lang="en-US" sz="1700" b="1" dirty="0"/>
              <a:t>Esc-Exit:</a:t>
            </a:r>
          </a:p>
          <a:p>
            <a:r>
              <a:rPr lang="en-US" sz="1700" dirty="0"/>
              <a:t>Close the Find Customer Screen and go back to Estimate Entry Screen</a:t>
            </a:r>
            <a:endParaRPr lang="en-US" sz="1700" b="1" u="sng" dirty="0"/>
          </a:p>
          <a:p>
            <a:pPr marL="0" indent="0">
              <a:buNone/>
            </a:pPr>
            <a:r>
              <a:rPr lang="en-US" sz="1700" b="1" dirty="0"/>
              <a:t>F1-Find:</a:t>
            </a:r>
          </a:p>
          <a:p>
            <a:r>
              <a:rPr lang="en-US" sz="1700" dirty="0"/>
              <a:t>From the database, fetch the Customers pertaining to the Mobile Number, Customer Name and Category, and list in the screen</a:t>
            </a:r>
          </a:p>
          <a:p>
            <a:r>
              <a:rPr lang="en-US" sz="1700" dirty="0"/>
              <a:t>Set focus to the first row in the Customer List</a:t>
            </a:r>
          </a:p>
          <a:p>
            <a:pPr marL="0" indent="0">
              <a:buNone/>
            </a:pPr>
            <a:r>
              <a:rPr lang="en-US" sz="1700" b="1" dirty="0"/>
              <a:t>Up Arrow:</a:t>
            </a:r>
          </a:p>
          <a:p>
            <a:r>
              <a:rPr lang="en-US" sz="1700" dirty="0"/>
              <a:t>Set focus to the row above in the Customer List.</a:t>
            </a:r>
          </a:p>
          <a:p>
            <a:r>
              <a:rPr lang="en-US" sz="1700" dirty="0"/>
              <a:t>If already in the first row, no action required </a:t>
            </a:r>
          </a:p>
          <a:p>
            <a:pPr marL="0" indent="0">
              <a:buNone/>
            </a:pPr>
            <a:r>
              <a:rPr lang="en-US" sz="1700" b="1" dirty="0"/>
              <a:t>Down Arrow:</a:t>
            </a:r>
          </a:p>
          <a:p>
            <a:r>
              <a:rPr lang="en-US" sz="1700" dirty="0"/>
              <a:t>Set focus to the row below in the Customer List.</a:t>
            </a:r>
          </a:p>
          <a:p>
            <a:r>
              <a:rPr lang="en-US" sz="1700" dirty="0"/>
              <a:t>If already in the last row, no action required</a:t>
            </a:r>
            <a:endParaRPr lang="en-US" sz="1700" b="1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Page Up:</a:t>
            </a:r>
          </a:p>
          <a:p>
            <a:r>
              <a:rPr lang="en-US" sz="1700" dirty="0"/>
              <a:t>Set focus to the 10</a:t>
            </a:r>
            <a:r>
              <a:rPr lang="en-US" sz="1700" baseline="30000" dirty="0"/>
              <a:t>th</a:t>
            </a:r>
            <a:r>
              <a:rPr lang="en-US" sz="1700" dirty="0"/>
              <a:t> row above in the Customer List.</a:t>
            </a:r>
          </a:p>
          <a:p>
            <a:r>
              <a:rPr lang="en-US" sz="1700" dirty="0"/>
              <a:t>If already in the first row, no action required </a:t>
            </a:r>
          </a:p>
          <a:p>
            <a:pPr marL="0" indent="0">
              <a:buNone/>
            </a:pPr>
            <a:r>
              <a:rPr lang="en-US" sz="1700" b="1" dirty="0"/>
              <a:t>Page Down:</a:t>
            </a:r>
          </a:p>
          <a:p>
            <a:r>
              <a:rPr lang="en-US" sz="1700" dirty="0"/>
              <a:t>Set focus to the 10</a:t>
            </a:r>
            <a:r>
              <a:rPr lang="en-US" sz="1700" baseline="30000" dirty="0"/>
              <a:t>th</a:t>
            </a:r>
            <a:r>
              <a:rPr lang="en-US" sz="1700" dirty="0"/>
              <a:t> row below in the Customer List.</a:t>
            </a:r>
          </a:p>
          <a:p>
            <a:r>
              <a:rPr lang="en-US" sz="1700" dirty="0"/>
              <a:t>If already in the last row, no action required 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80522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aphicFrame>
        <p:nvGraphicFramePr>
          <p:cNvPr id="146" name="Table 4">
            <a:extLst>
              <a:ext uri="{FF2B5EF4-FFF2-40B4-BE49-F238E27FC236}">
                <a16:creationId xmlns:a16="http://schemas.microsoft.com/office/drawing/2014/main" id="{CC4D33BC-E39F-4F5E-90B4-C29DDC0C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36162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CF475AA-538C-4FA4-A1D7-DE445A5C0E69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AFF08A6-4DD8-4F68-A4E1-0B3605728F95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90DA854F-8948-47EA-89A0-1561738AD5B7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9A752BB6-B0E2-47C1-9274-87B81B8D0792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10F41207-0EA6-43B7-97BF-B14461A88E1B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4F644549-9A8B-47AD-86D1-9E10F8CF7784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C21438F5-2BD0-443A-AB43-B933CBC04E52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DA7AC914-FF3F-42DD-950B-062CD6258CED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47199592-041E-4960-89D4-F9BC80BFCF6C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EEEAFA40-F574-40A5-8260-17F089825B7F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DF0D2985-C667-4B69-9E06-6D6900DA4C8D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9B5A041B-CFE0-40F3-AFD3-71A5108FFD35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707869E7-5C1F-429A-88E7-4B5CFB81B867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20183D14-CF8D-4E12-A5C9-A5F81BB97E17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Create Invoice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56073E2B-4A41-4747-9704-C5A635610A86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7563C8D5-69B7-40F3-9717-750443673C26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065017C-AD71-4466-B0DE-A7073127C806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E325AB4C-2245-4CB5-96D6-CD4FCB440646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1D5D1C15-83FB-4A36-8FCB-EC1FE205FE7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C414E008-9213-4CFD-9F6C-55BE2B2B827C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A25B13A8-21B3-45CA-84AC-307C8796640D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251BAB83-A444-4757-AAD4-8298DCF7FE7E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36A46E31-757E-49AE-B175-38EE5225F090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60AEFB42-825A-441F-A103-77990C2B77EC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1105E66D-3DAD-4697-9862-27FEFA24A2F1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59B0C76A-E43D-4BDF-B4E4-9CF6081AF3F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1A216AE1-EF2D-4C7D-9B98-3AA75FC67755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31831821-06B8-49A7-993E-004060CFE73E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F57ED3AC-3D60-4C57-A869-1EDE36E7FA91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8B1D5B5B-C513-43CC-BE7F-5E6C974BA640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C06BAFF5-7D13-4FD7-AA59-C69FEA13332C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DF20D333-7455-421A-BF97-FE29713D5D3F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7AEDC38A-F2A6-4610-855D-93B517C2D115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7211F407-107F-438F-942F-E4540FAE94F9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AF5AFF8F-76CA-47BE-8328-823CC0D80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CCCA5C6E-E52C-4C99-9A23-0110AFA51E58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7E39CF3-524E-464E-8F8A-C212E5315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473" y="1557892"/>
            <a:ext cx="5810250" cy="34004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CE140EA8-4C2D-410B-8DCE-CAE07AD836E3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5381D75-457E-4B6C-AFD6-BDAB60F2B52E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6CE688-CC51-460E-8FB1-FD16B938B397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789C414-0D8B-4F36-A9B8-6511DBFD548C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388088A-FAE5-44ED-BF5F-D860A03BAC80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B749592-5E96-44A9-BB6E-BD2EEE7A5706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848F67CA-C4DD-4C05-8240-70F58B7AE018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0" name="Isosceles Triangle 89">
                  <a:extLst>
                    <a:ext uri="{FF2B5EF4-FFF2-40B4-BE49-F238E27FC236}">
                      <a16:creationId xmlns:a16="http://schemas.microsoft.com/office/drawing/2014/main" id="{DDCF48C6-3DB2-4A47-9D7B-5D000B1C41FE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9478152-E89F-4132-8324-27277A2210F7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3514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Change Quantity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buNone/>
            </a:pPr>
            <a:r>
              <a:rPr lang="en-US" sz="1700" b="1" u="sng" dirty="0"/>
              <a:t>FIELD SETTINGS &amp; BEHAVIOR: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When the screen loads first time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Display the Item Name of the selected item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Display the Existing Quantity of the selected item</a:t>
            </a:r>
          </a:p>
          <a:p>
            <a:pPr marL="0" indent="0">
              <a:buNone/>
            </a:pPr>
            <a:endParaRPr lang="en-US" sz="1700" b="1" u="sng" dirty="0"/>
          </a:p>
          <a:p>
            <a:pPr marL="0" indent="0">
              <a:buNone/>
            </a:pPr>
            <a:r>
              <a:rPr lang="en-US" sz="1700" b="1" u="sng" dirty="0"/>
              <a:t>BUTTON ACTIONS:</a:t>
            </a:r>
          </a:p>
          <a:p>
            <a:pPr marL="0" indent="0">
              <a:buNone/>
            </a:pPr>
            <a:r>
              <a:rPr lang="en-US" sz="1700" b="1" dirty="0"/>
              <a:t>Esc-Exit:</a:t>
            </a:r>
          </a:p>
          <a:p>
            <a:r>
              <a:rPr lang="en-US" sz="1700" dirty="0"/>
              <a:t>Discard the changes, Close the Change Quantity Screen and go back to Estimate Entry Screen</a:t>
            </a:r>
            <a:endParaRPr lang="en-US" sz="1700" b="1" u="sng" dirty="0"/>
          </a:p>
          <a:p>
            <a:pPr marL="0" indent="0">
              <a:buNone/>
            </a:pPr>
            <a:r>
              <a:rPr lang="en-US" sz="1700" b="1" dirty="0"/>
              <a:t>F12-Ok:</a:t>
            </a:r>
          </a:p>
          <a:p>
            <a:r>
              <a:rPr lang="en-US" sz="1700" dirty="0"/>
              <a:t>Update the New Quantity as the Quantity in the currently focused Item row in the Estimate Entry screen</a:t>
            </a:r>
          </a:p>
          <a:p>
            <a:r>
              <a:rPr lang="en-US" sz="1700" dirty="0"/>
              <a:t>Close the Change Quantity Screen and go back to Estimate Entry Screen</a:t>
            </a:r>
            <a:endParaRPr lang="en-US" sz="1700" b="1" u="sng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u="sng" dirty="0"/>
              <a:t>VALIDATIONS:</a:t>
            </a:r>
          </a:p>
          <a:p>
            <a:r>
              <a:rPr lang="en-US" sz="1700" dirty="0"/>
              <a:t>Zero and Negative Quantity are not allowed in the New Quantity field</a:t>
            </a:r>
          </a:p>
          <a:p>
            <a:r>
              <a:rPr lang="en-US" sz="1700" dirty="0"/>
              <a:t>New Quantity field cannot be same as the Existing Quantity field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55743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aphicFrame>
        <p:nvGraphicFramePr>
          <p:cNvPr id="177" name="Table 4">
            <a:extLst>
              <a:ext uri="{FF2B5EF4-FFF2-40B4-BE49-F238E27FC236}">
                <a16:creationId xmlns:a16="http://schemas.microsoft.com/office/drawing/2014/main" id="{EFF8F669-3E1B-46DA-BF66-8117E33B9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207" name="Group 206">
            <a:extLst>
              <a:ext uri="{FF2B5EF4-FFF2-40B4-BE49-F238E27FC236}">
                <a16:creationId xmlns:a16="http://schemas.microsoft.com/office/drawing/2014/main" id="{15125310-2CCB-4AEB-BBFB-987D66C04725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6EDB648-4EB9-4051-BA59-6EC860D7A627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1D8B6B17-C5E2-4BD1-811B-1069B04736C2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9D58C067-C9CE-4ED8-A93C-46823F81E27B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B625F569-8E33-49B7-A18A-DEFC3E991FA8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BD4E4FEF-90A4-494C-B5EB-4B616311DBE1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D87AC88-548E-4042-8938-E05F87C264C6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3C23CC2B-BD46-4C85-8104-BD697E83ABCE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CD17BDB5-0D43-47C2-801A-8DAF56C8DE59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4D60EC73-0212-4379-8583-6059FA4AF926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684CA724-C80B-45C1-9A69-CE501D3715CF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77C52D2C-BCC9-4582-BBE7-FD9FC62718DF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43B4B4B9-E9DA-40F1-8A34-EED009E46186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25150686-255C-4025-AA17-1ED9A2DD0534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Create Invoice</a:t>
              </a: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43C06ADD-3478-46B7-B12F-BC46382DE5FC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FB40A37-938C-478B-9367-9CFA97B416CF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03A4BE5D-E481-4043-8F4B-56851DDD6784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D89CD969-01A1-44A0-8D96-6E3A8F9E0E20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75E887C3-E2E8-4274-BBD3-EEBADFB2FF1F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B8F10A71-95BD-41D0-8406-F9D55AD96CFD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DCA84ACC-93AE-4041-A2BD-A49A22F51CD8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268C36FF-63EA-43F8-A510-44AD18CBC15D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A24CAB40-8A14-4B8B-8EFE-56D79165904C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C2D5C2BE-A593-45B6-93F1-981C44F2E048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7F8E7C18-3AC0-431B-9CC1-87D4B55CC186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3BFCB13A-9AB1-4531-A6A1-D0400886B026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4D8D301B-8E63-4A18-99F7-D5818E9721F3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7708527F-9119-42B6-ABC9-BB3F987F07BB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235" name="Rectangle: Rounded Corners 234">
              <a:extLst>
                <a:ext uri="{FF2B5EF4-FFF2-40B4-BE49-F238E27FC236}">
                  <a16:creationId xmlns:a16="http://schemas.microsoft.com/office/drawing/2014/main" id="{3D166BE8-EA5E-4CEF-BA88-2ECB3D9684FE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0F859F0F-EBE8-4A28-B80D-6D9928E54E22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EAF1C604-DFE0-4DAA-9DE4-A34813F98A3A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8" name="Rectangle: Rounded Corners 237">
              <a:extLst>
                <a:ext uri="{FF2B5EF4-FFF2-40B4-BE49-F238E27FC236}">
                  <a16:creationId xmlns:a16="http://schemas.microsoft.com/office/drawing/2014/main" id="{8287A96B-7578-4C30-B181-5FE4F078E2C1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239" name="Rectangle: Rounded Corners 238">
              <a:extLst>
                <a:ext uri="{FF2B5EF4-FFF2-40B4-BE49-F238E27FC236}">
                  <a16:creationId xmlns:a16="http://schemas.microsoft.com/office/drawing/2014/main" id="{F55707C5-B5A7-40A5-AB4E-BB16FF7CC2F8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D7BE18B9-53F3-4C97-8414-EE819BE573C9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B399279F-46B0-41E2-82DA-68986B24F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C9453939-FE16-41D5-8169-73D26AE74E5E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A1D6000-26AB-4E02-9934-BDF6C5BB0976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D648948-1C58-4BB5-BCCB-2F972EC8C3CE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943D207-9C8C-4FF0-A4C8-0DF15CE8373D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5C01041-D915-4083-90E2-D29FF56365B0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34CA6EC-707F-4DB7-A2E7-DC9FB7BF134F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04E5839A-A0D8-4C99-8F25-E233A6F35226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38EADD57-42B1-486A-902B-F04955DE1FA1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0" name="Isosceles Triangle 89">
                  <a:extLst>
                    <a:ext uri="{FF2B5EF4-FFF2-40B4-BE49-F238E27FC236}">
                      <a16:creationId xmlns:a16="http://schemas.microsoft.com/office/drawing/2014/main" id="{198D5DDB-CB60-488A-B43C-A815E004F710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133FF60-CB83-4182-B18D-C2145E254983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8D1AF5D7-0F78-428A-9FA1-6F56D215F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828" y="1510157"/>
            <a:ext cx="5819775" cy="4038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90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Change Price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buNone/>
            </a:pPr>
            <a:r>
              <a:rPr lang="en-US" sz="1700" b="1" u="sng" dirty="0"/>
              <a:t>FIELD SETTINGS &amp; BEHAVIOR: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When the screen loads first time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Display the Item Name of the selected item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Display the Existing Price of the selected item</a:t>
            </a:r>
          </a:p>
          <a:p>
            <a:pPr marL="0" indent="0">
              <a:buNone/>
            </a:pPr>
            <a:endParaRPr lang="en-US" sz="1700" b="1" u="sng" dirty="0"/>
          </a:p>
          <a:p>
            <a:pPr marL="0" indent="0">
              <a:buNone/>
            </a:pPr>
            <a:endParaRPr lang="en-US" sz="1700" b="1" u="sng" dirty="0"/>
          </a:p>
          <a:p>
            <a:pPr marL="0" indent="0">
              <a:buNone/>
            </a:pPr>
            <a:r>
              <a:rPr lang="en-US" sz="1700" b="1" u="sng" dirty="0"/>
              <a:t>BUTTON ACTIONS:</a:t>
            </a:r>
          </a:p>
          <a:p>
            <a:pPr marL="0" indent="0">
              <a:buNone/>
            </a:pPr>
            <a:r>
              <a:rPr lang="en-US" sz="1700" b="1" dirty="0"/>
              <a:t>Esc-Exit:</a:t>
            </a:r>
          </a:p>
          <a:p>
            <a:r>
              <a:rPr lang="en-US" sz="1700" dirty="0"/>
              <a:t>Discard the changes, Close the Change Price Screen and go back to Estimate Entry Screen</a:t>
            </a:r>
            <a:endParaRPr lang="en-US" sz="1700" b="1" u="sng" dirty="0"/>
          </a:p>
          <a:p>
            <a:pPr marL="0" indent="0">
              <a:buNone/>
            </a:pPr>
            <a:r>
              <a:rPr lang="en-US" sz="1700" b="1" dirty="0"/>
              <a:t>F12-Ok:</a:t>
            </a:r>
          </a:p>
          <a:p>
            <a:r>
              <a:rPr lang="en-US" sz="1700" dirty="0"/>
              <a:t>Update the New Price as the Applied Price in the currently focused Item row in the Estimate Entry screen</a:t>
            </a:r>
          </a:p>
          <a:p>
            <a:r>
              <a:rPr lang="en-US" sz="1700" dirty="0"/>
              <a:t>Close the Change Price Screen and go back to Estimate Entry Screen</a:t>
            </a:r>
            <a:endParaRPr lang="en-US" sz="1700" b="1" u="sng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u="sng" dirty="0"/>
              <a:t>VALIDATIONS:</a:t>
            </a:r>
          </a:p>
          <a:p>
            <a:r>
              <a:rPr lang="en-US" sz="1700" dirty="0"/>
              <a:t>Zero and Negative Price are not allowed in the New Price field</a:t>
            </a:r>
          </a:p>
          <a:p>
            <a:r>
              <a:rPr lang="en-US" sz="1700" dirty="0"/>
              <a:t>New Price can be only 10% above or below Existing Price</a:t>
            </a:r>
          </a:p>
          <a:p>
            <a:r>
              <a:rPr lang="en-US" sz="1700" dirty="0"/>
              <a:t>New Price cannot be same as the Existing Price</a:t>
            </a:r>
          </a:p>
          <a:p>
            <a:r>
              <a:rPr lang="en-US" sz="1700" dirty="0"/>
              <a:t>User Id should exist in User </a:t>
            </a:r>
            <a:r>
              <a:rPr lang="en-US" sz="1700" dirty="0" err="1"/>
              <a:t>db</a:t>
            </a:r>
            <a:r>
              <a:rPr lang="en-US" sz="1700" dirty="0"/>
              <a:t> Table</a:t>
            </a:r>
          </a:p>
          <a:p>
            <a:r>
              <a:rPr lang="en-US" sz="1700" dirty="0"/>
              <a:t>Password should be corresponding to the User Id in the User </a:t>
            </a:r>
            <a:r>
              <a:rPr lang="en-US" sz="1700" dirty="0" err="1"/>
              <a:t>db</a:t>
            </a:r>
            <a:r>
              <a:rPr lang="en-US" sz="1700" dirty="0"/>
              <a:t> Table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74655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C1FBF9-CBE4-4330-A114-E8A24CEB0960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B556AE3-36BC-4F7D-AC95-1BC6B4A237E2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DD4988B-614C-4440-ACE3-CDEF6CE8571C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F93EDF8-4E0D-40D8-91AF-15BD8ABB7B56}"/>
                </a:ext>
              </a:extLst>
            </p:cNvPr>
            <p:cNvSpPr/>
            <p:nvPr/>
          </p:nvSpPr>
          <p:spPr>
            <a:xfrm>
              <a:off x="985438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40FCD89-E4AA-485C-9980-DE6EF97C904E}"/>
                </a:ext>
              </a:extLst>
            </p:cNvPr>
            <p:cNvSpPr txBox="1"/>
            <p:nvPr/>
          </p:nvSpPr>
          <p:spPr>
            <a:xfrm>
              <a:off x="245379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72B1F8A-908D-4F8D-8A97-7F3F4F0B7E23}"/>
                </a:ext>
              </a:extLst>
            </p:cNvPr>
            <p:cNvSpPr/>
            <p:nvPr/>
          </p:nvSpPr>
          <p:spPr>
            <a:xfrm>
              <a:off x="3601130" y="651242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74A339A-FD09-4FA7-BDB3-C3D15EFD2389}"/>
                </a:ext>
              </a:extLst>
            </p:cNvPr>
            <p:cNvSpPr/>
            <p:nvPr/>
          </p:nvSpPr>
          <p:spPr>
            <a:xfrm>
              <a:off x="60099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9126C42-ADED-41BF-ABFA-1D8904D88AE5}"/>
                </a:ext>
              </a:extLst>
            </p:cNvPr>
            <p:cNvSpPr txBox="1"/>
            <p:nvPr/>
          </p:nvSpPr>
          <p:spPr>
            <a:xfrm>
              <a:off x="50710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A1757B3-B45B-4E6F-9928-16DC8D750DBB}"/>
                </a:ext>
              </a:extLst>
            </p:cNvPr>
            <p:cNvSpPr txBox="1"/>
            <p:nvPr/>
          </p:nvSpPr>
          <p:spPr>
            <a:xfrm>
              <a:off x="878865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UNPAID</a:t>
              </a:r>
              <a:endParaRPr lang="en-US" sz="1400" b="1" dirty="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E9E3A5-8E75-4850-9AC9-D90F3C3909A3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2967A2-B0A9-4695-9F96-D1583CD1F48C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58D810C-E730-45B2-ABA3-1212B94275E8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0ACE44-E74D-43D2-BD36-01A42DA4243C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E5EE235-4EB2-4E6F-AD52-77E4EA94F896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F2DFC7A2-97BC-4E84-AF5E-04D5E6D3AF11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A4FABAC-98F6-45BF-9716-946B94DD79F6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73" name="Isosceles Triangle 72">
                  <a:extLst>
                    <a:ext uri="{FF2B5EF4-FFF2-40B4-BE49-F238E27FC236}">
                      <a16:creationId xmlns:a16="http://schemas.microsoft.com/office/drawing/2014/main" id="{0450318B-551A-47E8-BB6B-8FA80CC794BD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C8077F7-893A-4FFC-A38C-7A60BA1E75B0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aphicFrame>
        <p:nvGraphicFramePr>
          <p:cNvPr id="103" name="Table 4">
            <a:extLst>
              <a:ext uri="{FF2B5EF4-FFF2-40B4-BE49-F238E27FC236}">
                <a16:creationId xmlns:a16="http://schemas.microsoft.com/office/drawing/2014/main" id="{BE55E00F-3D8C-4336-9289-C32DC9CC9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A5895E6-75DA-4E7D-9148-D332F7952131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DCC8AB8-A0B2-4EEE-8D95-BF38975E6963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5C08D19A-68E9-4C88-9D0E-1586BBC6AA29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DE5C0838-788B-4DFA-83C4-E43F40E72F2C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A72800FB-737F-4176-8316-3CAC36325135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992357E1-6583-487D-A372-7367992DC9BA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BAAB627F-EF40-45FA-BBA6-FABC3E94B679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DB7765F5-AF15-4915-9846-51DFB2680680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3A8EE009-B228-45E4-9A37-088C512AE91B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ABCACE30-6611-48CD-8973-85C0F48EBE7B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C54D64CA-5C0D-48AD-A239-A18610CD1B5F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92D97C92-7F4F-4536-9B86-37B852D0FF48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45735FC0-A6B6-4376-902C-0C73933858D2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33CFCD08-C6B1-47CB-86D0-302A25DDA510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EF608434-C8B5-4014-AFB8-22F46F933BC8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5F79A-F6DF-4050-AD9B-E18757395FF5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3DBFE-A7C9-444D-98DB-B672D98C5E9A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E99604FC-9F7B-4067-8974-F7253FB7B29F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0B9F5E5E-1549-4D4B-B465-F04058F3AF3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4940B72-99FA-4214-A5DC-A153FF019CEE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E826C994-E5F9-43CF-8920-6395F69B4F58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4BB6AE52-C698-4369-BD9C-248DF69070A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C01B4C6-EB4F-4A4B-B469-CB8BE1916A0D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F4A4B30-E940-4434-9B99-1ECA81E18263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23B597EA-F796-4F0B-8798-00395CEAE6E7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E6A880AD-195C-4168-A483-02536DD8C641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70341E8-60E1-477D-AA0E-CC43A3283277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7CC43DE-C308-4C6A-9A35-16AC02980586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B205EDB-44B1-44EF-A6FC-0DC4D0BD982A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7B20B09-CD6E-4CCF-A741-58A7F1905A41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090993A-C23A-49E1-B238-D8734B155251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1BE04F8-AC7D-4C91-B7A1-09F82675FB4C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EEF2130-A195-4214-8762-187B5BA22982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7BD9E7FA-98FB-43D4-8CAB-AE94FDA0285F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52D498-E57B-49E8-B67F-97A2A7A22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242" name="Rectangle: Rounded Corners 241">
              <a:extLst>
                <a:ext uri="{FF2B5EF4-FFF2-40B4-BE49-F238E27FC236}">
                  <a16:creationId xmlns:a16="http://schemas.microsoft.com/office/drawing/2014/main" id="{EDEC6573-5AA2-44C3-BEB6-CFDA518D1D86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165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29466"/>
            <a:ext cx="5781675" cy="585708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600"/>
              </a:lnSpc>
              <a:buNone/>
            </a:pPr>
            <a:r>
              <a:rPr lang="en-US" sz="1700" b="1" u="sng" dirty="0"/>
              <a:t>FIELD SETTINGS &amp; BEHAVIOR: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When the screen loads first time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Invoice Number should be blank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Set the focus to Barcode/Item code field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Barcode / Item code: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If the entered / scanned barcode starts with numbers 0 to 9</a:t>
            </a:r>
          </a:p>
          <a:p>
            <a:pPr lvl="2">
              <a:lnSpc>
                <a:spcPts val="1600"/>
              </a:lnSpc>
            </a:pPr>
            <a:r>
              <a:rPr lang="en-US" sz="1700" dirty="0"/>
              <a:t>Field length should be 13 digits</a:t>
            </a:r>
          </a:p>
          <a:p>
            <a:pPr lvl="2">
              <a:lnSpc>
                <a:spcPts val="1600"/>
              </a:lnSpc>
            </a:pPr>
            <a:r>
              <a:rPr lang="en-US" sz="1700" dirty="0"/>
              <a:t>Select the Item corresponding to the Barcode from the Item </a:t>
            </a:r>
            <a:r>
              <a:rPr lang="en-US" sz="1700" dirty="0" err="1"/>
              <a:t>db</a:t>
            </a:r>
            <a:r>
              <a:rPr lang="en-US" sz="1700" dirty="0"/>
              <a:t> table</a:t>
            </a:r>
          </a:p>
          <a:p>
            <a:pPr lvl="2">
              <a:lnSpc>
                <a:spcPts val="1600"/>
              </a:lnSpc>
            </a:pPr>
            <a:r>
              <a:rPr lang="en-US" sz="1700" dirty="0"/>
              <a:t>If the item exists in the Item </a:t>
            </a:r>
            <a:r>
              <a:rPr lang="en-US" sz="1700" dirty="0" err="1"/>
              <a:t>db</a:t>
            </a:r>
            <a:r>
              <a:rPr lang="en-US" sz="1700" dirty="0"/>
              <a:t> table</a:t>
            </a:r>
          </a:p>
          <a:p>
            <a:pPr lvl="3">
              <a:lnSpc>
                <a:spcPts val="1600"/>
              </a:lnSpc>
            </a:pPr>
            <a:r>
              <a:rPr lang="en-US" sz="1700" dirty="0"/>
              <a:t>insert a row in the Invoice Item </a:t>
            </a:r>
            <a:r>
              <a:rPr lang="en-US" sz="1700" dirty="0" err="1"/>
              <a:t>ui</a:t>
            </a:r>
            <a:r>
              <a:rPr lang="en-US" sz="1700" dirty="0"/>
              <a:t> table with Quantity = 1. </a:t>
            </a:r>
          </a:p>
          <a:p>
            <a:pPr lvl="3">
              <a:lnSpc>
                <a:spcPts val="1600"/>
              </a:lnSpc>
            </a:pPr>
            <a:r>
              <a:rPr lang="en-US" sz="1700" dirty="0"/>
              <a:t>Compute and display the Tax and Net Price.</a:t>
            </a:r>
          </a:p>
          <a:p>
            <a:pPr lvl="3">
              <a:lnSpc>
                <a:spcPts val="1600"/>
              </a:lnSpc>
            </a:pPr>
            <a:r>
              <a:rPr lang="en-US" sz="1700" dirty="0"/>
              <a:t>Set the focus back to Barcode/Item code field</a:t>
            </a:r>
          </a:p>
          <a:p>
            <a:pPr lvl="2">
              <a:lnSpc>
                <a:spcPts val="1600"/>
              </a:lnSpc>
            </a:pPr>
            <a:r>
              <a:rPr lang="en-US" sz="1700" dirty="0"/>
              <a:t>Else</a:t>
            </a:r>
          </a:p>
          <a:p>
            <a:pPr lvl="3">
              <a:lnSpc>
                <a:spcPts val="1600"/>
              </a:lnSpc>
            </a:pPr>
            <a:r>
              <a:rPr lang="en-US" sz="1700" dirty="0"/>
              <a:t>Set the focus to Barcode/Item code field</a:t>
            </a:r>
          </a:p>
          <a:p>
            <a:pPr lvl="2">
              <a:lnSpc>
                <a:spcPts val="1600"/>
              </a:lnSpc>
            </a:pPr>
            <a:endParaRPr lang="en-US" sz="1700" dirty="0"/>
          </a:p>
          <a:p>
            <a:pPr>
              <a:lnSpc>
                <a:spcPts val="1600"/>
              </a:lnSpc>
            </a:pPr>
            <a:endParaRPr lang="en-US" sz="1700" dirty="0"/>
          </a:p>
          <a:p>
            <a:pPr>
              <a:lnSpc>
                <a:spcPts val="1600"/>
              </a:lnSpc>
            </a:pPr>
            <a:endParaRPr lang="en-US" sz="17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29466"/>
            <a:ext cx="5781675" cy="585708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1600"/>
              </a:lnSpc>
            </a:pPr>
            <a:r>
              <a:rPr lang="en-US" sz="1700" dirty="0"/>
              <a:t>If the entered / scanned barcode starts with letter ‘I’</a:t>
            </a:r>
          </a:p>
          <a:p>
            <a:pPr lvl="2">
              <a:lnSpc>
                <a:spcPts val="1600"/>
              </a:lnSpc>
            </a:pPr>
            <a:r>
              <a:rPr lang="en-US" sz="1700" dirty="0"/>
              <a:t>Field length should be 9 digits</a:t>
            </a:r>
          </a:p>
          <a:p>
            <a:pPr lvl="2">
              <a:lnSpc>
                <a:spcPts val="1600"/>
              </a:lnSpc>
            </a:pPr>
            <a:r>
              <a:rPr lang="en-US" sz="1700" dirty="0"/>
              <a:t>select the Item corresponding to the Item code from the Item table</a:t>
            </a:r>
          </a:p>
          <a:p>
            <a:pPr lvl="2">
              <a:lnSpc>
                <a:spcPts val="1600"/>
              </a:lnSpc>
            </a:pPr>
            <a:r>
              <a:rPr lang="en-US" sz="1700" dirty="0"/>
              <a:t>If the item exists in the Item </a:t>
            </a:r>
            <a:r>
              <a:rPr lang="en-US" sz="1700" dirty="0" err="1"/>
              <a:t>db</a:t>
            </a:r>
            <a:r>
              <a:rPr lang="en-US" sz="1700" dirty="0"/>
              <a:t> table</a:t>
            </a:r>
          </a:p>
          <a:p>
            <a:pPr lvl="3">
              <a:lnSpc>
                <a:spcPts val="1600"/>
              </a:lnSpc>
            </a:pPr>
            <a:r>
              <a:rPr lang="en-US" sz="1700" dirty="0"/>
              <a:t>Insert a row in the Invoice Item </a:t>
            </a:r>
            <a:r>
              <a:rPr lang="en-US" sz="1700" dirty="0" err="1"/>
              <a:t>ui</a:t>
            </a:r>
            <a:r>
              <a:rPr lang="en-US" sz="1700" dirty="0"/>
              <a:t> table with Quantity = 1. </a:t>
            </a:r>
          </a:p>
          <a:p>
            <a:pPr lvl="3">
              <a:lnSpc>
                <a:spcPts val="1600"/>
              </a:lnSpc>
            </a:pPr>
            <a:r>
              <a:rPr lang="en-US" sz="1700" dirty="0"/>
              <a:t>Compute and display the Tax and Net Price.</a:t>
            </a:r>
          </a:p>
          <a:p>
            <a:pPr lvl="3">
              <a:lnSpc>
                <a:spcPts val="1600"/>
              </a:lnSpc>
            </a:pPr>
            <a:r>
              <a:rPr lang="en-US" sz="1700" dirty="0"/>
              <a:t>Set the focus back to Barcode/Item code field</a:t>
            </a:r>
          </a:p>
          <a:p>
            <a:pPr lvl="2">
              <a:lnSpc>
                <a:spcPts val="1600"/>
              </a:lnSpc>
            </a:pPr>
            <a:r>
              <a:rPr lang="en-US" sz="1700" dirty="0"/>
              <a:t>Else</a:t>
            </a:r>
          </a:p>
          <a:p>
            <a:pPr lvl="3">
              <a:lnSpc>
                <a:spcPts val="1600"/>
              </a:lnSpc>
            </a:pPr>
            <a:r>
              <a:rPr lang="en-US" sz="1700" dirty="0"/>
              <a:t>Set the focus back to Barcode/Item code field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If the entered / scanned barcode starts with letter ‘E’</a:t>
            </a:r>
          </a:p>
          <a:p>
            <a:pPr lvl="2">
              <a:lnSpc>
                <a:spcPts val="1600"/>
              </a:lnSpc>
            </a:pPr>
            <a:r>
              <a:rPr lang="en-US" sz="1700" dirty="0"/>
              <a:t>Field length should be 8 digits</a:t>
            </a:r>
          </a:p>
          <a:p>
            <a:pPr lvl="2">
              <a:lnSpc>
                <a:spcPts val="1600"/>
              </a:lnSpc>
            </a:pPr>
            <a:r>
              <a:rPr lang="en-US" sz="1700" dirty="0"/>
              <a:t>select the Estimate Items corresponding to the Estimate Number from the Estimate Item </a:t>
            </a:r>
            <a:r>
              <a:rPr lang="en-US" sz="1700" dirty="0" err="1"/>
              <a:t>db</a:t>
            </a:r>
            <a:r>
              <a:rPr lang="en-US" sz="1700" dirty="0"/>
              <a:t> table</a:t>
            </a:r>
          </a:p>
          <a:p>
            <a:pPr lvl="2">
              <a:lnSpc>
                <a:spcPts val="1600"/>
              </a:lnSpc>
            </a:pPr>
            <a:r>
              <a:rPr lang="en-US" sz="1700" dirty="0"/>
              <a:t>If the items exists in the Estimate Item </a:t>
            </a:r>
            <a:r>
              <a:rPr lang="en-US" sz="1700" dirty="0" err="1"/>
              <a:t>db</a:t>
            </a:r>
            <a:r>
              <a:rPr lang="en-US" sz="1700" dirty="0"/>
              <a:t> table</a:t>
            </a:r>
          </a:p>
          <a:p>
            <a:pPr lvl="3">
              <a:lnSpc>
                <a:spcPts val="1600"/>
              </a:lnSpc>
            </a:pPr>
            <a:r>
              <a:rPr lang="en-US" sz="1700" dirty="0"/>
              <a:t>Insert each row into the Invoice Item </a:t>
            </a:r>
            <a:r>
              <a:rPr lang="en-US" sz="1700" dirty="0" err="1"/>
              <a:t>ui</a:t>
            </a:r>
            <a:r>
              <a:rPr lang="en-US" sz="1700" dirty="0"/>
              <a:t> table along with unit, qty, price, tax details </a:t>
            </a:r>
          </a:p>
          <a:p>
            <a:pPr lvl="3">
              <a:lnSpc>
                <a:spcPts val="1600"/>
              </a:lnSpc>
            </a:pPr>
            <a:r>
              <a:rPr lang="en-US" sz="1700" dirty="0"/>
              <a:t>Set the focus back to Barcode/Item code field</a:t>
            </a:r>
          </a:p>
          <a:p>
            <a:pPr lvl="2">
              <a:lnSpc>
                <a:spcPts val="1600"/>
              </a:lnSpc>
            </a:pPr>
            <a:r>
              <a:rPr lang="en-US" sz="1700" dirty="0"/>
              <a:t>Else</a:t>
            </a:r>
          </a:p>
          <a:p>
            <a:pPr lvl="3">
              <a:lnSpc>
                <a:spcPts val="1600"/>
              </a:lnSpc>
            </a:pPr>
            <a:r>
              <a:rPr lang="en-US" sz="1700" dirty="0"/>
              <a:t>Set the focus back to Barcode/Item code field</a:t>
            </a:r>
          </a:p>
          <a:p>
            <a:pPr marL="0" indent="0">
              <a:lnSpc>
                <a:spcPts val="1600"/>
              </a:lnSpc>
              <a:buNone/>
            </a:pPr>
            <a:endParaRPr lang="en-US" sz="1700" b="1" u="sng" dirty="0"/>
          </a:p>
          <a:p>
            <a:pPr marL="0" indent="0">
              <a:lnSpc>
                <a:spcPts val="1600"/>
              </a:lnSpc>
              <a:buNone/>
            </a:pPr>
            <a:endParaRPr lang="en-US" sz="1700" b="1" u="sng" dirty="0"/>
          </a:p>
          <a:p>
            <a:pPr>
              <a:lnSpc>
                <a:spcPts val="1600"/>
              </a:lnSpc>
            </a:pPr>
            <a:endParaRPr lang="en-US" sz="1700" dirty="0"/>
          </a:p>
          <a:p>
            <a:pPr>
              <a:lnSpc>
                <a:spcPts val="1600"/>
              </a:lnSpc>
            </a:pPr>
            <a:endParaRPr lang="en-US" sz="17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252314-B300-44F3-BAA8-A87234E3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Invoice Entry </a:t>
            </a:r>
          </a:p>
        </p:txBody>
      </p:sp>
    </p:spTree>
    <p:extLst>
      <p:ext uri="{BB962C8B-B14F-4D97-AF65-F5344CB8AC3E}">
        <p14:creationId xmlns:p14="http://schemas.microsoft.com/office/powerpoint/2010/main" val="235453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Sign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38991"/>
            <a:ext cx="5781675" cy="2590009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u="sng" dirty="0"/>
              <a:t>FIELD SETTINGS &amp; BEHAVIOR:</a:t>
            </a:r>
          </a:p>
          <a:p>
            <a:pPr marL="0" indent="0">
              <a:buNone/>
            </a:pPr>
            <a:r>
              <a:rPr lang="en-US" sz="1700" b="1" dirty="0"/>
              <a:t>Terminal:</a:t>
            </a:r>
          </a:p>
          <a:p>
            <a:r>
              <a:rPr lang="en-US" sz="1700" dirty="0"/>
              <a:t>Pick from ‘</a:t>
            </a:r>
            <a:r>
              <a:rPr lang="en-US" sz="1700" dirty="0" err="1"/>
              <a:t>terminal_id</a:t>
            </a:r>
            <a:r>
              <a:rPr lang="en-US" sz="1700" dirty="0"/>
              <a:t>’ in ‘</a:t>
            </a:r>
            <a:r>
              <a:rPr lang="en-US" sz="1700" dirty="0" err="1"/>
              <a:t>alignpos.json</a:t>
            </a:r>
            <a:r>
              <a:rPr lang="en-US" sz="1700" dirty="0"/>
              <a:t>’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38991"/>
            <a:ext cx="5781675" cy="587613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u="sng" dirty="0"/>
              <a:t>BUTTON ACTIONS:</a:t>
            </a:r>
          </a:p>
          <a:p>
            <a:pPr marL="0" indent="0">
              <a:buNone/>
            </a:pPr>
            <a:r>
              <a:rPr lang="en-US" sz="1700" b="1" dirty="0"/>
              <a:t>Esc-Exit:</a:t>
            </a:r>
          </a:p>
          <a:p>
            <a:r>
              <a:rPr lang="en-US" sz="1700" dirty="0"/>
              <a:t>Close the Sign in Screen and go back to OS prompt</a:t>
            </a:r>
            <a:endParaRPr lang="en-US" sz="1700" b="1" u="sng" dirty="0"/>
          </a:p>
          <a:p>
            <a:pPr marL="0" indent="0">
              <a:buNone/>
            </a:pPr>
            <a:r>
              <a:rPr lang="en-US" sz="1700" b="1" dirty="0"/>
              <a:t>F12-Sign In:</a:t>
            </a:r>
          </a:p>
          <a:p>
            <a:r>
              <a:rPr lang="en-US" sz="1700" dirty="0"/>
              <a:t>Close Sign In screen</a:t>
            </a:r>
          </a:p>
          <a:p>
            <a:r>
              <a:rPr lang="en-US" sz="1700" dirty="0"/>
              <a:t>Move Terminal, User Id and Current Date to Session Variable</a:t>
            </a:r>
          </a:p>
          <a:p>
            <a:r>
              <a:rPr lang="en-US" sz="1700" dirty="0"/>
              <a:t>Open Menu Screen</a:t>
            </a:r>
          </a:p>
          <a:p>
            <a:r>
              <a:rPr lang="en-US" sz="1700" dirty="0"/>
              <a:t>Display the above Session Variables at the top of Menu Screen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5E4A19-17B2-45AF-8EC0-8AE3728A96C3}"/>
              </a:ext>
            </a:extLst>
          </p:cNvPr>
          <p:cNvSpPr txBox="1">
            <a:spLocks/>
          </p:cNvSpPr>
          <p:nvPr/>
        </p:nvSpPr>
        <p:spPr>
          <a:xfrm>
            <a:off x="200025" y="3648866"/>
            <a:ext cx="5781675" cy="30662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 b="1" u="sng" dirty="0"/>
              <a:t>VALIDATIONS:</a:t>
            </a:r>
          </a:p>
          <a:p>
            <a:r>
              <a:rPr lang="en-US" sz="1700" dirty="0"/>
              <a:t>User Id should exist in User </a:t>
            </a:r>
            <a:r>
              <a:rPr lang="en-US" sz="1700" dirty="0" err="1"/>
              <a:t>db</a:t>
            </a:r>
            <a:r>
              <a:rPr lang="en-US" sz="1700" dirty="0"/>
              <a:t> Table</a:t>
            </a:r>
          </a:p>
          <a:p>
            <a:r>
              <a:rPr lang="en-US" sz="1700" dirty="0"/>
              <a:t>Password should be corresponding to the User Id in the User </a:t>
            </a:r>
            <a:r>
              <a:rPr lang="en-US" sz="1700" dirty="0" err="1"/>
              <a:t>db</a:t>
            </a:r>
            <a:r>
              <a:rPr lang="en-US" sz="1700" dirty="0"/>
              <a:t> Table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55052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29466"/>
            <a:ext cx="5781675" cy="585708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600"/>
              </a:lnSpc>
              <a:buNone/>
            </a:pPr>
            <a:r>
              <a:rPr lang="en-US" sz="1700" b="1" u="sng" dirty="0"/>
              <a:t>FIELD SETTINGS &amp; BEHAVIOR: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Item name: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After typing first 3 characters of the Item Name, the combo box should be populated with the list of Items matching with the name. 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Scroll the list and click the desired Item. 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select the Item corresponding to the Barcode from the Item </a:t>
            </a:r>
            <a:r>
              <a:rPr lang="en-US" sz="1700" dirty="0" err="1"/>
              <a:t>db</a:t>
            </a:r>
            <a:r>
              <a:rPr lang="en-US" sz="1700" dirty="0"/>
              <a:t> table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insert a row in the Invoice Item </a:t>
            </a:r>
            <a:r>
              <a:rPr lang="en-US" sz="1700" dirty="0" err="1"/>
              <a:t>ui</a:t>
            </a:r>
            <a:r>
              <a:rPr lang="en-US" sz="1700" dirty="0"/>
              <a:t> table below with Quantity = 1. 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Compute and display the Tax and Net Price. 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Set the focus to Barcode field.</a:t>
            </a:r>
          </a:p>
          <a:p>
            <a:pPr lvl="2">
              <a:lnSpc>
                <a:spcPts val="1600"/>
              </a:lnSpc>
            </a:pPr>
            <a:endParaRPr lang="en-US" sz="1700" dirty="0"/>
          </a:p>
          <a:p>
            <a:pPr>
              <a:lnSpc>
                <a:spcPts val="1600"/>
              </a:lnSpc>
            </a:pPr>
            <a:endParaRPr lang="en-US" sz="1700" dirty="0"/>
          </a:p>
          <a:p>
            <a:pPr>
              <a:lnSpc>
                <a:spcPts val="1600"/>
              </a:lnSpc>
            </a:pPr>
            <a:endParaRPr lang="en-US" sz="17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29466"/>
            <a:ext cx="5781675" cy="585708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buNone/>
            </a:pPr>
            <a:endParaRPr lang="en-US" sz="1700" b="1" u="sng" dirty="0"/>
          </a:p>
          <a:p>
            <a:pPr marL="0" indent="0">
              <a:lnSpc>
                <a:spcPts val="1600"/>
              </a:lnSpc>
              <a:buNone/>
            </a:pPr>
            <a:endParaRPr lang="en-US" sz="1700" b="1" u="sng" dirty="0"/>
          </a:p>
          <a:p>
            <a:pPr>
              <a:lnSpc>
                <a:spcPts val="1600"/>
              </a:lnSpc>
            </a:pPr>
            <a:endParaRPr lang="en-US" sz="1700" dirty="0"/>
          </a:p>
          <a:p>
            <a:pPr>
              <a:lnSpc>
                <a:spcPts val="1600"/>
              </a:lnSpc>
            </a:pPr>
            <a:endParaRPr lang="en-US" sz="17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252314-B300-44F3-BAA8-A87234E3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Invoice Entry </a:t>
            </a:r>
          </a:p>
        </p:txBody>
      </p:sp>
    </p:spTree>
    <p:extLst>
      <p:ext uri="{BB962C8B-B14F-4D97-AF65-F5344CB8AC3E}">
        <p14:creationId xmlns:p14="http://schemas.microsoft.com/office/powerpoint/2010/main" val="1220770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Invoice Entry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38991"/>
            <a:ext cx="5781675" cy="587613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u="sng" dirty="0"/>
              <a:t>CALCULATIONS OF INVOICE ITEM TABLE FIELDS:</a:t>
            </a:r>
          </a:p>
          <a:p>
            <a:r>
              <a:rPr lang="en-US" sz="1700" dirty="0"/>
              <a:t>Standard Price = Selling Price fetched from Item table</a:t>
            </a:r>
          </a:p>
          <a:p>
            <a:r>
              <a:rPr lang="en-US" sz="1700" dirty="0"/>
              <a:t>Applied Price = Standard Price (initially both are same until the Price is changed)</a:t>
            </a:r>
          </a:p>
          <a:p>
            <a:r>
              <a:rPr lang="en-US" sz="1700" dirty="0"/>
              <a:t>Tax = Applied Price x (</a:t>
            </a:r>
            <a:r>
              <a:rPr lang="en-US" sz="1700" dirty="0" err="1"/>
              <a:t>cgst_tax_rate</a:t>
            </a:r>
            <a:r>
              <a:rPr lang="en-US" sz="1700" dirty="0"/>
              <a:t> + </a:t>
            </a:r>
            <a:r>
              <a:rPr lang="en-US" sz="1700" dirty="0" err="1"/>
              <a:t>sgst_tax_rate</a:t>
            </a:r>
            <a:r>
              <a:rPr lang="en-US" sz="1700" dirty="0"/>
              <a:t>, fetched from Item table) / 100</a:t>
            </a:r>
          </a:p>
          <a:p>
            <a:r>
              <a:rPr lang="en-US" sz="1700" dirty="0"/>
              <a:t>Net = Applied Price + Tax</a:t>
            </a:r>
            <a:endParaRPr lang="en-US" sz="1700" b="1" u="sng" dirty="0"/>
          </a:p>
          <a:p>
            <a:pPr marL="0" indent="0">
              <a:buNone/>
            </a:pPr>
            <a:r>
              <a:rPr lang="en-US" sz="1700" b="1" u="sng" dirty="0"/>
              <a:t>CALCULATIONS OF SUMMARY FIELDS:</a:t>
            </a:r>
          </a:p>
          <a:p>
            <a:r>
              <a:rPr lang="en-US" sz="1700" dirty="0"/>
              <a:t>Line Items = Total number of Items in the Invoice </a:t>
            </a:r>
          </a:p>
          <a:p>
            <a:r>
              <a:rPr lang="en-US" sz="1700" dirty="0"/>
              <a:t>Total Quantity = Sum of Quantity of all Items in the Invoice</a:t>
            </a:r>
          </a:p>
          <a:p>
            <a:r>
              <a:rPr lang="en-US" sz="1700" dirty="0"/>
              <a:t>Total amount = Sum of Total amount of all Items in the Invoice</a:t>
            </a:r>
          </a:p>
          <a:p>
            <a:r>
              <a:rPr lang="en-US" sz="1700" dirty="0"/>
              <a:t>Tax amount = Sum of Tax amount of all Items in the Invoice</a:t>
            </a:r>
          </a:p>
          <a:p>
            <a:r>
              <a:rPr lang="en-US" sz="1700" dirty="0"/>
              <a:t>Net amount = Sum of Net amount of all Items in the Invoice </a:t>
            </a:r>
          </a:p>
          <a:p>
            <a:r>
              <a:rPr lang="en-US" sz="1700" dirty="0"/>
              <a:t>Invoice amount = Net amount – Discount amount</a:t>
            </a:r>
          </a:p>
          <a:p>
            <a:r>
              <a:rPr lang="en-US" sz="1700" dirty="0"/>
              <a:t>Paid amount = 0 initially. After the Payment is made, this field will be filled accordingly.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38991"/>
            <a:ext cx="5781675" cy="587613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u="sng" dirty="0"/>
              <a:t>BUTTON ACTIONS:</a:t>
            </a:r>
          </a:p>
          <a:p>
            <a:pPr marL="0" indent="0">
              <a:buNone/>
            </a:pPr>
            <a:r>
              <a:rPr lang="en-US" sz="1700" b="1" dirty="0"/>
              <a:t>Esc-Exit:</a:t>
            </a:r>
          </a:p>
          <a:p>
            <a:r>
              <a:rPr lang="en-US" sz="1700" dirty="0"/>
              <a:t>Close the Invoice Entry Screen and go back to menu</a:t>
            </a:r>
            <a:endParaRPr lang="en-US" sz="1700" b="1" u="sng" dirty="0"/>
          </a:p>
          <a:p>
            <a:pPr marL="0" indent="0">
              <a:buNone/>
            </a:pPr>
            <a:r>
              <a:rPr lang="en-US" sz="1700" b="1" dirty="0"/>
              <a:t>F1-Help:</a:t>
            </a:r>
          </a:p>
          <a:p>
            <a:r>
              <a:rPr lang="en-US" sz="1700" dirty="0"/>
              <a:t>Currently no action required</a:t>
            </a:r>
          </a:p>
          <a:p>
            <a:pPr marL="0" indent="0">
              <a:buNone/>
            </a:pPr>
            <a:r>
              <a:rPr lang="en-US" sz="1700" b="1" dirty="0"/>
              <a:t>F2-Delete Item:</a:t>
            </a:r>
          </a:p>
          <a:p>
            <a:r>
              <a:rPr lang="en-US" sz="1700" dirty="0"/>
              <a:t>Delete the currently focused row in the Invoice Item Table</a:t>
            </a:r>
          </a:p>
          <a:p>
            <a:r>
              <a:rPr lang="en-US" sz="1700" dirty="0"/>
              <a:t>Recalculate the Summary Fields</a:t>
            </a:r>
          </a:p>
          <a:p>
            <a:pPr marL="0" indent="0">
              <a:buNone/>
            </a:pPr>
            <a:r>
              <a:rPr lang="en-US" sz="1700" b="1" dirty="0"/>
              <a:t>F3-Find Item:</a:t>
            </a:r>
          </a:p>
          <a:p>
            <a:r>
              <a:rPr lang="en-US" sz="1700" dirty="0"/>
              <a:t>Open the Find Item popup screen</a:t>
            </a:r>
          </a:p>
          <a:p>
            <a:pPr marL="0" indent="0">
              <a:buNone/>
            </a:pPr>
            <a:r>
              <a:rPr lang="en-US" sz="1700" b="1" dirty="0"/>
              <a:t>F4-Change Quantity:</a:t>
            </a:r>
          </a:p>
          <a:p>
            <a:r>
              <a:rPr lang="en-US" sz="1700" dirty="0"/>
              <a:t>Open the Change Quantity popup screen displaying the Quantity of the currently focused row in the Invoice Item Table as the Existing Quantity and New Quantity</a:t>
            </a:r>
          </a:p>
          <a:p>
            <a:pPr marL="0" indent="0">
              <a:buNone/>
            </a:pPr>
            <a:r>
              <a:rPr lang="en-US" sz="1700" b="1" dirty="0"/>
              <a:t>F5-Change Price:</a:t>
            </a:r>
          </a:p>
          <a:p>
            <a:r>
              <a:rPr lang="en-US" sz="1700" dirty="0"/>
              <a:t>Open the Change Price popup screen displaying the Applied Price of the currently focused row in the Invoice Item Table as the Existing Price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917616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Invoice Entry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F6-Get Weight:</a:t>
            </a:r>
          </a:p>
          <a:p>
            <a:r>
              <a:rPr lang="en-US" sz="1700" dirty="0"/>
              <a:t>Currently no action required</a:t>
            </a:r>
          </a:p>
          <a:p>
            <a:pPr marL="0" indent="0">
              <a:buNone/>
            </a:pPr>
            <a:r>
              <a:rPr lang="en-US" sz="1700" b="1" dirty="0"/>
              <a:t>F7-New Invoice:</a:t>
            </a:r>
          </a:p>
          <a:p>
            <a:r>
              <a:rPr lang="en-US" sz="1700" dirty="0"/>
              <a:t>Save the current Invoice to Database</a:t>
            </a:r>
          </a:p>
          <a:p>
            <a:r>
              <a:rPr lang="en-US" sz="1700" dirty="0"/>
              <a:t>Reference Number will be generated by incrementing the ‘</a:t>
            </a:r>
            <a:r>
              <a:rPr lang="en-US" sz="1700" dirty="0" err="1"/>
              <a:t>last_reference_number</a:t>
            </a:r>
            <a:r>
              <a:rPr lang="en-US" sz="1700" dirty="0"/>
              <a:t>’</a:t>
            </a:r>
          </a:p>
          <a:p>
            <a:r>
              <a:rPr lang="en-US" sz="1700" dirty="0"/>
              <a:t>Invoice Number will be null (will be allocated only in Payment screen)</a:t>
            </a:r>
          </a:p>
          <a:p>
            <a:r>
              <a:rPr lang="en-US" sz="1700" dirty="0"/>
              <a:t>Clear all the fields</a:t>
            </a:r>
          </a:p>
          <a:p>
            <a:r>
              <a:rPr lang="en-US" sz="1700" dirty="0"/>
              <a:t>Set the focus to Barcode</a:t>
            </a:r>
          </a:p>
          <a:p>
            <a:pPr marL="0" indent="0">
              <a:buNone/>
            </a:pPr>
            <a:r>
              <a:rPr lang="en-US" sz="1700" b="1" dirty="0"/>
              <a:t>F8-Delete Invoice:</a:t>
            </a:r>
          </a:p>
          <a:p>
            <a:r>
              <a:rPr lang="en-US" sz="1700" dirty="0"/>
              <a:t>Delete the current Invoice from the Database (if already saved)</a:t>
            </a:r>
          </a:p>
          <a:p>
            <a:r>
              <a:rPr lang="en-US" sz="1700" dirty="0"/>
              <a:t>Clear all the fields</a:t>
            </a:r>
          </a:p>
          <a:p>
            <a:r>
              <a:rPr lang="en-US" sz="1700" dirty="0"/>
              <a:t>Set the focus to Barcode</a:t>
            </a:r>
          </a:p>
          <a:p>
            <a:pPr marL="0" indent="0">
              <a:buNone/>
            </a:pPr>
            <a:r>
              <a:rPr lang="en-US" sz="1700" b="1" dirty="0"/>
              <a:t>F9-Find Customer:</a:t>
            </a:r>
          </a:p>
          <a:p>
            <a:r>
              <a:rPr lang="en-US" sz="1700" dirty="0"/>
              <a:t>Open the Find Item popup screen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F10-List Invoices:</a:t>
            </a:r>
          </a:p>
          <a:p>
            <a:r>
              <a:rPr lang="en-US" sz="1700" dirty="0"/>
              <a:t>Save the current Invoice to Database</a:t>
            </a:r>
          </a:p>
          <a:p>
            <a:r>
              <a:rPr lang="en-US" sz="1700" dirty="0"/>
              <a:t>Open the Invoice List popup screen</a:t>
            </a:r>
          </a:p>
          <a:p>
            <a:pPr marL="0" indent="0">
              <a:buNone/>
            </a:pPr>
            <a:r>
              <a:rPr lang="en-US" sz="1700" b="1" dirty="0"/>
              <a:t>F11-Print Invoice:</a:t>
            </a:r>
          </a:p>
          <a:p>
            <a:r>
              <a:rPr lang="en-US" sz="1700" dirty="0"/>
              <a:t>Currently no action required</a:t>
            </a:r>
          </a:p>
          <a:p>
            <a:pPr marL="0" indent="0">
              <a:buNone/>
            </a:pPr>
            <a:r>
              <a:rPr lang="en-US" sz="1700" b="1" dirty="0"/>
              <a:t>F12-Pay:</a:t>
            </a:r>
          </a:p>
          <a:p>
            <a:r>
              <a:rPr lang="en-US" sz="1700" dirty="0"/>
              <a:t>Save the current Invoice to Database</a:t>
            </a:r>
          </a:p>
          <a:p>
            <a:r>
              <a:rPr lang="en-US" sz="1700" dirty="0"/>
              <a:t>Open the Payment &amp; Delivery popup screen</a:t>
            </a:r>
          </a:p>
          <a:p>
            <a:pPr marL="0" indent="0">
              <a:buNone/>
            </a:pPr>
            <a:r>
              <a:rPr lang="en-US" sz="1700" b="1" dirty="0"/>
              <a:t>Right Arrow / + Key:</a:t>
            </a:r>
          </a:p>
          <a:p>
            <a:r>
              <a:rPr lang="en-US" sz="1700" dirty="0"/>
              <a:t>Quantity of the currently focused row in the Invoice Item Table should be incremented by 1</a:t>
            </a:r>
          </a:p>
          <a:p>
            <a:pPr marL="0" indent="0">
              <a:buNone/>
            </a:pPr>
            <a:r>
              <a:rPr lang="en-US" sz="1700" b="1" dirty="0"/>
              <a:t>Left Arrow / - Key:</a:t>
            </a:r>
          </a:p>
          <a:p>
            <a:r>
              <a:rPr lang="en-US" sz="1700" dirty="0"/>
              <a:t>Quantity of the currently focused row in the Invoice Item Table should be decremented by 1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97937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aphicFrame>
        <p:nvGraphicFramePr>
          <p:cNvPr id="154" name="Table 4">
            <a:extLst>
              <a:ext uri="{FF2B5EF4-FFF2-40B4-BE49-F238E27FC236}">
                <a16:creationId xmlns:a16="http://schemas.microsoft.com/office/drawing/2014/main" id="{9B51C8A3-E1D5-43AA-B19D-305D2C950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17DD7B9-36D0-4F7E-AD4E-809C1DDCBB2A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03F0A16-D569-4674-9EC4-24E8F01DC17E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08D3B6F-40F1-486E-9E7A-EF8F4BDE846A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930B46BD-62DD-49B9-87DC-0ADD40A9ED93}"/>
                </a:ext>
              </a:extLst>
            </p:cNvPr>
            <p:cNvSpPr/>
            <p:nvPr/>
          </p:nvSpPr>
          <p:spPr>
            <a:xfrm>
              <a:off x="985438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F04067A-C5FA-4C0E-873E-16E90534C571}"/>
                </a:ext>
              </a:extLst>
            </p:cNvPr>
            <p:cNvSpPr txBox="1"/>
            <p:nvPr/>
          </p:nvSpPr>
          <p:spPr>
            <a:xfrm>
              <a:off x="245379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AF0E673D-90B7-4277-BFD2-374BD406EAC8}"/>
                </a:ext>
              </a:extLst>
            </p:cNvPr>
            <p:cNvSpPr/>
            <p:nvPr/>
          </p:nvSpPr>
          <p:spPr>
            <a:xfrm>
              <a:off x="3601130" y="651242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1462673-42B1-4D13-B563-9E3F1F1D2941}"/>
                </a:ext>
              </a:extLst>
            </p:cNvPr>
            <p:cNvSpPr/>
            <p:nvPr/>
          </p:nvSpPr>
          <p:spPr>
            <a:xfrm>
              <a:off x="60099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C7AB7EE-A530-4970-81FE-866ABF1847A7}"/>
                </a:ext>
              </a:extLst>
            </p:cNvPr>
            <p:cNvSpPr txBox="1"/>
            <p:nvPr/>
          </p:nvSpPr>
          <p:spPr>
            <a:xfrm>
              <a:off x="50710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C182174C-FFEC-44CC-8227-52605BE33E4C}"/>
                </a:ext>
              </a:extLst>
            </p:cNvPr>
            <p:cNvSpPr txBox="1"/>
            <p:nvPr/>
          </p:nvSpPr>
          <p:spPr>
            <a:xfrm>
              <a:off x="878865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UNPAID</a:t>
              </a:r>
              <a:endParaRPr lang="en-US" sz="1400" b="1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F5077AA-AC9F-4576-9BBC-20374436F2C0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C2E2270C-48E6-45B1-89C1-EA99C8C7B6FB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9C084907-0082-4093-9EA4-25CA13EB33CC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A2360115-F3B7-49AC-AE22-62A0C6987A30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8CAD7BF-E099-46B8-8455-639E7703D829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23787AD6-8987-4CFE-AB6F-0FEFFD262DF2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6C30169E-0D9C-44B1-AE01-150779AFD828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B216703A-BEB9-415D-8D14-1BB2A987E83E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879FFC48-E32A-4EBB-B499-B8B7A5CD4587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6F810300-7116-49CE-81F7-89664A0FDD40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D8A7F92-827F-4118-A5C4-E372ACF5DEB1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725057F1-2DD9-41F4-A645-D2445169B19D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3991D48C-2A89-457C-888B-1164EF1DA3C1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6EB56A10-0293-4ECC-B807-876DC88F23C8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3538C3CC-916D-47C7-A23E-9DDE4FC2FF2F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EE81EA7-80EE-4D31-8174-A9700F721CEA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FE30A20-554B-4406-8363-F5383D766A59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C9E56F6-7C00-471A-890F-421A302349F1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8898FC6-D68C-4B7A-BD28-B56027342726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869BF6E-B202-4C38-A108-CD99AFC25A9E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D229241-BA6C-435D-8E03-5CA59AD7B1A0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98C99A61-7001-4827-A6D6-22CB5AF3100B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2841B74A-C9AE-47BD-B19B-A0E105C3FD1F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005A526-B50A-4D5E-809B-51A266666B75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63E3426-34E3-42FB-9A42-16087E686EA5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FF61B0E-1561-465A-91F9-2111302141D5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102291E-D812-494F-A2BE-72731D0321A6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C2AACAE8-8A10-49C5-A858-1ECBF70A5CB9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2F3EF927-2352-48EA-A220-8202603EE63B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FDC1B3BF-4262-4693-877B-477B2E38E256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FC0D9E7-6C1E-4F3D-AF02-21D9F8B25681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150C0127-2331-45E1-B3E7-6D4AFE890D42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6467D3E7-ED6E-4F47-9838-79C0771C4C68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3CDDBB2C-24D4-43FF-B3B7-A31F6AF5E6F3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EAFBD956-1654-4CE1-BA49-D3F395EF6811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79177C20-A1EF-48E8-B757-0697AD3552B4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64CA11F9-398A-4D1C-85E8-A6553B03D7FA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3E3F4796-5183-460F-90E4-0033AF23C784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F017CA37-DAD1-4602-AF92-7CEC36E8387B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046B4D2B-58B2-4E2E-A46A-8C574CE30939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3E931FB4-EEC4-40E7-A2E5-AAB4B7C4C991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F5F74357-3805-4C56-A204-8E7512D5BE59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4E87AAF4-B750-4ECE-A8EF-63B406C510BD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5BE4F9A1-6F5F-42D0-A069-00C93D895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6895B2D9-BC5B-42CB-A600-EF8FDA2B0BD4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664F98E-4F34-4ECC-83F5-A8AF12169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" y="574626"/>
            <a:ext cx="12153900" cy="6000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3056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Invoice List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u="sng" dirty="0"/>
              <a:t>BUTTON ACTIONS:</a:t>
            </a:r>
          </a:p>
          <a:p>
            <a:pPr marL="0" indent="0">
              <a:buNone/>
            </a:pPr>
            <a:r>
              <a:rPr lang="en-US" sz="1700" b="1" dirty="0"/>
              <a:t>Esc-Exit:</a:t>
            </a:r>
          </a:p>
          <a:p>
            <a:r>
              <a:rPr lang="en-US" sz="1700" dirty="0"/>
              <a:t>Close the Invoice List Screen and go back to Invoice Entry Screen</a:t>
            </a:r>
            <a:endParaRPr lang="en-US" sz="1700" b="1" u="sng" dirty="0"/>
          </a:p>
          <a:p>
            <a:pPr marL="0" indent="0">
              <a:buNone/>
            </a:pPr>
            <a:r>
              <a:rPr lang="en-US" sz="1700" b="1" dirty="0"/>
              <a:t>F1-Find:</a:t>
            </a:r>
          </a:p>
          <a:p>
            <a:r>
              <a:rPr lang="en-US" sz="1700" dirty="0"/>
              <a:t>From the database, fetch the Invoices pertaining to the Current date, Current Terminal, Invoice Number, Reference Number, Mobile Number and Status, and list in the screen</a:t>
            </a:r>
          </a:p>
          <a:p>
            <a:r>
              <a:rPr lang="en-US" sz="1700" dirty="0"/>
              <a:t>Set focus to the first row in the Invoice List</a:t>
            </a:r>
          </a:p>
          <a:p>
            <a:pPr marL="0" indent="0">
              <a:buNone/>
            </a:pPr>
            <a:r>
              <a:rPr lang="en-US" sz="1700" b="1" dirty="0"/>
              <a:t>F12-Select:</a:t>
            </a:r>
          </a:p>
          <a:p>
            <a:r>
              <a:rPr lang="en-US" sz="1700" dirty="0"/>
              <a:t>From the database, fetch the Invoice details of the Invoice reference number pertaining to currently focused row in the Invoice List</a:t>
            </a:r>
          </a:p>
          <a:p>
            <a:r>
              <a:rPr lang="en-US" sz="1700" dirty="0"/>
              <a:t>Load the contents of the Invoice in the Invoice Entry Screen</a:t>
            </a:r>
          </a:p>
          <a:p>
            <a:r>
              <a:rPr lang="en-US" sz="1700" dirty="0"/>
              <a:t>Close the Invoice List Screen and go back to Invoice Entry Screen</a:t>
            </a:r>
          </a:p>
          <a:p>
            <a:pPr marL="0" indent="0">
              <a:buNone/>
            </a:pPr>
            <a:endParaRPr lang="en-US" sz="1700" b="1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Up Arrow:</a:t>
            </a:r>
          </a:p>
          <a:p>
            <a:r>
              <a:rPr lang="en-US" sz="1700" dirty="0"/>
              <a:t>Set focus to the row above in the Invoice List.</a:t>
            </a:r>
          </a:p>
          <a:p>
            <a:r>
              <a:rPr lang="en-US" sz="1700" dirty="0"/>
              <a:t>If already in the first row, no action required </a:t>
            </a:r>
          </a:p>
          <a:p>
            <a:pPr marL="0" indent="0">
              <a:buNone/>
            </a:pPr>
            <a:r>
              <a:rPr lang="en-US" sz="1700" b="1" dirty="0"/>
              <a:t>Down Arrow:</a:t>
            </a:r>
          </a:p>
          <a:p>
            <a:r>
              <a:rPr lang="en-US" sz="1700" dirty="0"/>
              <a:t>Set focus to the row below in the Invoice List.</a:t>
            </a:r>
          </a:p>
          <a:p>
            <a:r>
              <a:rPr lang="en-US" sz="1700" dirty="0"/>
              <a:t>If already in the last row, no action required </a:t>
            </a:r>
          </a:p>
          <a:p>
            <a:pPr marL="0" indent="0">
              <a:buNone/>
            </a:pPr>
            <a:r>
              <a:rPr lang="en-US" sz="1700" b="1" dirty="0"/>
              <a:t>Page Up:</a:t>
            </a:r>
          </a:p>
          <a:p>
            <a:r>
              <a:rPr lang="en-US" sz="1700" dirty="0"/>
              <a:t>Set focus to the 10</a:t>
            </a:r>
            <a:r>
              <a:rPr lang="en-US" sz="1700" baseline="30000" dirty="0"/>
              <a:t>th</a:t>
            </a:r>
            <a:r>
              <a:rPr lang="en-US" sz="1700" dirty="0"/>
              <a:t> row above in the Invoice List.</a:t>
            </a:r>
          </a:p>
          <a:p>
            <a:r>
              <a:rPr lang="en-US" sz="1700" dirty="0"/>
              <a:t>If already in the first row, no action required </a:t>
            </a:r>
          </a:p>
          <a:p>
            <a:pPr marL="0" indent="0">
              <a:buNone/>
            </a:pPr>
            <a:r>
              <a:rPr lang="en-US" sz="1700" b="1" dirty="0"/>
              <a:t>Page Down:</a:t>
            </a:r>
          </a:p>
          <a:p>
            <a:r>
              <a:rPr lang="en-US" sz="1700" dirty="0"/>
              <a:t>Set focus to the 10</a:t>
            </a:r>
            <a:r>
              <a:rPr lang="en-US" sz="1700" baseline="30000" dirty="0"/>
              <a:t>th</a:t>
            </a:r>
            <a:r>
              <a:rPr lang="en-US" sz="1700" dirty="0"/>
              <a:t> row below in the Invoice List.</a:t>
            </a:r>
          </a:p>
          <a:p>
            <a:r>
              <a:rPr lang="en-US" sz="1700" dirty="0"/>
              <a:t>If already in the last row, no action required 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60538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aphicFrame>
        <p:nvGraphicFramePr>
          <p:cNvPr id="154" name="Table 4">
            <a:extLst>
              <a:ext uri="{FF2B5EF4-FFF2-40B4-BE49-F238E27FC236}">
                <a16:creationId xmlns:a16="http://schemas.microsoft.com/office/drawing/2014/main" id="{EDF4A43E-5A1F-47FA-9DED-34E652EC7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7030CBD-6804-4EB5-96CF-1B5B6024796B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4442BFD5-35D2-4842-80BC-1AC790779ADB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90016C5-61CA-4302-A29D-3FB79A692779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B1EFED5-4B8C-413F-BD05-A6FB1FB433EE}"/>
                </a:ext>
              </a:extLst>
            </p:cNvPr>
            <p:cNvSpPr/>
            <p:nvPr/>
          </p:nvSpPr>
          <p:spPr>
            <a:xfrm>
              <a:off x="985438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38D1B51-0A34-4A6C-996F-913BD68DB9FB}"/>
                </a:ext>
              </a:extLst>
            </p:cNvPr>
            <p:cNvSpPr txBox="1"/>
            <p:nvPr/>
          </p:nvSpPr>
          <p:spPr>
            <a:xfrm>
              <a:off x="245379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9FCEFAF-0849-489A-8871-81DCD6189185}"/>
                </a:ext>
              </a:extLst>
            </p:cNvPr>
            <p:cNvSpPr/>
            <p:nvPr/>
          </p:nvSpPr>
          <p:spPr>
            <a:xfrm>
              <a:off x="3601130" y="651242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750DCC5D-2519-4B02-B376-7CF7884F33EC}"/>
                </a:ext>
              </a:extLst>
            </p:cNvPr>
            <p:cNvSpPr/>
            <p:nvPr/>
          </p:nvSpPr>
          <p:spPr>
            <a:xfrm>
              <a:off x="60099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52F360C-DC5E-4F71-9834-12BA65F5F00B}"/>
                </a:ext>
              </a:extLst>
            </p:cNvPr>
            <p:cNvSpPr txBox="1"/>
            <p:nvPr/>
          </p:nvSpPr>
          <p:spPr>
            <a:xfrm>
              <a:off x="50710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83D999EF-2935-4E11-BB7A-F7AD98F1C839}"/>
                </a:ext>
              </a:extLst>
            </p:cNvPr>
            <p:cNvSpPr txBox="1"/>
            <p:nvPr/>
          </p:nvSpPr>
          <p:spPr>
            <a:xfrm>
              <a:off x="878865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UNPAID</a:t>
              </a:r>
              <a:endParaRPr lang="en-US" sz="1400" b="1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67817C2-1E2F-49C3-96FF-1CC648FEFF99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67F4402-424A-4050-87E6-6277E6458AAF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9D8C2495-52F3-4E95-A4E3-EF0DCD634F14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0215E305-B015-4F91-9C4A-CC9094754258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59C9FDFA-46EF-4870-8C16-3D3FE23D3B98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FE76C5B5-2B5C-4B89-B08E-E78600B9DA28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DE763061-A02C-4260-A72F-9FE743C6EE61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B1A99DF2-6982-44CA-AB98-FB606F211240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8B72A41-5243-466D-9398-63C4E3FEF553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2325C4A0-A186-42A7-A734-AA869C63EB3D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7CC4D368-D841-4925-9CE0-5F98EDA954B7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86CB544A-55B7-4F04-8F53-457CC874650B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D478B491-E65A-4E2C-A6BB-2A83E674BD7B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340120A6-8117-4D7E-9740-22E944B8C481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3DB31B07-FC45-4B02-9A73-E0B16E14B573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A38DC4B-A4AF-45C3-BBC1-3F514B71C073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8674FF2-3470-47F5-BA63-8D43DDC1DC1E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CDB07A4-3F60-4684-B3D7-A695045B630C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6DD65DB-5C8F-44BF-802E-50577FD8405E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65F63BB-603D-45C6-84D0-776495C97A15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FDFDB651-7C56-46C9-B2FA-FE84B2E35F4F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F32639BE-237A-4891-9EC1-B73DE2D70251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801D8075-29C8-4AB8-9FB8-9DDBB5D587C3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8F73D48E-D030-4793-A067-AC00A362F7C1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6FB2E47-1734-4E38-9AB6-5C7D05E503A6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A6D2F73-037A-4D24-BAF6-177E9862E9B2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60C2C161-936A-4C82-BB93-1E16B3A08358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E5FA4A5E-CA2E-4FF7-A80B-EB34983230D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B1D8AA02-6D7F-4DF2-9654-C298A009CCF0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E55007F-D48A-4A5A-8157-BDF27E5181ED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48BF20E7-B061-49C0-AC5A-E22D5D58E8A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A3325DFC-6FB1-4D1A-A38F-DCA22C6CC650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84C5B4EC-EC47-4A8F-A854-53F30B8A6426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890007AE-9222-4D4C-B941-6AD3D489D0B2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E56A979E-B420-4DB4-8C33-6F558F7655E7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BE06106F-4C6C-478D-82C7-A5F3CD541E7F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FD7A8527-D9F2-4EDC-9442-85E08C702093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2258BEC6-52C4-4587-B51C-4127955A6D64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0AA58063-C0BA-4FFF-82EC-B5DAC824050A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C33D554-171A-421C-B736-C6A179F81BE3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19044C29-7259-47C1-8B82-16C3046019E6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42675457-5518-4202-8C07-AC02F990C527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341F3080-E727-497A-A2B6-546B15006EE8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5128B3A-7627-4FB4-9F36-619446372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2B17AB6C-341C-42B9-9525-185BDE611E1B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CFBA11E-0B7B-4E2A-A68F-99D8D4D95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58" y="555359"/>
            <a:ext cx="10429875" cy="599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8026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Find Item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u="sng" dirty="0"/>
              <a:t>BUTTON ACTIONS:</a:t>
            </a:r>
          </a:p>
          <a:p>
            <a:pPr marL="0" indent="0">
              <a:buNone/>
            </a:pPr>
            <a:r>
              <a:rPr lang="en-US" sz="1700" b="1" dirty="0"/>
              <a:t>Esc-Exit:</a:t>
            </a:r>
          </a:p>
          <a:p>
            <a:r>
              <a:rPr lang="en-US" sz="1700" dirty="0"/>
              <a:t>Close the Find Item Screen and go back to Invoice Entry Screen</a:t>
            </a:r>
            <a:endParaRPr lang="en-US" sz="1700" b="1" u="sng" dirty="0"/>
          </a:p>
          <a:p>
            <a:pPr marL="0" indent="0">
              <a:buNone/>
            </a:pPr>
            <a:r>
              <a:rPr lang="en-US" sz="1700" b="1" dirty="0"/>
              <a:t>F1-Find:</a:t>
            </a:r>
          </a:p>
          <a:p>
            <a:r>
              <a:rPr lang="en-US" sz="1700" dirty="0"/>
              <a:t>From the database, fetch the Items pertaining to the Barcode, Item Code,  Item Name and Category, and list in the screen</a:t>
            </a:r>
          </a:p>
          <a:p>
            <a:r>
              <a:rPr lang="en-US" sz="1700" dirty="0"/>
              <a:t>Set focus to the first row in the Item List</a:t>
            </a:r>
          </a:p>
          <a:p>
            <a:pPr marL="0" indent="0">
              <a:buNone/>
            </a:pPr>
            <a:r>
              <a:rPr lang="en-US" sz="1700" b="1" dirty="0"/>
              <a:t>Up Arrow:</a:t>
            </a:r>
          </a:p>
          <a:p>
            <a:r>
              <a:rPr lang="en-US" sz="1700" dirty="0"/>
              <a:t>Set focus to the row above in the Item List.</a:t>
            </a:r>
          </a:p>
          <a:p>
            <a:r>
              <a:rPr lang="en-US" sz="1700" dirty="0"/>
              <a:t>If already in the first row, no action required </a:t>
            </a:r>
          </a:p>
          <a:p>
            <a:pPr marL="0" indent="0">
              <a:buNone/>
            </a:pPr>
            <a:r>
              <a:rPr lang="en-US" sz="1700" b="1" dirty="0"/>
              <a:t>Down Arrow:</a:t>
            </a:r>
          </a:p>
          <a:p>
            <a:r>
              <a:rPr lang="en-US" sz="1700" dirty="0"/>
              <a:t>Set focus to the row below in the Item List.</a:t>
            </a:r>
          </a:p>
          <a:p>
            <a:r>
              <a:rPr lang="en-US" sz="1700" dirty="0"/>
              <a:t>If already in the last row, no action required</a:t>
            </a:r>
            <a:endParaRPr lang="en-US" sz="1700" b="1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Page Up:</a:t>
            </a:r>
          </a:p>
          <a:p>
            <a:r>
              <a:rPr lang="en-US" sz="1700" dirty="0"/>
              <a:t>Set focus to the 10</a:t>
            </a:r>
            <a:r>
              <a:rPr lang="en-US" sz="1700" baseline="30000" dirty="0"/>
              <a:t>th</a:t>
            </a:r>
            <a:r>
              <a:rPr lang="en-US" sz="1700" dirty="0"/>
              <a:t> row above in the Item List.</a:t>
            </a:r>
          </a:p>
          <a:p>
            <a:r>
              <a:rPr lang="en-US" sz="1700" dirty="0"/>
              <a:t>If already in the first row, no action required </a:t>
            </a:r>
          </a:p>
          <a:p>
            <a:pPr marL="0" indent="0">
              <a:buNone/>
            </a:pPr>
            <a:r>
              <a:rPr lang="en-US" sz="1700" b="1" dirty="0"/>
              <a:t>Page Down:</a:t>
            </a:r>
          </a:p>
          <a:p>
            <a:r>
              <a:rPr lang="en-US" sz="1700" dirty="0"/>
              <a:t>Set focus to the 10</a:t>
            </a:r>
            <a:r>
              <a:rPr lang="en-US" sz="1700" baseline="30000" dirty="0"/>
              <a:t>th</a:t>
            </a:r>
            <a:r>
              <a:rPr lang="en-US" sz="1700" dirty="0"/>
              <a:t> row below in the Item List.</a:t>
            </a:r>
          </a:p>
          <a:p>
            <a:r>
              <a:rPr lang="en-US" sz="1700" dirty="0"/>
              <a:t>If already in the last row, no action required 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96970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aphicFrame>
        <p:nvGraphicFramePr>
          <p:cNvPr id="154" name="Table 4">
            <a:extLst>
              <a:ext uri="{FF2B5EF4-FFF2-40B4-BE49-F238E27FC236}">
                <a16:creationId xmlns:a16="http://schemas.microsoft.com/office/drawing/2014/main" id="{EDF4A43E-5A1F-47FA-9DED-34E652EC70A6}"/>
              </a:ext>
            </a:extLst>
          </p:cNvPr>
          <p:cNvGraphicFramePr>
            <a:graphicFrameLocks noGrp="1"/>
          </p:cNvGraphicFramePr>
          <p:nvPr/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7030CBD-6804-4EB5-96CF-1B5B6024796B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4442BFD5-35D2-4842-80BC-1AC790779ADB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90016C5-61CA-4302-A29D-3FB79A692779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B1EFED5-4B8C-413F-BD05-A6FB1FB433EE}"/>
                </a:ext>
              </a:extLst>
            </p:cNvPr>
            <p:cNvSpPr/>
            <p:nvPr/>
          </p:nvSpPr>
          <p:spPr>
            <a:xfrm>
              <a:off x="985438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38D1B51-0A34-4A6C-996F-913BD68DB9FB}"/>
                </a:ext>
              </a:extLst>
            </p:cNvPr>
            <p:cNvSpPr txBox="1"/>
            <p:nvPr/>
          </p:nvSpPr>
          <p:spPr>
            <a:xfrm>
              <a:off x="245379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9FCEFAF-0849-489A-8871-81DCD6189185}"/>
                </a:ext>
              </a:extLst>
            </p:cNvPr>
            <p:cNvSpPr/>
            <p:nvPr/>
          </p:nvSpPr>
          <p:spPr>
            <a:xfrm>
              <a:off x="3601130" y="651242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750DCC5D-2519-4B02-B376-7CF7884F33EC}"/>
                </a:ext>
              </a:extLst>
            </p:cNvPr>
            <p:cNvSpPr/>
            <p:nvPr/>
          </p:nvSpPr>
          <p:spPr>
            <a:xfrm>
              <a:off x="60099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52F360C-DC5E-4F71-9834-12BA65F5F00B}"/>
                </a:ext>
              </a:extLst>
            </p:cNvPr>
            <p:cNvSpPr txBox="1"/>
            <p:nvPr/>
          </p:nvSpPr>
          <p:spPr>
            <a:xfrm>
              <a:off x="50710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83D999EF-2935-4E11-BB7A-F7AD98F1C839}"/>
                </a:ext>
              </a:extLst>
            </p:cNvPr>
            <p:cNvSpPr txBox="1"/>
            <p:nvPr/>
          </p:nvSpPr>
          <p:spPr>
            <a:xfrm>
              <a:off x="878865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UNPAID</a:t>
              </a:r>
              <a:endParaRPr lang="en-US" sz="1400" b="1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67817C2-1E2F-49C3-96FF-1CC648FEFF99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67F4402-424A-4050-87E6-6277E6458AAF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9D8C2495-52F3-4E95-A4E3-EF0DCD634F14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0215E305-B015-4F91-9C4A-CC9094754258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59C9FDFA-46EF-4870-8C16-3D3FE23D3B98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FE76C5B5-2B5C-4B89-B08E-E78600B9DA28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DE763061-A02C-4260-A72F-9FE743C6EE61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B1A99DF2-6982-44CA-AB98-FB606F211240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D8B72A41-5243-466D-9398-63C4E3FEF553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2325C4A0-A186-42A7-A734-AA869C63EB3D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7CC4D368-D841-4925-9CE0-5F98EDA954B7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86CB544A-55B7-4F04-8F53-457CC874650B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D478B491-E65A-4E2C-A6BB-2A83E674BD7B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340120A6-8117-4D7E-9740-22E944B8C481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3DB31B07-FC45-4B02-9A73-E0B16E14B573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F170365-85E3-4C71-B5CB-506E5E3C1609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9EAF529-C489-42E2-8BE1-E3CBB86FF529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C567FA9-FB8A-43E9-B28A-CC866BFF08DC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8A9CA7C-77BD-47A1-A5C3-F884F6CB3E83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DABCC35-B68C-401A-9A0A-735B950418F0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D8D9FF02-0BD3-465B-B724-FF8960779E51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C5B8C72A-B05F-4D96-BD07-1503FDDBCAC7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62692671-E0DA-4CAB-9157-786A81961231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D71629A-5CC6-49B0-8ADA-6EBAC53F319E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567FBA7-CD19-42AA-A2B0-D3C93D44F3D8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6646758-EFCF-4B55-ABED-823C116F5C9A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5346BC0F-D45F-4192-A4D9-D2C62EC955E8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39D787A-37BF-480F-A596-80620E86A4C6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42C320EC-655A-4B23-B2F2-5256F33D0BC3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69FE913-FC0E-4B2A-A461-4B9E930D0BE2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75F8806D-B2AC-45E7-974E-55A65C11C5D6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405682E2-8C53-4945-9EBC-E7426F7A1FD3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8E0042FA-2823-4408-95ED-C5B8E65AD4F7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08B0C4A7-474A-4ED7-9C17-5E1E615E38A7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60D7D868-F399-4E5A-92ED-ED390E74CD0E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F3E59C88-8A05-47EF-9796-25F0669AD80D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44AC43FE-3769-4F22-93C5-82D16A45E19F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7EFA212D-27FA-4700-AF0E-035D9F76B851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E6E1C4A7-995C-44B8-AF6A-1194420E5A59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D4807C0E-A458-4476-9F4D-09969F0F2593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73AAEF77-B04E-43DB-B050-6F856EAC12AA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B68512D4-E56A-4A92-B112-8461A62E4206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8B6882DF-E7C5-4B22-9673-90F062BED377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68848991-A513-4400-B981-70BFAB5C5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BFD78720-B2F3-444F-9EFA-12B62FFF3DE3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C1B9ED9-641D-482B-8C34-9F8AE6E6A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03" y="508207"/>
            <a:ext cx="8877300" cy="601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0876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Find Customer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u="sng" dirty="0"/>
              <a:t>BUTTON ACTIONS:</a:t>
            </a:r>
          </a:p>
          <a:p>
            <a:pPr marL="0" indent="0">
              <a:buNone/>
            </a:pPr>
            <a:r>
              <a:rPr lang="en-US" sz="1700" b="1" dirty="0"/>
              <a:t>Esc-Exit:</a:t>
            </a:r>
          </a:p>
          <a:p>
            <a:r>
              <a:rPr lang="en-US" sz="1700" dirty="0"/>
              <a:t>Close the Find Customer Screen and go back to Invoice Entry Screen</a:t>
            </a:r>
            <a:endParaRPr lang="en-US" sz="1700" b="1" u="sng" dirty="0"/>
          </a:p>
          <a:p>
            <a:pPr marL="0" indent="0">
              <a:buNone/>
            </a:pPr>
            <a:r>
              <a:rPr lang="en-US" sz="1700" b="1" dirty="0"/>
              <a:t>F1-Find:</a:t>
            </a:r>
          </a:p>
          <a:p>
            <a:r>
              <a:rPr lang="en-US" sz="1700" dirty="0"/>
              <a:t>From the database, fetch the Customers pertaining to the Mobile Number, Customer Name and Category, and list in the screen</a:t>
            </a:r>
          </a:p>
          <a:p>
            <a:r>
              <a:rPr lang="en-US" sz="1700" dirty="0"/>
              <a:t>Set focus to the first row in the Customer List</a:t>
            </a:r>
          </a:p>
          <a:p>
            <a:pPr marL="0" indent="0">
              <a:buNone/>
            </a:pPr>
            <a:r>
              <a:rPr lang="en-US" sz="1700" b="1" dirty="0"/>
              <a:t>Up Arrow:</a:t>
            </a:r>
          </a:p>
          <a:p>
            <a:r>
              <a:rPr lang="en-US" sz="1700" dirty="0"/>
              <a:t>Set focus to the row above in the Customer List.</a:t>
            </a:r>
          </a:p>
          <a:p>
            <a:r>
              <a:rPr lang="en-US" sz="1700" dirty="0"/>
              <a:t>If already in the first row, no action required </a:t>
            </a:r>
          </a:p>
          <a:p>
            <a:pPr marL="0" indent="0">
              <a:buNone/>
            </a:pPr>
            <a:r>
              <a:rPr lang="en-US" sz="1700" b="1" dirty="0"/>
              <a:t>Down Arrow:</a:t>
            </a:r>
          </a:p>
          <a:p>
            <a:r>
              <a:rPr lang="en-US" sz="1700" dirty="0"/>
              <a:t>Set focus to the row below in the Customer List.</a:t>
            </a:r>
          </a:p>
          <a:p>
            <a:r>
              <a:rPr lang="en-US" sz="1700" dirty="0"/>
              <a:t>If already in the last row, no action required</a:t>
            </a:r>
            <a:endParaRPr lang="en-US" sz="1700" b="1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Page Up:</a:t>
            </a:r>
          </a:p>
          <a:p>
            <a:r>
              <a:rPr lang="en-US" sz="1700" dirty="0"/>
              <a:t>Set focus to the 10</a:t>
            </a:r>
            <a:r>
              <a:rPr lang="en-US" sz="1700" baseline="30000" dirty="0"/>
              <a:t>th</a:t>
            </a:r>
            <a:r>
              <a:rPr lang="en-US" sz="1700" dirty="0"/>
              <a:t> row above in the Customer List.</a:t>
            </a:r>
          </a:p>
          <a:p>
            <a:r>
              <a:rPr lang="en-US" sz="1700" dirty="0"/>
              <a:t>If already in the first row, no action required </a:t>
            </a:r>
          </a:p>
          <a:p>
            <a:pPr marL="0" indent="0">
              <a:buNone/>
            </a:pPr>
            <a:r>
              <a:rPr lang="en-US" sz="1700" b="1" dirty="0"/>
              <a:t>Page Down:</a:t>
            </a:r>
          </a:p>
          <a:p>
            <a:r>
              <a:rPr lang="en-US" sz="1700" dirty="0"/>
              <a:t>Set focus to the 10</a:t>
            </a:r>
            <a:r>
              <a:rPr lang="en-US" sz="1700" baseline="30000" dirty="0"/>
              <a:t>th</a:t>
            </a:r>
            <a:r>
              <a:rPr lang="en-US" sz="1700" dirty="0"/>
              <a:t> row below in the Customer List.</a:t>
            </a:r>
          </a:p>
          <a:p>
            <a:r>
              <a:rPr lang="en-US" sz="1700" dirty="0"/>
              <a:t>If already in the last row, no action required 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299904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aphicFrame>
        <p:nvGraphicFramePr>
          <p:cNvPr id="154" name="Table 4">
            <a:extLst>
              <a:ext uri="{FF2B5EF4-FFF2-40B4-BE49-F238E27FC236}">
                <a16:creationId xmlns:a16="http://schemas.microsoft.com/office/drawing/2014/main" id="{FF61499F-CD3C-456A-87B5-2D9DD44A8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BBD6342-9ADA-47EB-A15E-7612CE7E1206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E92C977-28D8-4FBE-A17D-6BCFDBFF3BFE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9AD832F-D1EC-418F-81DA-1221D0AAA746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0C6263ED-A4A3-4CF6-800D-566A16A49096}"/>
                </a:ext>
              </a:extLst>
            </p:cNvPr>
            <p:cNvSpPr/>
            <p:nvPr/>
          </p:nvSpPr>
          <p:spPr>
            <a:xfrm>
              <a:off x="985438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DCA422A-42B7-421F-B79F-7D5D7CC6ECB8}"/>
                </a:ext>
              </a:extLst>
            </p:cNvPr>
            <p:cNvSpPr txBox="1"/>
            <p:nvPr/>
          </p:nvSpPr>
          <p:spPr>
            <a:xfrm>
              <a:off x="245379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E62A687-A2CD-4A1C-9C7D-66F6D39C9307}"/>
                </a:ext>
              </a:extLst>
            </p:cNvPr>
            <p:cNvSpPr/>
            <p:nvPr/>
          </p:nvSpPr>
          <p:spPr>
            <a:xfrm>
              <a:off x="3601130" y="651242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658D5E1-46FF-4DF4-B025-2CC77518679F}"/>
                </a:ext>
              </a:extLst>
            </p:cNvPr>
            <p:cNvSpPr/>
            <p:nvPr/>
          </p:nvSpPr>
          <p:spPr>
            <a:xfrm>
              <a:off x="60099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32C73055-955B-44E6-9061-92F76C74E6B4}"/>
                </a:ext>
              </a:extLst>
            </p:cNvPr>
            <p:cNvSpPr txBox="1"/>
            <p:nvPr/>
          </p:nvSpPr>
          <p:spPr>
            <a:xfrm>
              <a:off x="50710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215B469-E778-4147-A195-1A0BF2FBBD06}"/>
                </a:ext>
              </a:extLst>
            </p:cNvPr>
            <p:cNvSpPr txBox="1"/>
            <p:nvPr/>
          </p:nvSpPr>
          <p:spPr>
            <a:xfrm>
              <a:off x="878865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UNPAID</a:t>
              </a:r>
              <a:endParaRPr lang="en-US" sz="1400" b="1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DFBD57D-9E4E-4ED8-976B-B7E9B2491A96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521E0CF6-06B3-4556-ADEC-0349C38C1C56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AAA93CC3-E8D5-417D-9F92-C288B822F071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3BE40D71-F34C-47C3-BF6D-4ECF84FBCCB9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9F1D1C9F-559D-4401-AEC8-9331E0F0E416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7D5FEC5A-40E3-48AE-8389-D228D49CAD21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91DC4491-6005-4803-9BAC-96C776B448F8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EFCE66F3-DA65-4134-8119-D172E0785AF4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84DC6B1D-CC55-4E38-AD01-75DAF5A4CB30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3E05BCF4-C2D1-4201-A786-9CC0F0C6F1A6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285EF0AF-3A51-4A6E-BAC6-AF4731425011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E11D958C-155E-467A-9C77-69B51F0828A1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8CA0331B-CCBF-43D6-9554-F29D95D41784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76A78785-CD63-428F-84AD-C28301096904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EC978E23-B897-4770-AB60-DBCB7181E7F0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EFA59BD-E968-4C08-81FD-D4AB4371D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1747837"/>
            <a:ext cx="5695950" cy="33623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8719FFF-4B2C-4976-AC80-933FD6C02973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593D26F-A145-4EF9-A424-6C5BA9F69FE2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4B485D-9712-4952-AE67-EBDD83A616BD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68DCF48-857D-4E62-98B4-F5964C206068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00D44D4-26BF-4A57-8632-207EBC589883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ECD136DF-CEA2-482B-90C6-63A6A60A6229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19601CB1-5F8B-43A3-8C1A-E10B1CFD1ECA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B97C993D-F6DF-4B31-A1E1-2F42799B1B01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B0200C0-9925-4259-918E-ADC05B2CEDD2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8894EBA-C831-439C-98C5-661B79786B8B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F6A8F5A-4047-4C97-8E57-EFDA5064DE24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278020E-6A9E-423A-8873-FA683D483ACB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737AD286-E340-4515-91E4-11FFC3099311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F73BF3EE-C9B0-465A-83C3-C078083CA21A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F877F8A4-2EC0-41B7-841E-16EC30E60E36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84A0D5DC-5A3F-4DAE-8CB5-C91405C6EA81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EAAD9763-62C3-485B-A011-9A0D83C39333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2A73637-EB8F-4AAB-AB72-C6C7EE5FEA07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7D2257D2-EA5D-48BD-B7CB-47AB5A293C4F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04B5DB96-E8A7-46FC-AF24-697CCDD8D287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4D41CD3-9686-42BB-8591-BB20D7FBBFED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D605C692-4013-463E-80F3-2C801B66F0E8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C1A0D29E-E70D-417A-AFED-8905081400EA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CFF99C1D-734E-42AB-B01C-3F75598A998C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8CA0C32D-3486-4B2C-BB47-9D604AA88D11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6581EEB3-6B8D-4035-9D48-3960F3A34D4D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433176A8-478E-46D7-A5FF-D9CE712E33FD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ED272338-9D47-4EC8-BA48-1D0E0C64CFE7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53C00131-0CD9-4A06-A33C-847CE752F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9552AF38-8A64-47B4-A7DD-36A8D920F061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09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9CF52A9-6192-4E47-999D-B4AAD3730189}"/>
              </a:ext>
            </a:extLst>
          </p:cNvPr>
          <p:cNvSpPr/>
          <p:nvPr/>
        </p:nvSpPr>
        <p:spPr>
          <a:xfrm>
            <a:off x="0" y="7265"/>
            <a:ext cx="9859794" cy="8882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C8BA760-C6CA-4A8D-A6DA-706E945C9702}"/>
              </a:ext>
            </a:extLst>
          </p:cNvPr>
          <p:cNvSpPr/>
          <p:nvPr/>
        </p:nvSpPr>
        <p:spPr>
          <a:xfrm>
            <a:off x="4895511" y="2364829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F2 - Invoice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7B420E-3368-40B2-8084-3C5F30399677}"/>
              </a:ext>
            </a:extLst>
          </p:cNvPr>
          <p:cNvSpPr/>
          <p:nvPr/>
        </p:nvSpPr>
        <p:spPr>
          <a:xfrm>
            <a:off x="4866935" y="1656728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F1 - Estimate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D5D593-81FA-425F-A0F1-B496D7983A97}"/>
              </a:ext>
            </a:extLst>
          </p:cNvPr>
          <p:cNvSpPr/>
          <p:nvPr/>
        </p:nvSpPr>
        <p:spPr>
          <a:xfrm>
            <a:off x="0" y="6068560"/>
            <a:ext cx="12192000" cy="782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AD2A70D-6B35-4CAA-B4DD-A056816F32D7}"/>
              </a:ext>
            </a:extLst>
          </p:cNvPr>
          <p:cNvSpPr/>
          <p:nvPr/>
        </p:nvSpPr>
        <p:spPr>
          <a:xfrm>
            <a:off x="4895511" y="3056739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F3 - Cash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DA65EC9-FF3B-42EF-91CD-6414125E85FC}"/>
              </a:ext>
            </a:extLst>
          </p:cNvPr>
          <p:cNvSpPr/>
          <p:nvPr/>
        </p:nvSpPr>
        <p:spPr>
          <a:xfrm>
            <a:off x="4908369" y="3748649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F4 - Settings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7BA691E-E76E-4BC0-9003-5955747AAC0E}"/>
              </a:ext>
            </a:extLst>
          </p:cNvPr>
          <p:cNvSpPr/>
          <p:nvPr/>
        </p:nvSpPr>
        <p:spPr>
          <a:xfrm>
            <a:off x="4895511" y="4451266"/>
            <a:ext cx="2286000" cy="548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Esc - Sign Out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ADF065-DC71-4B61-80DC-FFF42105797B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Menu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79FC7A-972D-47CF-831A-D137447E05E5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FC528-572E-4476-A4FE-F10B63F5C62E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2BFDBD-2D9D-490D-902B-D6ED0A89422D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64C4BC-C7B9-4A29-97F9-85D76960A6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779BFF-C750-4A09-B73B-F62522AEF144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5897C3-82C6-4607-B311-31A1EFDABFC8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F5CFF8-1F91-4AAE-A7CF-514D03AD8666}"/>
              </a:ext>
            </a:extLst>
          </p:cNvPr>
          <p:cNvSpPr/>
          <p:nvPr/>
        </p:nvSpPr>
        <p:spPr>
          <a:xfrm>
            <a:off x="9859794" y="7264"/>
            <a:ext cx="2325025" cy="88824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85F199B-6158-437C-BD38-F70DDC13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946" y="6291319"/>
            <a:ext cx="1188720" cy="33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47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Change Quantity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buNone/>
            </a:pPr>
            <a:r>
              <a:rPr lang="en-US" sz="1700" b="1" u="sng" dirty="0"/>
              <a:t>FIELD SETTINGS &amp; BEHAVIOR: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When the screen loads first time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Display the Item Name of the selected item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Display the Existing Quantity of the selected item</a:t>
            </a:r>
          </a:p>
          <a:p>
            <a:pPr marL="0" indent="0">
              <a:buNone/>
            </a:pPr>
            <a:endParaRPr lang="en-US" sz="1700" b="1" u="sng" dirty="0"/>
          </a:p>
          <a:p>
            <a:pPr marL="0" indent="0">
              <a:buNone/>
            </a:pPr>
            <a:endParaRPr lang="en-US" sz="1700" b="1" u="sng" dirty="0"/>
          </a:p>
          <a:p>
            <a:pPr marL="0" indent="0">
              <a:buNone/>
            </a:pPr>
            <a:r>
              <a:rPr lang="en-US" sz="1700" b="1" u="sng" dirty="0"/>
              <a:t>BUTTON ACTIONS:</a:t>
            </a:r>
          </a:p>
          <a:p>
            <a:pPr marL="0" indent="0">
              <a:buNone/>
            </a:pPr>
            <a:r>
              <a:rPr lang="en-US" sz="1700" b="1" dirty="0"/>
              <a:t>Esc-Exit:</a:t>
            </a:r>
          </a:p>
          <a:p>
            <a:r>
              <a:rPr lang="en-US" sz="1700" dirty="0"/>
              <a:t>Discard the changes, Close the Change Quantity Screen and go back to Invoice Entry Screen</a:t>
            </a:r>
            <a:endParaRPr lang="en-US" sz="1700" b="1" u="sng" dirty="0"/>
          </a:p>
          <a:p>
            <a:pPr marL="0" indent="0">
              <a:buNone/>
            </a:pPr>
            <a:r>
              <a:rPr lang="en-US" sz="1700" b="1" dirty="0"/>
              <a:t>F12-Ok:</a:t>
            </a:r>
          </a:p>
          <a:p>
            <a:r>
              <a:rPr lang="en-US" sz="1700" dirty="0"/>
              <a:t>Update the New Quantity as the Quantity in the currently focused Item row in the Invoice Entry screen</a:t>
            </a:r>
          </a:p>
          <a:p>
            <a:r>
              <a:rPr lang="en-US" sz="1700" dirty="0"/>
              <a:t>Close the Change Quantity Screen and go back to Invoice Entry Screen</a:t>
            </a:r>
            <a:endParaRPr lang="en-US" sz="1700" b="1" u="sng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u="sng" dirty="0"/>
              <a:t>VALIDATIONS:</a:t>
            </a:r>
          </a:p>
          <a:p>
            <a:r>
              <a:rPr lang="en-US" sz="1700" dirty="0"/>
              <a:t>Zero and Negative Quantity are not allowed in the New Quantity field</a:t>
            </a:r>
          </a:p>
          <a:p>
            <a:r>
              <a:rPr lang="en-US" sz="1700" dirty="0"/>
              <a:t>New Quantity field cannot be same as the Existing Quantity field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903490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Amt: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Amt: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aphicFrame>
        <p:nvGraphicFramePr>
          <p:cNvPr id="143" name="Table 4">
            <a:extLst>
              <a:ext uri="{FF2B5EF4-FFF2-40B4-BE49-F238E27FC236}">
                <a16:creationId xmlns:a16="http://schemas.microsoft.com/office/drawing/2014/main" id="{DD94F2FC-A921-432B-9137-7A863F65E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44CEFCD-C774-4DE7-98EA-8548E92E1DDB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660B78F-F270-4B46-B3F6-7567144F90B5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8E5E43C-F5E0-4AC6-AEC8-6792F93CA14A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CB45487-6DAD-4355-8638-67D273964763}"/>
                </a:ext>
              </a:extLst>
            </p:cNvPr>
            <p:cNvSpPr/>
            <p:nvPr/>
          </p:nvSpPr>
          <p:spPr>
            <a:xfrm>
              <a:off x="985438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009DEA4-3007-4539-8D9C-37522E8C32B3}"/>
                </a:ext>
              </a:extLst>
            </p:cNvPr>
            <p:cNvSpPr txBox="1"/>
            <p:nvPr/>
          </p:nvSpPr>
          <p:spPr>
            <a:xfrm>
              <a:off x="245379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69490E2-C79F-448A-9212-94076DB9AB33}"/>
                </a:ext>
              </a:extLst>
            </p:cNvPr>
            <p:cNvSpPr/>
            <p:nvPr/>
          </p:nvSpPr>
          <p:spPr>
            <a:xfrm>
              <a:off x="3601130" y="651242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AA5D8DA3-ECF1-4612-B6B7-D93779B14237}"/>
                </a:ext>
              </a:extLst>
            </p:cNvPr>
            <p:cNvSpPr/>
            <p:nvPr/>
          </p:nvSpPr>
          <p:spPr>
            <a:xfrm>
              <a:off x="60099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C92E652-99A4-4748-A920-F3BCF2F92558}"/>
                </a:ext>
              </a:extLst>
            </p:cNvPr>
            <p:cNvSpPr txBox="1"/>
            <p:nvPr/>
          </p:nvSpPr>
          <p:spPr>
            <a:xfrm>
              <a:off x="50710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FF63C06-96E4-43CC-A0B8-B2336D67382D}"/>
                </a:ext>
              </a:extLst>
            </p:cNvPr>
            <p:cNvSpPr txBox="1"/>
            <p:nvPr/>
          </p:nvSpPr>
          <p:spPr>
            <a:xfrm>
              <a:off x="878865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UNPAID</a:t>
              </a:r>
              <a:endParaRPr lang="en-US" sz="1400" b="1" dirty="0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DDA011A-980E-4140-A419-13454EB3E2BE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A41B89D-32D8-459B-8744-166DE65C7CC0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C19E095C-0057-46E0-AC45-A4F23789629F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0E7375E9-32BA-4CD9-9154-9BD3DE68BEA4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8F1765BC-40ED-460E-BFCC-33477E0FF5DB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4ACBA78C-2176-4E7D-BCFB-A2B4C43D9E02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606C9068-9F86-4ECC-867B-F5BDF40D2CE8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7D0C8DE8-E767-41DA-BC83-E1B340D1AA77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D9251AB5-40FC-4A7E-AB4D-7263E12964F6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4C2708B5-9327-4B4B-A66C-FF3E24F29792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4679E3F7-6E0F-41FE-9C4F-A7F6110C3B14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882D3461-50DA-4CAB-9FB1-2A8815E5F359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05C1899B-E4D8-43A6-A0D0-F1964AAD05D8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6325AB96-B888-4C15-A54D-80F4E2B6B543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61CEC620-8BE8-4C87-8B6B-A47C211025FB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4AC52CE-F747-402F-89C9-EF85B73A2567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4BACD61-AE34-40BB-96C1-FEA34C991C1C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0642907-2E68-4B2A-B2C8-5E9ECA87B179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62B7B2A6-22C6-4BDF-B567-1D78C61F8ABE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6117699-10BB-41A0-9AC7-413523893973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F4535428-A078-4599-9CA6-F80F09A4DFE0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DB843BD0-B3AE-4569-89F6-8C2203FF1168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B383B2F2-33F9-4FAE-9A9D-0C22C833D679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F3E4DDC-E5BD-492E-9866-B14D67F89ED4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1AE93935-AFF2-4ACE-BB92-2A261FF51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993" y="1491046"/>
            <a:ext cx="5695950" cy="4019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6A2340F-8E22-421F-888E-30D4CBAF4B87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A0BEA7E-1C52-45B8-B0A1-73BBCB519836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FC719490-53AE-4406-9C20-B68BC7440636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D34E45D0-ADB0-4188-B044-9A114924C522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A079385E-C66A-4DEA-887D-9138070D05CA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34E418A7-3D88-4E5E-9FEC-6A411BA438C6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269F47C4-6149-45AC-9F9B-FB79FB541DEF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445AE8E1-255D-4014-9AC3-CD1A999C403F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535065DB-9531-43ED-9DF8-671A8B91D841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ECDDAC10-30C9-4914-BF55-C3EC032EBDE3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88C5FE54-430D-432B-A562-17A666803522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1EF122F1-8A18-4F0B-AA14-CDE91C1F5D33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02FE2856-47AA-4345-BBD6-5A8E46BBBE3B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A9993B06-1A0A-44F0-A69E-EDF196B62912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AD2EA6DE-4A0E-4EA7-952C-ABD63FFBCF02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7703B9D6-B9DB-481C-ACA5-0DD359A6E308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24094A97-B8EF-482D-99CE-A7AFD0834011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718C8194-AF11-4366-BB76-CE49DA5C9A9B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5A23411-88D5-47C5-A3F3-EF973FC9AF56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819E0F93-4A0E-4684-A434-8254E6F2D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B9636F1E-0B70-4B0F-AB71-49754A12DA8D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495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Change Price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buNone/>
            </a:pPr>
            <a:r>
              <a:rPr lang="en-US" sz="1700" b="1" u="sng" dirty="0"/>
              <a:t>FIELD SETTINGS &amp; BEHAVIOR: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When the screen loads first time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Display the Item Name of the selected item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Display the Existing Price of the selected item</a:t>
            </a:r>
          </a:p>
          <a:p>
            <a:pPr marL="0" indent="0">
              <a:buNone/>
            </a:pPr>
            <a:endParaRPr lang="en-US" sz="1700" b="1" u="sng" dirty="0"/>
          </a:p>
          <a:p>
            <a:pPr marL="0" indent="0">
              <a:buNone/>
            </a:pPr>
            <a:endParaRPr lang="en-US" sz="1700" b="1" u="sng" dirty="0"/>
          </a:p>
          <a:p>
            <a:pPr marL="0" indent="0">
              <a:buNone/>
            </a:pPr>
            <a:r>
              <a:rPr lang="en-US" sz="1700" b="1" u="sng" dirty="0"/>
              <a:t>BUTTON ACTIONS:</a:t>
            </a:r>
          </a:p>
          <a:p>
            <a:pPr marL="0" indent="0">
              <a:buNone/>
            </a:pPr>
            <a:r>
              <a:rPr lang="en-US" sz="1700" b="1" dirty="0"/>
              <a:t>Esc-Exit:</a:t>
            </a:r>
          </a:p>
          <a:p>
            <a:r>
              <a:rPr lang="en-US" sz="1700" dirty="0"/>
              <a:t>Discard the changes, Close the Change Price Screen and go back to Invoice Entry Screen</a:t>
            </a:r>
            <a:endParaRPr lang="en-US" sz="1700" b="1" u="sng" dirty="0"/>
          </a:p>
          <a:p>
            <a:pPr marL="0" indent="0">
              <a:buNone/>
            </a:pPr>
            <a:r>
              <a:rPr lang="en-US" sz="1700" b="1" dirty="0"/>
              <a:t>F12-Ok:</a:t>
            </a:r>
          </a:p>
          <a:p>
            <a:r>
              <a:rPr lang="en-US" sz="1700" dirty="0"/>
              <a:t>Update the New Price as the Applied Price in the currently focused Item row in the Invoice Entry screen</a:t>
            </a:r>
          </a:p>
          <a:p>
            <a:r>
              <a:rPr lang="en-US" sz="1700" dirty="0"/>
              <a:t>Close the Change Price Screen and go back to Invoice Entry Screen</a:t>
            </a:r>
            <a:endParaRPr lang="en-US" sz="1700" b="1" u="sng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u="sng" dirty="0"/>
              <a:t>VALIDATIONS:</a:t>
            </a:r>
          </a:p>
          <a:p>
            <a:r>
              <a:rPr lang="en-US" sz="1700" dirty="0"/>
              <a:t>Zero and Negative Price are not allowed in the New Price field</a:t>
            </a:r>
          </a:p>
          <a:p>
            <a:r>
              <a:rPr lang="en-US" sz="1700" dirty="0"/>
              <a:t>New Price can be only 10% above or below Existing Price</a:t>
            </a:r>
          </a:p>
          <a:p>
            <a:r>
              <a:rPr lang="en-US" sz="1700" dirty="0"/>
              <a:t>New Price cannot be same as the Existing Price</a:t>
            </a:r>
          </a:p>
          <a:p>
            <a:r>
              <a:rPr lang="en-US" sz="1700" dirty="0"/>
              <a:t>User Id should exist in User </a:t>
            </a:r>
            <a:r>
              <a:rPr lang="en-US" sz="1700" dirty="0" err="1"/>
              <a:t>db</a:t>
            </a:r>
            <a:r>
              <a:rPr lang="en-US" sz="1700" dirty="0"/>
              <a:t> Table</a:t>
            </a:r>
          </a:p>
          <a:p>
            <a:r>
              <a:rPr lang="en-US" sz="1700" dirty="0"/>
              <a:t>Password should be corresponding to the User Id in the User </a:t>
            </a:r>
            <a:r>
              <a:rPr lang="en-US" sz="1700" dirty="0" err="1"/>
              <a:t>db</a:t>
            </a:r>
            <a:r>
              <a:rPr lang="en-US" sz="1700" dirty="0"/>
              <a:t> Table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06578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9470" y="7264"/>
            <a:ext cx="2345349" cy="10725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80DFF6-055C-4BA0-A049-FBFC6F59E866}"/>
              </a:ext>
            </a:extLst>
          </p:cNvPr>
          <p:cNvGrpSpPr/>
          <p:nvPr/>
        </p:nvGrpSpPr>
        <p:grpSpPr>
          <a:xfrm>
            <a:off x="9828248" y="3055958"/>
            <a:ext cx="2247032" cy="307777"/>
            <a:chOff x="9807943" y="3310018"/>
            <a:chExt cx="2247032" cy="3077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DFEFEA1-4E92-442E-8F53-4EAF0E95C766}"/>
                </a:ext>
              </a:extLst>
            </p:cNvPr>
            <p:cNvSpPr/>
            <p:nvPr/>
          </p:nvSpPr>
          <p:spPr>
            <a:xfrm>
              <a:off x="10866255" y="3326746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9EDB5D5-0C5F-4163-91BC-B9366A41F43F}"/>
                </a:ext>
              </a:extLst>
            </p:cNvPr>
            <p:cNvSpPr txBox="1"/>
            <p:nvPr/>
          </p:nvSpPr>
          <p:spPr>
            <a:xfrm>
              <a:off x="9807943" y="33100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Invoice Amt: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B35E11-A494-48B4-ACAB-A632C023EDDF}"/>
              </a:ext>
            </a:extLst>
          </p:cNvPr>
          <p:cNvGrpSpPr/>
          <p:nvPr/>
        </p:nvGrpSpPr>
        <p:grpSpPr>
          <a:xfrm>
            <a:off x="9820770" y="2739630"/>
            <a:ext cx="2261988" cy="307777"/>
            <a:chOff x="9792987" y="2953166"/>
            <a:chExt cx="2261988" cy="30777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AA959-E9E4-48BE-80FC-184679BB7400}"/>
                </a:ext>
              </a:extLst>
            </p:cNvPr>
            <p:cNvSpPr/>
            <p:nvPr/>
          </p:nvSpPr>
          <p:spPr>
            <a:xfrm>
              <a:off x="10866255" y="2969894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90C8A10-428A-4552-A15A-14FD1A45D7FD}"/>
                </a:ext>
              </a:extLst>
            </p:cNvPr>
            <p:cNvSpPr txBox="1"/>
            <p:nvPr/>
          </p:nvSpPr>
          <p:spPr>
            <a:xfrm>
              <a:off x="9792987" y="29531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F2D728A-1028-4397-8E81-E634644B062E}"/>
              </a:ext>
            </a:extLst>
          </p:cNvPr>
          <p:cNvGrpSpPr/>
          <p:nvPr/>
        </p:nvGrpSpPr>
        <p:grpSpPr>
          <a:xfrm>
            <a:off x="9820770" y="2423302"/>
            <a:ext cx="2261988" cy="307777"/>
            <a:chOff x="9792987" y="2589631"/>
            <a:chExt cx="2261988" cy="30777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F08460B-2496-4437-8C40-BB70A253C029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7171083-B3CA-4716-A063-88E46789023A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2110572-2595-4AEF-92AD-C86B49F25356}"/>
              </a:ext>
            </a:extLst>
          </p:cNvPr>
          <p:cNvGrpSpPr/>
          <p:nvPr/>
        </p:nvGrpSpPr>
        <p:grpSpPr>
          <a:xfrm>
            <a:off x="9820770" y="2106974"/>
            <a:ext cx="2261988" cy="307777"/>
            <a:chOff x="9792987" y="2222420"/>
            <a:chExt cx="2261988" cy="307777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E402E87-F9D3-4ACF-B80D-5BF53CD5BF3F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C5E497C4-B7BD-4940-B7E6-3591CDAE2F75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A30A704-B185-46FC-B015-29DB9A0F8823}"/>
              </a:ext>
            </a:extLst>
          </p:cNvPr>
          <p:cNvGrpSpPr/>
          <p:nvPr/>
        </p:nvGrpSpPr>
        <p:grpSpPr>
          <a:xfrm>
            <a:off x="9820770" y="1790646"/>
            <a:ext cx="2261988" cy="307777"/>
            <a:chOff x="9792987" y="1903263"/>
            <a:chExt cx="2261988" cy="307777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9D306FF-8F8B-41A3-A284-775B1D36186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695EA5E-3283-4A5F-9B62-AFD571084B74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98FB36A-0C9F-48AC-B912-96102984269D}"/>
              </a:ext>
            </a:extLst>
          </p:cNvPr>
          <p:cNvGrpSpPr/>
          <p:nvPr/>
        </p:nvGrpSpPr>
        <p:grpSpPr>
          <a:xfrm>
            <a:off x="9820770" y="1474318"/>
            <a:ext cx="2261988" cy="307777"/>
            <a:chOff x="9792987" y="2178030"/>
            <a:chExt cx="2261988" cy="30777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279EBE2-C5F7-4395-96B9-374CF4BBAE2C}"/>
                </a:ext>
              </a:extLst>
            </p:cNvPr>
            <p:cNvSpPr/>
            <p:nvPr/>
          </p:nvSpPr>
          <p:spPr>
            <a:xfrm>
              <a:off x="10866255" y="219475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DBE02FA-0BAE-480D-8057-5AAADD19F772}"/>
                </a:ext>
              </a:extLst>
            </p:cNvPr>
            <p:cNvSpPr txBox="1"/>
            <p:nvPr/>
          </p:nvSpPr>
          <p:spPr>
            <a:xfrm>
              <a:off x="9792987" y="217803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C18CB64-7CD5-406B-A03C-0075666DF314}"/>
              </a:ext>
            </a:extLst>
          </p:cNvPr>
          <p:cNvGrpSpPr/>
          <p:nvPr/>
        </p:nvGrpSpPr>
        <p:grpSpPr>
          <a:xfrm>
            <a:off x="9820770" y="1157990"/>
            <a:ext cx="2261988" cy="307777"/>
            <a:chOff x="9792987" y="1903263"/>
            <a:chExt cx="2261988" cy="307777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9CC4F-09D3-402A-BA13-3B3B77EA614F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B1B42A45-CD9B-41D5-8815-F2A3C149961E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93AC2A-58E8-4A87-89F2-4994AA076ECC}"/>
              </a:ext>
            </a:extLst>
          </p:cNvPr>
          <p:cNvGrpSpPr/>
          <p:nvPr/>
        </p:nvGrpSpPr>
        <p:grpSpPr>
          <a:xfrm>
            <a:off x="9828248" y="3372287"/>
            <a:ext cx="2247032" cy="307777"/>
            <a:chOff x="9834577" y="3398921"/>
            <a:chExt cx="2247032" cy="30777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17F35C6-4642-4052-BDD9-2DB4F0B777EE}"/>
                </a:ext>
              </a:extLst>
            </p:cNvPr>
            <p:cNvSpPr/>
            <p:nvPr/>
          </p:nvSpPr>
          <p:spPr>
            <a:xfrm>
              <a:off x="10892889" y="341564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271CE3-0C98-4E8F-9272-26CC74ABCDF5}"/>
                </a:ext>
              </a:extLst>
            </p:cNvPr>
            <p:cNvSpPr txBox="1"/>
            <p:nvPr/>
          </p:nvSpPr>
          <p:spPr>
            <a:xfrm>
              <a:off x="9834577" y="339892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Paid Amt:</a:t>
              </a:r>
            </a:p>
          </p:txBody>
        </p:sp>
      </p:grpSp>
      <p:graphicFrame>
        <p:nvGraphicFramePr>
          <p:cNvPr id="154" name="Table 4">
            <a:extLst>
              <a:ext uri="{FF2B5EF4-FFF2-40B4-BE49-F238E27FC236}">
                <a16:creationId xmlns:a16="http://schemas.microsoft.com/office/drawing/2014/main" id="{C16030BF-AF21-4382-AF08-0A7D1C60E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847997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3B63736-6925-418C-8A54-716F507AE7FE}"/>
              </a:ext>
            </a:extLst>
          </p:cNvPr>
          <p:cNvGrpSpPr/>
          <p:nvPr/>
        </p:nvGrpSpPr>
        <p:grpSpPr>
          <a:xfrm>
            <a:off x="0" y="532265"/>
            <a:ext cx="9803928" cy="547511"/>
            <a:chOff x="0" y="532265"/>
            <a:chExt cx="9803928" cy="547511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05390766-5FF7-41F7-A42F-8333F1BBDDD8}"/>
                </a:ext>
              </a:extLst>
            </p:cNvPr>
            <p:cNvSpPr/>
            <p:nvPr/>
          </p:nvSpPr>
          <p:spPr>
            <a:xfrm>
              <a:off x="0" y="532265"/>
              <a:ext cx="9803928" cy="5475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3536149-23F5-43BE-8ECA-6BA1CE5694E0}"/>
                </a:ext>
              </a:extLst>
            </p:cNvPr>
            <p:cNvSpPr txBox="1"/>
            <p:nvPr/>
          </p:nvSpPr>
          <p:spPr>
            <a:xfrm>
              <a:off x="35542" y="653592"/>
              <a:ext cx="9975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Invoice No.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DC2E763-972E-447C-97F7-B8DB3A082EF5}"/>
                </a:ext>
              </a:extLst>
            </p:cNvPr>
            <p:cNvSpPr/>
            <p:nvPr/>
          </p:nvSpPr>
          <p:spPr>
            <a:xfrm>
              <a:off x="985438" y="6703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C7B4990B-DC84-4B0A-8B55-5AEDC9156345}"/>
                </a:ext>
              </a:extLst>
            </p:cNvPr>
            <p:cNvSpPr txBox="1"/>
            <p:nvPr/>
          </p:nvSpPr>
          <p:spPr>
            <a:xfrm>
              <a:off x="2453791" y="634514"/>
              <a:ext cx="1211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 No.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F492C69-48B5-4BBC-8EAE-64D7B3612BCE}"/>
                </a:ext>
              </a:extLst>
            </p:cNvPr>
            <p:cNvSpPr/>
            <p:nvPr/>
          </p:nvSpPr>
          <p:spPr>
            <a:xfrm>
              <a:off x="3601130" y="651242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ED3A9CA-2290-4064-80D9-16D1C33327A4}"/>
                </a:ext>
              </a:extLst>
            </p:cNvPr>
            <p:cNvSpPr/>
            <p:nvPr/>
          </p:nvSpPr>
          <p:spPr>
            <a:xfrm>
              <a:off x="6009935" y="649411"/>
              <a:ext cx="1371600" cy="2761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0000000000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582BF28-DDE3-41F8-AEC8-2149A02364A2}"/>
                </a:ext>
              </a:extLst>
            </p:cNvPr>
            <p:cNvSpPr txBox="1"/>
            <p:nvPr/>
          </p:nvSpPr>
          <p:spPr>
            <a:xfrm>
              <a:off x="5071060" y="619740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Mobile No: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F40DD5FE-539E-414C-A6CA-04D1CD3F95E3}"/>
                </a:ext>
              </a:extLst>
            </p:cNvPr>
            <p:cNvSpPr txBox="1"/>
            <p:nvPr/>
          </p:nvSpPr>
          <p:spPr>
            <a:xfrm>
              <a:off x="8788656" y="618494"/>
              <a:ext cx="94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UNPAID</a:t>
              </a:r>
              <a:endParaRPr lang="en-US" sz="1400" b="1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92A35BF-5441-46E0-97C2-ED7633B0BCD8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6ACD5BB-0E7F-41F4-A9A7-7C15720C493C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ACF358FC-FF6D-43E2-9BFC-ECD1A22912E8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87B6DEF6-0FCF-4680-8FD4-B3C11AB2C139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DE63A968-9D14-44FE-9753-683725547CBC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F9A9CD71-B0D3-4157-B29F-0B03376C5524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B969448F-A477-4863-96DF-FD514681ECE6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9612092E-79E6-4D5F-AC9A-70CC966E3BAB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Invoices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663F0770-A092-44E6-AD33-DF21A81E710C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3EE94D7B-4487-441B-AF9D-B3A324C404F4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Invoice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68812EF1-B9E4-46B0-A7A9-E6BD935B4DDC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Invoice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A13D7903-0E0F-4841-900A-F73885073805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7C890F42-7B95-4877-B87C-E5FD6FF8CDBE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Invoice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EFF68DAB-A985-4851-A70F-417BE7826AEA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Payment</a:t>
              </a:r>
            </a:p>
          </p:txBody>
        </p: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7FEBAA46-4065-4744-8C88-365816634AD2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E9F0230-7509-47F7-A1ED-C2C8926FE51C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519F35C-0E81-460B-925C-E9C2DBDCC9E1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DCB19A8-110A-4352-81CC-A25106BBF354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DFBA3D5-A147-43E3-93FD-13ACF1F3BADF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70919B7-E771-4A06-BC8B-66B93B9F828F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C7115E9F-1E62-4EBC-9043-DBBB3FA8C8B9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1B0FC528-D300-4487-8005-FA93746BE9D5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11" name="Isosceles Triangle 110">
                  <a:extLst>
                    <a:ext uri="{FF2B5EF4-FFF2-40B4-BE49-F238E27FC236}">
                      <a16:creationId xmlns:a16="http://schemas.microsoft.com/office/drawing/2014/main" id="{0B046847-F90E-4FD6-844F-9C8DF96E6015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623C3F-59D9-429C-BE47-62E31AD2B8B5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64CBF40-86F7-4C19-B6B3-5F49EB0EDC33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A55013D-86A5-4C78-8691-F4384F3F699F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B4D9403-DBE6-4DCE-8120-E82C02CD99F7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1F377E07-916D-447D-9AE6-F19D09E9CE1E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2EFD222-52CF-4BDF-A94A-9FB39CAAA39B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AF9DA480-B7F3-4181-8C84-E0EFAFC1489C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0A50B8DE-567E-4825-90AE-FA76266E95F1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B753AB46-01E9-4FF6-B212-C9FA8F738F1F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91F2F333-1648-4218-93C4-BF714FC2134B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028DB438-8B79-4B4D-A61E-F8D2743A50E6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D05ACB84-00E1-4E9C-93D1-83B3BF680CD8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747F9312-3A0B-4273-9254-BA5150BC9F05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901C482-4C63-4846-BEF3-36A5631B22AC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89042247-0EBC-4BFB-A87A-BB997D738F1F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2A7483A1-FA6B-4464-8B44-1FD220BAFC6B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5E43B1A8-CDA2-437C-98EF-7A807E01C83D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2EA284B5-AB6F-40F2-8F37-D1D2A8A71E89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E604E64D-D8B8-4525-9709-890BCD011F4A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C57A2A9F-6D0C-42DA-8FF4-6F2F36589779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E520B92-C578-4C9C-8629-84CE1C056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5CD35EED-6B3C-4A9D-B100-A34DD8A46F5E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4FC2F492-E9A3-43E9-86A7-C33ED2356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59" y="1104972"/>
            <a:ext cx="10734675" cy="5076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9116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29466"/>
            <a:ext cx="5781675" cy="585708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u="sng" dirty="0"/>
              <a:t>FIELD SETTINGS &amp; BEHAVIOR:</a:t>
            </a:r>
          </a:p>
          <a:p>
            <a:r>
              <a:rPr lang="en-US" sz="1700" dirty="0"/>
              <a:t>Default Mobile Number is ‘0000000000’, which means Walk-in customer</a:t>
            </a:r>
          </a:p>
          <a:p>
            <a:r>
              <a:rPr lang="en-US" sz="1700" dirty="0"/>
              <a:t>If Mobile Number is not = ‘0000000000’, then Customer Name, Category and Address should be fetched and displayed</a:t>
            </a:r>
          </a:p>
          <a:p>
            <a:r>
              <a:rPr lang="en-US" sz="1700" dirty="0"/>
              <a:t>First line of Payment mode should be always Cash</a:t>
            </a:r>
          </a:p>
          <a:p>
            <a:r>
              <a:rPr lang="en-US" sz="1700" dirty="0"/>
              <a:t>Second line of Payment mode combo should not have Cash option</a:t>
            </a:r>
          </a:p>
          <a:p>
            <a:r>
              <a:rPr lang="en-US" sz="1700" dirty="0"/>
              <a:t>Home Delivery field by default should be un ticked</a:t>
            </a:r>
          </a:p>
          <a:p>
            <a:r>
              <a:rPr lang="en-US" sz="1700" dirty="0"/>
              <a:t>All Validation errors should be displayed in Message Field</a:t>
            </a:r>
          </a:p>
          <a:p>
            <a:endParaRPr lang="en-US" sz="17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29466"/>
            <a:ext cx="5781675" cy="585708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u="sng" dirty="0"/>
              <a:t>CALCULATIONS:</a:t>
            </a:r>
          </a:p>
          <a:p>
            <a:r>
              <a:rPr lang="en-US" sz="1700" dirty="0"/>
              <a:t>Line Items = Total number of Items in the Invoice </a:t>
            </a:r>
          </a:p>
          <a:p>
            <a:r>
              <a:rPr lang="en-US" sz="1700" dirty="0"/>
              <a:t>Total Quantity = Sum of Quantity of all Items in the Invoice</a:t>
            </a:r>
          </a:p>
          <a:p>
            <a:r>
              <a:rPr lang="en-US" sz="1700" dirty="0"/>
              <a:t>Total amount = Sum of Total amount of all Items in the Invoice</a:t>
            </a:r>
          </a:p>
          <a:p>
            <a:r>
              <a:rPr lang="en-US" sz="1700" dirty="0"/>
              <a:t>Tax amount = Sum of Tax amount of all Items in the Invoice</a:t>
            </a:r>
          </a:p>
          <a:p>
            <a:r>
              <a:rPr lang="en-US" sz="1700" dirty="0"/>
              <a:t>Net amount = Sum of Net amount of all Items in the Invoice </a:t>
            </a:r>
          </a:p>
          <a:p>
            <a:r>
              <a:rPr lang="en-US" sz="1700" dirty="0"/>
              <a:t>Invoice amount = Net amount – Discount amount</a:t>
            </a:r>
          </a:p>
          <a:p>
            <a:r>
              <a:rPr lang="en-US" sz="1700" dirty="0"/>
              <a:t>Paid amount = Payment mode 1 amount + Payment mode 2 amount + Credit Note amount + Loyalty amount</a:t>
            </a:r>
          </a:p>
          <a:p>
            <a:r>
              <a:rPr lang="en-US" sz="1700" dirty="0"/>
              <a:t>If Paid amount is lesser than Invoice amount, the difference should be shown as Pending amount</a:t>
            </a:r>
          </a:p>
          <a:p>
            <a:r>
              <a:rPr lang="en-US" sz="1700" dirty="0"/>
              <a:t>If Paid amount is more than Invoice amount, the difference should be shown as Excess Cash Return amount, and Paid amount should be set as the Invoice amount</a:t>
            </a:r>
          </a:p>
          <a:p>
            <a:r>
              <a:rPr lang="en-US" sz="1700" dirty="0"/>
              <a:t>Cash Payment Reference = Cash Payment amount – Excess Cash Return amount</a:t>
            </a:r>
          </a:p>
          <a:p>
            <a:r>
              <a:rPr lang="en-US" sz="1700" dirty="0"/>
              <a:t>Loyalty amount = Loyalty Points x Conversion Rate in Settings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252314-B300-44F3-BAA8-A87234E3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Payment </a:t>
            </a:r>
          </a:p>
        </p:txBody>
      </p:sp>
    </p:spTree>
    <p:extLst>
      <p:ext uri="{BB962C8B-B14F-4D97-AF65-F5344CB8AC3E}">
        <p14:creationId xmlns:p14="http://schemas.microsoft.com/office/powerpoint/2010/main" val="1625290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Payment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38991"/>
            <a:ext cx="5781675" cy="587613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u="sng" dirty="0"/>
              <a:t>VALIDATIONS:</a:t>
            </a:r>
            <a:endParaRPr lang="en-US" sz="1700" dirty="0"/>
          </a:p>
          <a:p>
            <a:r>
              <a:rPr lang="en-US" sz="1700" dirty="0"/>
              <a:t>Only Cash Payment amount can be more than Invoice amount</a:t>
            </a:r>
          </a:p>
          <a:p>
            <a:r>
              <a:rPr lang="en-US" sz="1700" dirty="0"/>
              <a:t>Non-cash payment  amount should not be more than Invoice amount</a:t>
            </a:r>
          </a:p>
          <a:p>
            <a:r>
              <a:rPr lang="en-US" sz="1700" dirty="0"/>
              <a:t>Credit Note amount should not be more than Invoice amount</a:t>
            </a:r>
          </a:p>
          <a:p>
            <a:r>
              <a:rPr lang="en-US" sz="1700" dirty="0"/>
              <a:t>Loyalty amount should not be more than Invoice amount</a:t>
            </a:r>
          </a:p>
          <a:p>
            <a:r>
              <a:rPr lang="en-US" sz="1700" dirty="0"/>
              <a:t>Sum of Non-cash payment amount + Credit Note amount + Loyalty amount, should not be more than Invoice amount</a:t>
            </a:r>
          </a:p>
          <a:p>
            <a:r>
              <a:rPr lang="en-US" sz="1700" dirty="0"/>
              <a:t>Reference field is mandatory for Non-cash payment amount and Credit Note amount</a:t>
            </a:r>
          </a:p>
          <a:p>
            <a:r>
              <a:rPr lang="en-US" sz="1700" dirty="0"/>
              <a:t>If Mobile Number = ‘0000000000’, then Discount, Credit Note amount and Loyalty Points fields should not be entered</a:t>
            </a:r>
          </a:p>
          <a:p>
            <a:r>
              <a:rPr lang="en-US" sz="1700" dirty="0"/>
              <a:t>If Mobile Number is not = ‘0000000000’, then it should exist in Customer table</a:t>
            </a:r>
          </a:p>
          <a:p>
            <a:r>
              <a:rPr lang="en-US" sz="1700" dirty="0"/>
              <a:t>Loyalty Points should not be more than the available points in Customer table</a:t>
            </a:r>
          </a:p>
          <a:p>
            <a:r>
              <a:rPr lang="en-US" sz="1700" dirty="0"/>
              <a:t>Payment cannot be saved if Pending Amount &gt; 0 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38991"/>
            <a:ext cx="5781675" cy="587613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If Mobile Number = ‘0000000000’, then Home Delivery option should not be ticked 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49837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Payment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u="sng" dirty="0"/>
              <a:t>EXCEPTIONS:</a:t>
            </a:r>
          </a:p>
          <a:p>
            <a:r>
              <a:rPr lang="en-US" sz="1700" dirty="0"/>
              <a:t>Supervisor’s User Id and Password should be accepted if any of the following conditions arise:</a:t>
            </a:r>
          </a:p>
          <a:p>
            <a:pPr lvl="1"/>
            <a:r>
              <a:rPr lang="en-US" sz="1700" dirty="0"/>
              <a:t>Discount amount entered</a:t>
            </a:r>
          </a:p>
          <a:p>
            <a:pPr lvl="1"/>
            <a:r>
              <a:rPr lang="en-US" sz="1700" dirty="0"/>
              <a:t>Credit Note amount entered</a:t>
            </a:r>
          </a:p>
          <a:p>
            <a:pPr lvl="1"/>
            <a:r>
              <a:rPr lang="en-US" sz="1700" dirty="0"/>
              <a:t>Loyalty Points entered</a:t>
            </a:r>
          </a:p>
          <a:p>
            <a:pPr lvl="1"/>
            <a:r>
              <a:rPr lang="en-US" sz="1700" dirty="0"/>
              <a:t>Excess Cash amount is more than Cash Payment amount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u="sng" dirty="0"/>
              <a:t>BUTTON ACTIONS:</a:t>
            </a:r>
          </a:p>
          <a:p>
            <a:pPr marL="0" indent="0">
              <a:buNone/>
            </a:pPr>
            <a:r>
              <a:rPr lang="en-US" sz="1700" b="1" dirty="0"/>
              <a:t>Esc-Exit:</a:t>
            </a:r>
          </a:p>
          <a:p>
            <a:r>
              <a:rPr lang="en-US" sz="1700" dirty="0"/>
              <a:t>Close the Payment Screen and go back to Invoice Screen and continue with the existing Invoice</a:t>
            </a:r>
            <a:endParaRPr lang="en-US" sz="1700" b="1" u="sng" dirty="0"/>
          </a:p>
          <a:p>
            <a:pPr marL="0" indent="0">
              <a:buNone/>
            </a:pPr>
            <a:r>
              <a:rPr lang="en-US" sz="1700" b="1" dirty="0"/>
              <a:t>F12-OK:</a:t>
            </a:r>
          </a:p>
          <a:p>
            <a:r>
              <a:rPr lang="en-US" sz="1700" dirty="0"/>
              <a:t>Cash Payment Reference field should be stored as Cash Payment amount in the Invoice Payment table</a:t>
            </a:r>
          </a:p>
          <a:p>
            <a:r>
              <a:rPr lang="en-US" sz="1700" dirty="0"/>
              <a:t>Invoice Number will be generated by incrementing the ‘</a:t>
            </a:r>
            <a:r>
              <a:rPr lang="en-US" sz="1700" dirty="0" err="1"/>
              <a:t>last_invoice_number</a:t>
            </a:r>
            <a:r>
              <a:rPr lang="en-US" sz="1700" dirty="0"/>
              <a:t>’ prefixed by ‘</a:t>
            </a:r>
            <a:r>
              <a:rPr lang="en-US" sz="1700" dirty="0" err="1"/>
              <a:t>invoice_number_prefix</a:t>
            </a:r>
            <a:r>
              <a:rPr lang="en-US" sz="1700" dirty="0"/>
              <a:t>’ in the Settings table</a:t>
            </a:r>
          </a:p>
          <a:p>
            <a:r>
              <a:rPr lang="en-US" sz="1700" dirty="0"/>
              <a:t>Redeemed Loyalty Points should be reduced from the Customer table</a:t>
            </a:r>
          </a:p>
          <a:p>
            <a:r>
              <a:rPr lang="en-US" sz="1700" dirty="0"/>
              <a:t>Each Payment mode should be saved as separate records in the Invoice Payment table</a:t>
            </a:r>
          </a:p>
          <a:p>
            <a:r>
              <a:rPr lang="en-US" sz="1700" dirty="0"/>
              <a:t>Print the Invoice</a:t>
            </a:r>
          </a:p>
          <a:p>
            <a:r>
              <a:rPr lang="en-US" sz="1700" dirty="0"/>
              <a:t>Close the Payment Screen and go back to Invoice Entry Screen after clearing all the fields, so that a new Invoice can be entered.</a:t>
            </a:r>
            <a:endParaRPr lang="en-US" sz="1700" b="1" u="sng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23589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BC3F39-C10E-45F6-89B3-868DE4ABC164}"/>
              </a:ext>
            </a:extLst>
          </p:cNvPr>
          <p:cNvSpPr/>
          <p:nvPr/>
        </p:nvSpPr>
        <p:spPr>
          <a:xfrm>
            <a:off x="6603994" y="414861"/>
            <a:ext cx="5086511" cy="5943599"/>
          </a:xfrm>
          <a:prstGeom prst="rect">
            <a:avLst/>
          </a:prstGeom>
          <a:solidFill>
            <a:schemeClr val="bg1">
              <a:alpha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ERPNext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DD25231-160E-48F8-85DE-BBB3C0A246FC}"/>
              </a:ext>
            </a:extLst>
          </p:cNvPr>
          <p:cNvSpPr/>
          <p:nvPr/>
        </p:nvSpPr>
        <p:spPr>
          <a:xfrm>
            <a:off x="8867125" y="2436701"/>
            <a:ext cx="2506980" cy="3718560"/>
          </a:xfrm>
          <a:prstGeom prst="roundRect">
            <a:avLst>
              <a:gd name="adj" fmla="val 9372"/>
            </a:avLst>
          </a:prstGeom>
          <a:solidFill>
            <a:srgbClr val="5B9BD5">
              <a:alpha val="43137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 EXTENSION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8EFF0-AC86-4D24-9A94-AFEB7996C6BC}"/>
              </a:ext>
            </a:extLst>
          </p:cNvPr>
          <p:cNvSpPr/>
          <p:nvPr/>
        </p:nvSpPr>
        <p:spPr>
          <a:xfrm>
            <a:off x="9455345" y="4922184"/>
            <a:ext cx="1325880" cy="57607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</a:t>
            </a:r>
          </a:p>
          <a:p>
            <a:pPr algn="ctr"/>
            <a:r>
              <a:rPr lang="en-US" dirty="0"/>
              <a:t>Invoice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AA72D8-5D55-4356-A560-DFCCA37F4209}"/>
              </a:ext>
            </a:extLst>
          </p:cNvPr>
          <p:cNvSpPr/>
          <p:nvPr/>
        </p:nvSpPr>
        <p:spPr>
          <a:xfrm>
            <a:off x="9148849" y="2795151"/>
            <a:ext cx="1944210" cy="1038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Hook</a:t>
            </a:r>
          </a:p>
          <a:p>
            <a:pPr algn="ctr"/>
            <a:r>
              <a:rPr lang="en-US" dirty="0"/>
              <a:t>Process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362BE3-0696-4905-91CC-53589C3BEF66}"/>
              </a:ext>
            </a:extLst>
          </p:cNvPr>
          <p:cNvSpPr/>
          <p:nvPr/>
        </p:nvSpPr>
        <p:spPr>
          <a:xfrm>
            <a:off x="6909338" y="1049960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 Invoice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9ECB3E-84D3-403B-9F63-0B3C8B90B6F4}"/>
              </a:ext>
            </a:extLst>
          </p:cNvPr>
          <p:cNvSpPr/>
          <p:nvPr/>
        </p:nvSpPr>
        <p:spPr>
          <a:xfrm>
            <a:off x="8494942" y="1049959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Entry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E4448-21EE-48E2-8C5E-FC7E9E2C2D7B}"/>
              </a:ext>
            </a:extLst>
          </p:cNvPr>
          <p:cNvSpPr/>
          <p:nvPr/>
        </p:nvSpPr>
        <p:spPr>
          <a:xfrm>
            <a:off x="10063113" y="1049958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 Note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91A4C1D-DCBD-4554-AD24-6278283FAD6E}"/>
              </a:ext>
            </a:extLst>
          </p:cNvPr>
          <p:cNvCxnSpPr>
            <a:cxnSpLocks/>
            <a:stCxn id="8" idx="0"/>
            <a:endCxn id="26" idx="2"/>
          </p:cNvCxnSpPr>
          <p:nvPr/>
        </p:nvCxnSpPr>
        <p:spPr>
          <a:xfrm rot="16200000" flipV="1">
            <a:off x="8262695" y="936891"/>
            <a:ext cx="1168142" cy="2548377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62B344-9021-4B54-AA9C-121F1A4B7AB2}"/>
              </a:ext>
            </a:extLst>
          </p:cNvPr>
          <p:cNvCxnSpPr>
            <a:cxnSpLocks/>
            <a:stCxn id="8" idx="0"/>
            <a:endCxn id="27" idx="2"/>
          </p:cNvCxnSpPr>
          <p:nvPr/>
        </p:nvCxnSpPr>
        <p:spPr>
          <a:xfrm rot="16200000" flipV="1">
            <a:off x="9055497" y="1729693"/>
            <a:ext cx="1168143" cy="962773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7D5B7DA-6A6E-4780-9B01-8CA8CAE554F8}"/>
              </a:ext>
            </a:extLst>
          </p:cNvPr>
          <p:cNvCxnSpPr>
            <a:cxnSpLocks/>
            <a:stCxn id="8" idx="0"/>
            <a:endCxn id="28" idx="2"/>
          </p:cNvCxnSpPr>
          <p:nvPr/>
        </p:nvCxnSpPr>
        <p:spPr>
          <a:xfrm rot="5400000" flipH="1" flipV="1">
            <a:off x="9839581" y="1908380"/>
            <a:ext cx="1168144" cy="605398"/>
          </a:xfrm>
          <a:prstGeom prst="bentConnector3">
            <a:avLst>
              <a:gd name="adj1" fmla="val 62322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9033253-1CDA-4FB2-86A0-E851637A35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16700" y="4369291"/>
            <a:ext cx="1005840" cy="267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00DB7E6-A5E0-406E-BA60-676548EEC7A6}"/>
              </a:ext>
            </a:extLst>
          </p:cNvPr>
          <p:cNvSpPr/>
          <p:nvPr/>
        </p:nvSpPr>
        <p:spPr>
          <a:xfrm>
            <a:off x="668868" y="795868"/>
            <a:ext cx="3909178" cy="5267319"/>
          </a:xfrm>
          <a:prstGeom prst="rect">
            <a:avLst/>
          </a:prstGeom>
          <a:solidFill>
            <a:schemeClr val="bg1">
              <a:alpha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alignPOS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44D6CB-71A8-4F65-9151-D706A99A74D2}"/>
              </a:ext>
            </a:extLst>
          </p:cNvPr>
          <p:cNvSpPr>
            <a:spLocks/>
          </p:cNvSpPr>
          <p:nvPr/>
        </p:nvSpPr>
        <p:spPr>
          <a:xfrm>
            <a:off x="2866441" y="1566336"/>
            <a:ext cx="1371600" cy="393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alignPOS</a:t>
            </a:r>
          </a:p>
          <a:p>
            <a:pPr algn="ctr"/>
            <a:r>
              <a:rPr lang="en-US" sz="2000" dirty="0"/>
              <a:t>ERP</a:t>
            </a:r>
          </a:p>
          <a:p>
            <a:pPr algn="ctr"/>
            <a:r>
              <a:rPr lang="en-US" sz="2000" dirty="0"/>
              <a:t>Interface</a:t>
            </a:r>
          </a:p>
        </p:txBody>
      </p:sp>
      <p:sp>
        <p:nvSpPr>
          <p:cNvPr id="68" name="Cylinder 67">
            <a:extLst>
              <a:ext uri="{FF2B5EF4-FFF2-40B4-BE49-F238E27FC236}">
                <a16:creationId xmlns:a16="http://schemas.microsoft.com/office/drawing/2014/main" id="{3D17D5F1-56EE-4328-99BD-5A9A7FFBF9CE}"/>
              </a:ext>
            </a:extLst>
          </p:cNvPr>
          <p:cNvSpPr/>
          <p:nvPr/>
        </p:nvSpPr>
        <p:spPr>
          <a:xfrm>
            <a:off x="1137866" y="4195191"/>
            <a:ext cx="1005840" cy="1097280"/>
          </a:xfrm>
          <a:prstGeom prst="ca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MariaDB</a:t>
            </a:r>
          </a:p>
          <a:p>
            <a:pPr algn="ctr"/>
            <a:r>
              <a:rPr lang="en-US" sz="1400" dirty="0"/>
              <a:t>10.2.37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B109A6A-6C49-47B7-B777-536B5687859B}"/>
              </a:ext>
            </a:extLst>
          </p:cNvPr>
          <p:cNvSpPr>
            <a:spLocks noChangeAspect="1"/>
          </p:cNvSpPr>
          <p:nvPr/>
        </p:nvSpPr>
        <p:spPr>
          <a:xfrm>
            <a:off x="1013246" y="2048177"/>
            <a:ext cx="1280160" cy="139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alignPOS</a:t>
            </a:r>
          </a:p>
          <a:p>
            <a:pPr algn="ctr"/>
            <a:r>
              <a:rPr lang="en-US" sz="2000" dirty="0"/>
              <a:t>client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E6B2B58-85E8-424A-A3EA-27481C732618}"/>
              </a:ext>
            </a:extLst>
          </p:cNvPr>
          <p:cNvSpPr/>
          <p:nvPr/>
        </p:nvSpPr>
        <p:spPr>
          <a:xfrm>
            <a:off x="6921958" y="2360498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298F8CF-5888-4DA1-8F95-B49E8F2F18B6}"/>
              </a:ext>
            </a:extLst>
          </p:cNvPr>
          <p:cNvSpPr/>
          <p:nvPr/>
        </p:nvSpPr>
        <p:spPr>
          <a:xfrm>
            <a:off x="6921958" y="3040099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92C6733-2559-4561-9902-59F178F677ED}"/>
              </a:ext>
            </a:extLst>
          </p:cNvPr>
          <p:cNvSpPr/>
          <p:nvPr/>
        </p:nvSpPr>
        <p:spPr>
          <a:xfrm>
            <a:off x="6921958" y="3719700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Tax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9CA4A60-CA35-4DEA-AF37-FE39F4E5F652}"/>
              </a:ext>
            </a:extLst>
          </p:cNvPr>
          <p:cNvSpPr/>
          <p:nvPr/>
        </p:nvSpPr>
        <p:spPr>
          <a:xfrm>
            <a:off x="6921958" y="4399301"/>
            <a:ext cx="1326478" cy="577049"/>
          </a:xfrm>
          <a:prstGeom prst="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 Stock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E0E5F0D6-89B8-49D5-AFEE-89A3CD3F57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62846" y="3812330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61728BD-1FF8-46DE-9DB8-67D70A50CA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1780" y="3847895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B38F4DB-A43F-4364-8AEE-F5BE9C9EE1A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171833" y="5044551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6614BE8-CBA0-453C-B706-790AFAF88D4B}"/>
              </a:ext>
            </a:extLst>
          </p:cNvPr>
          <p:cNvCxnSpPr>
            <a:cxnSpLocks/>
          </p:cNvCxnSpPr>
          <p:nvPr/>
        </p:nvCxnSpPr>
        <p:spPr>
          <a:xfrm flipH="1">
            <a:off x="2153202" y="4553485"/>
            <a:ext cx="64008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1BAD6E3-B960-4E0C-8065-53B0E82F3966}"/>
              </a:ext>
            </a:extLst>
          </p:cNvPr>
          <p:cNvCxnSpPr>
            <a:cxnSpLocks/>
          </p:cNvCxnSpPr>
          <p:nvPr/>
        </p:nvCxnSpPr>
        <p:spPr>
          <a:xfrm>
            <a:off x="4254975" y="5286413"/>
            <a:ext cx="521208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F4F92A2-323A-45FA-AD32-183F9B9D0BB7}"/>
              </a:ext>
            </a:extLst>
          </p:cNvPr>
          <p:cNvSpPr txBox="1"/>
          <p:nvPr/>
        </p:nvSpPr>
        <p:spPr>
          <a:xfrm>
            <a:off x="4574509" y="4950949"/>
            <a:ext cx="2280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POST Pos Invoice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B1256A6-CEF5-48CB-8AA8-CBB2714F67D5}"/>
              </a:ext>
            </a:extLst>
          </p:cNvPr>
          <p:cNvCxnSpPr>
            <a:cxnSpLocks/>
          </p:cNvCxnSpPr>
          <p:nvPr/>
        </p:nvCxnSpPr>
        <p:spPr>
          <a:xfrm flipH="1">
            <a:off x="4257506" y="4632897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DB85BB4-61D5-4490-94A7-9E66282BF714}"/>
              </a:ext>
            </a:extLst>
          </p:cNvPr>
          <p:cNvSpPr txBox="1"/>
          <p:nvPr/>
        </p:nvSpPr>
        <p:spPr>
          <a:xfrm>
            <a:off x="4574509" y="4299581"/>
            <a:ext cx="144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 Stock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7F119EE-E54B-4F1E-B6B0-9734E90B1D0E}"/>
              </a:ext>
            </a:extLst>
          </p:cNvPr>
          <p:cNvCxnSpPr>
            <a:cxnSpLocks/>
          </p:cNvCxnSpPr>
          <p:nvPr/>
        </p:nvCxnSpPr>
        <p:spPr>
          <a:xfrm flipH="1">
            <a:off x="4257506" y="3979382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93489F8-192D-4395-B896-E29C686B28D7}"/>
              </a:ext>
            </a:extLst>
          </p:cNvPr>
          <p:cNvSpPr txBox="1"/>
          <p:nvPr/>
        </p:nvSpPr>
        <p:spPr>
          <a:xfrm>
            <a:off x="4574509" y="3648259"/>
            <a:ext cx="1259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 Tax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2B5811D-1F11-485C-94AB-328FE77DF891}"/>
              </a:ext>
            </a:extLst>
          </p:cNvPr>
          <p:cNvCxnSpPr>
            <a:cxnSpLocks/>
          </p:cNvCxnSpPr>
          <p:nvPr/>
        </p:nvCxnSpPr>
        <p:spPr>
          <a:xfrm flipH="1">
            <a:off x="4243055" y="3325867"/>
            <a:ext cx="2651760" cy="1405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FA43AF9-4E17-4AE8-88F0-5EABD5C02CDE}"/>
              </a:ext>
            </a:extLst>
          </p:cNvPr>
          <p:cNvSpPr txBox="1"/>
          <p:nvPr/>
        </p:nvSpPr>
        <p:spPr>
          <a:xfrm>
            <a:off x="4574509" y="2996434"/>
            <a:ext cx="945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Item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5F15C84-0538-455E-B805-C024F64444C2}"/>
              </a:ext>
            </a:extLst>
          </p:cNvPr>
          <p:cNvCxnSpPr>
            <a:cxnSpLocks/>
          </p:cNvCxnSpPr>
          <p:nvPr/>
        </p:nvCxnSpPr>
        <p:spPr>
          <a:xfrm flipH="1" flipV="1">
            <a:off x="4238309" y="2686408"/>
            <a:ext cx="2651760" cy="599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6F6198C-809F-416B-933B-2E58264A1F7C}"/>
              </a:ext>
            </a:extLst>
          </p:cNvPr>
          <p:cNvSpPr txBox="1"/>
          <p:nvPr/>
        </p:nvSpPr>
        <p:spPr>
          <a:xfrm>
            <a:off x="4574509" y="2344601"/>
            <a:ext cx="1369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Customer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0082B08-78B3-4046-93C3-FCBD55225A03}"/>
              </a:ext>
            </a:extLst>
          </p:cNvPr>
          <p:cNvSpPr txBox="1"/>
          <p:nvPr/>
        </p:nvSpPr>
        <p:spPr>
          <a:xfrm>
            <a:off x="978528" y="5319727"/>
            <a:ext cx="1436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Authentication &amp;</a:t>
            </a:r>
          </a:p>
          <a:p>
            <a:pPr algn="ctr"/>
            <a:r>
              <a:rPr lang="en-US" sz="1400" dirty="0"/>
              <a:t>POS Data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82DD1BF-E58B-4582-A2F6-D2E05AAB3A2A}"/>
              </a:ext>
            </a:extLst>
          </p:cNvPr>
          <p:cNvCxnSpPr>
            <a:cxnSpLocks/>
          </p:cNvCxnSpPr>
          <p:nvPr/>
        </p:nvCxnSpPr>
        <p:spPr>
          <a:xfrm flipH="1" flipV="1">
            <a:off x="4238041" y="2051972"/>
            <a:ext cx="2365953" cy="125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A02892D-30F1-42D2-B579-4A3FB6E97E2D}"/>
              </a:ext>
            </a:extLst>
          </p:cNvPr>
          <p:cNvSpPr txBox="1"/>
          <p:nvPr/>
        </p:nvSpPr>
        <p:spPr>
          <a:xfrm>
            <a:off x="4608109" y="1718632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GET Login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A7A6DAC-E7A3-41E1-AF55-069589323495}"/>
              </a:ext>
            </a:extLst>
          </p:cNvPr>
          <p:cNvSpPr>
            <a:spLocks noChangeAspect="1"/>
          </p:cNvSpPr>
          <p:nvPr/>
        </p:nvSpPr>
        <p:spPr>
          <a:xfrm>
            <a:off x="668868" y="6281260"/>
            <a:ext cx="274320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9D197CB-C086-4126-B9F4-C2B4797BCA87}"/>
              </a:ext>
            </a:extLst>
          </p:cNvPr>
          <p:cNvSpPr txBox="1"/>
          <p:nvPr/>
        </p:nvSpPr>
        <p:spPr>
          <a:xfrm>
            <a:off x="978528" y="6249143"/>
            <a:ext cx="2000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alignPOS components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4CC9FF8-E91D-439D-B760-6111D5FA4925}"/>
              </a:ext>
            </a:extLst>
          </p:cNvPr>
          <p:cNvSpPr>
            <a:spLocks noChangeAspect="1"/>
          </p:cNvSpPr>
          <p:nvPr/>
        </p:nvSpPr>
        <p:spPr>
          <a:xfrm>
            <a:off x="3105834" y="6281260"/>
            <a:ext cx="274320" cy="2743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E503BDE-DB6F-4567-A5C3-958BAF59C5EF}"/>
              </a:ext>
            </a:extLst>
          </p:cNvPr>
          <p:cNvSpPr txBox="1"/>
          <p:nvPr/>
        </p:nvSpPr>
        <p:spPr>
          <a:xfrm>
            <a:off x="3415494" y="6249143"/>
            <a:ext cx="1978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ERPNext components</a:t>
            </a:r>
          </a:p>
        </p:txBody>
      </p:sp>
    </p:spTree>
    <p:extLst>
      <p:ext uri="{BB962C8B-B14F-4D97-AF65-F5344CB8AC3E}">
        <p14:creationId xmlns:p14="http://schemas.microsoft.com/office/powerpoint/2010/main" val="894705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035C-F9D3-448D-AE9E-077D4B14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49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 of Document</a:t>
            </a:r>
          </a:p>
        </p:txBody>
      </p:sp>
    </p:spTree>
    <p:extLst>
      <p:ext uri="{BB962C8B-B14F-4D97-AF65-F5344CB8AC3E}">
        <p14:creationId xmlns:p14="http://schemas.microsoft.com/office/powerpoint/2010/main" val="2923550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92034"/>
              </p:ext>
            </p:extLst>
          </p:nvPr>
        </p:nvGraphicFramePr>
        <p:xfrm>
          <a:off x="200670" y="1188876"/>
          <a:ext cx="11771305" cy="39928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72284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972284">
                  <a:extLst>
                    <a:ext uri="{9D8B030D-6E8A-4147-A177-3AD203B41FA5}">
                      <a16:colId xmlns:a16="http://schemas.microsoft.com/office/drawing/2014/main" val="3882055887"/>
                    </a:ext>
                  </a:extLst>
                </a:gridCol>
                <a:gridCol w="948426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1901833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889205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889205">
                  <a:extLst>
                    <a:ext uri="{9D8B030D-6E8A-4147-A177-3AD203B41FA5}">
                      <a16:colId xmlns:a16="http://schemas.microsoft.com/office/drawing/2014/main" val="2390068996"/>
                    </a:ext>
                  </a:extLst>
                </a:gridCol>
                <a:gridCol w="889205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889205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889205">
                  <a:extLst>
                    <a:ext uri="{9D8B030D-6E8A-4147-A177-3AD203B41FA5}">
                      <a16:colId xmlns:a16="http://schemas.microsoft.com/office/drawing/2014/main" val="2545561572"/>
                    </a:ext>
                  </a:extLst>
                </a:gridCol>
                <a:gridCol w="826428">
                  <a:extLst>
                    <a:ext uri="{9D8B030D-6E8A-4147-A177-3AD203B41FA5}">
                      <a16:colId xmlns:a16="http://schemas.microsoft.com/office/drawing/2014/main" val="308643778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182313372"/>
                    </a:ext>
                  </a:extLst>
                </a:gridCol>
                <a:gridCol w="846775">
                  <a:extLst>
                    <a:ext uri="{9D8B030D-6E8A-4147-A177-3AD203B41FA5}">
                      <a16:colId xmlns:a16="http://schemas.microsoft.com/office/drawing/2014/main" val="765074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Invoice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Reference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Inv Amt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Home Delivery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646238-6578-4B7C-A6DD-58DB3A4AC93A}"/>
              </a:ext>
            </a:extLst>
          </p:cNvPr>
          <p:cNvSpPr txBox="1"/>
          <p:nvPr/>
        </p:nvSpPr>
        <p:spPr>
          <a:xfrm>
            <a:off x="57150" y="657638"/>
            <a:ext cx="99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Invoice No.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FCCF7-CC81-40FA-90C6-9F1C65E1723C}"/>
              </a:ext>
            </a:extLst>
          </p:cNvPr>
          <p:cNvSpPr/>
          <p:nvPr/>
        </p:nvSpPr>
        <p:spPr>
          <a:xfrm>
            <a:off x="1041376" y="645970"/>
            <a:ext cx="1013095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4629915" y="650074"/>
            <a:ext cx="102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2067512" y="645969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Reference No.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3244851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10039863" y="645970"/>
            <a:ext cx="684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Status: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6450D-2ED5-4923-886A-A09B099BCB18}"/>
              </a:ext>
            </a:extLst>
          </p:cNvPr>
          <p:cNvSpPr/>
          <p:nvPr/>
        </p:nvSpPr>
        <p:spPr>
          <a:xfrm>
            <a:off x="10702074" y="651804"/>
            <a:ext cx="889852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E2D2-38BC-4AC8-A1D1-71043503F7F4}"/>
              </a:ext>
            </a:extLst>
          </p:cNvPr>
          <p:cNvSpPr/>
          <p:nvPr/>
        </p:nvSpPr>
        <p:spPr>
          <a:xfrm>
            <a:off x="11577928" y="651804"/>
            <a:ext cx="346781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B30FAA7-A536-48B6-84FA-11939FE425FB}"/>
              </a:ext>
            </a:extLst>
          </p:cNvPr>
          <p:cNvSpPr/>
          <p:nvPr/>
        </p:nvSpPr>
        <p:spPr>
          <a:xfrm flipV="1">
            <a:off x="11680489" y="729176"/>
            <a:ext cx="180975" cy="1119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Invoice List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82211" y="539800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</a:t>
            </a:r>
          </a:p>
          <a:p>
            <a:pPr algn="ctr"/>
            <a:r>
              <a:rPr lang="en-US" sz="1400" b="1" dirty="0"/>
              <a:t>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86745" y="539800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F12</a:t>
            </a:r>
          </a:p>
          <a:p>
            <a:pPr algn="ctr"/>
            <a:r>
              <a:rPr lang="en-US" sz="1400" b="1" dirty="0"/>
              <a:t>Select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5629655" y="649551"/>
            <a:ext cx="137160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C706F3-FE0A-4C2F-8E62-8512E68FFA03}"/>
              </a:ext>
            </a:extLst>
          </p:cNvPr>
          <p:cNvGrpSpPr/>
          <p:nvPr/>
        </p:nvGrpSpPr>
        <p:grpSpPr>
          <a:xfrm>
            <a:off x="8367256" y="5398000"/>
            <a:ext cx="3637199" cy="457200"/>
            <a:chOff x="8340622" y="5398000"/>
            <a:chExt cx="3637199" cy="49480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0140B94-ECE9-4751-A48D-D85F48384354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3BC03DF-C962-401B-9F87-581310130921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55A81F8-EC09-4753-AAE5-E473828CE89C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BEDF139-C5EB-4ECE-A0C3-B34A0FE929A1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61EEB7F-04BE-429E-9B06-5F5B702DB612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54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aphicFrame>
        <p:nvGraphicFramePr>
          <p:cNvPr id="99" name="Table 4">
            <a:extLst>
              <a:ext uri="{FF2B5EF4-FFF2-40B4-BE49-F238E27FC236}">
                <a16:creationId xmlns:a16="http://schemas.microsoft.com/office/drawing/2014/main" id="{C8CAC272-3C66-4E34-95F7-270A93A31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323036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BA686E08-4A06-4BC8-AB7A-AC12D0085DDD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F29647E-DB0A-404E-8EF8-9CEAE98B291B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0F85A4B4-7269-495D-A285-57D40FFA22C6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8CC5398-E6ED-4AE9-9D98-142D1A0C6C0C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C9F3F68A-D7CF-4AC6-8FF7-A79F75661839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CF2C9594-6455-4E6A-9E1C-4F233E39D725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E95427B4-578D-420B-8BF6-6A7CA8FA2D40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C8A6225B-5D1E-498E-92A7-9F694823D658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82252A6-349F-401D-898C-F86A274DD769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C739BAAA-E348-47E4-B32C-9402C5FB2EBA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63C68FB9-0182-4D06-85DB-8ECBD700B029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C39D9EDF-DCA6-43C0-B57E-5F95C3852F2F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D8219655-2BAD-453E-8FBF-24F75008B735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2D1674F9-F6C9-460B-8A24-89554F7AB2A7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Create Invoice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AD9D98F8-0015-4799-B9A4-8B9A12BD6022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F87CD9-C304-4020-B681-1C3683AB9379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F856655-B07E-4640-AE01-DB7F672DA5E2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42A89E1-71EE-445B-BA27-C1070D30FA0B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2AAC681C-190B-4D2D-8E7D-0AA9A3696C64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D02CBE1D-190F-4EA7-AAEC-8AA64B48BEDF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CBC2187B-7979-49B8-8EE4-057B4A18B9CA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74DA417A-425A-4EDC-B91B-DD604C28A0A2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5A01106A-09DA-4EE5-838B-17FF1DD5A022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3C9B2486-3E5F-415A-B31C-E0373C112F7C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DDB76D50-0EEC-451E-8458-F9E1A4EB998E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4455B00C-3A1D-46D1-B314-6AAC3DC25A38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F866C1B7-B509-486A-B929-895458BEEAE9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E0854C08-879D-486D-A6AF-1BF82F22D1D9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7F6D415A-E5C4-4CE8-8015-9DFF45E8100E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0F013AD4-88D4-4580-85E5-D8FF3704DA29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D564C6CB-D6D6-455E-B130-E78E5C2A5AA4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976D045D-9E89-4BC4-AD1A-E264B2DADAD8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49E7CA8A-5E09-4A9A-B03F-510B8A425EC0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69F9A3CF-5602-49F0-9E02-2077EA6AEC37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CDBBABA5-59A6-4390-BCEC-8B66F8529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62E89076-8587-4113-BF8F-306094414822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0C6C423-2458-42D2-9B5F-0B41C2FEC6C1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0E61BEC-6BB0-4415-84D6-02DB386E8329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BC1EB7B-B4AC-4DC5-81E0-1299F22272C4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23B836A-D322-4459-BBC7-A745401F1842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C0C9001-992F-4E6D-BBE0-B1D499BD1F21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45AEA40D-48DF-47E1-9456-B0EBDC6882AC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35881D4-3C2E-4000-B687-6439AF996AF6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126" name="Isosceles Triangle 125">
                  <a:extLst>
                    <a:ext uri="{FF2B5EF4-FFF2-40B4-BE49-F238E27FC236}">
                      <a16:creationId xmlns:a16="http://schemas.microsoft.com/office/drawing/2014/main" id="{AF1FDA23-05EC-4888-A06D-417344E960F8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63B69D9-CC5F-41C8-BCEF-7B6EC7F4F327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113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42298"/>
              </p:ext>
            </p:extLst>
          </p:nvPr>
        </p:nvGraphicFramePr>
        <p:xfrm>
          <a:off x="155577" y="1195070"/>
          <a:ext cx="8950323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98593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431552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612847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135777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1135777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1135777">
                  <a:extLst>
                    <a:ext uri="{9D8B030D-6E8A-4147-A177-3AD203B41FA5}">
                      <a16:colId xmlns:a16="http://schemas.microsoft.com/office/drawing/2014/main" val="254556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Estimate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A646238-6578-4B7C-A6DD-58DB3A4AC93A}"/>
              </a:ext>
            </a:extLst>
          </p:cNvPr>
          <p:cNvSpPr txBox="1"/>
          <p:nvPr/>
        </p:nvSpPr>
        <p:spPr>
          <a:xfrm>
            <a:off x="57150" y="657638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FCCF7-CC81-40FA-90C6-9F1C65E1723C}"/>
              </a:ext>
            </a:extLst>
          </p:cNvPr>
          <p:cNvSpPr/>
          <p:nvPr/>
        </p:nvSpPr>
        <p:spPr>
          <a:xfrm>
            <a:off x="1108051" y="645970"/>
            <a:ext cx="1013095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List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</a:t>
            </a:r>
          </a:p>
          <a:p>
            <a:pPr algn="ctr"/>
            <a:r>
              <a:rPr lang="en-US" sz="1400" b="1" dirty="0"/>
              <a:t>Find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C8CFE25-283E-482A-9379-C8D49760A743}"/>
              </a:ext>
            </a:extLst>
          </p:cNvPr>
          <p:cNvSpPr/>
          <p:nvPr/>
        </p:nvSpPr>
        <p:spPr>
          <a:xfrm>
            <a:off x="1460111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F12</a:t>
            </a:r>
          </a:p>
          <a:p>
            <a:pPr algn="ctr"/>
            <a:r>
              <a:rPr lang="en-US" sz="1400" b="1" dirty="0"/>
              <a:t>Select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F9485D-B4C2-4014-8C61-EA1B115100F9}"/>
              </a:ext>
            </a:extLst>
          </p:cNvPr>
          <p:cNvGrpSpPr/>
          <p:nvPr/>
        </p:nvGrpSpPr>
        <p:grpSpPr>
          <a:xfrm>
            <a:off x="5486297" y="5416165"/>
            <a:ext cx="3637199" cy="494806"/>
            <a:chOff x="8340622" y="5398000"/>
            <a:chExt cx="3637199" cy="49480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F7F77D5-82BA-4069-A02E-B5C5A312F106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F6A3568-03AD-4790-856C-EFABEFCBC189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C8F44EE-7032-4783-9C91-D37148837CD6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F7E89E8-27FF-49F5-AD59-C4CBFB2FEC56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6CD4D0A-A91D-4E87-A877-CA3D7E4CCF12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872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141456"/>
              </p:ext>
            </p:extLst>
          </p:nvPr>
        </p:nvGraphicFramePr>
        <p:xfrm>
          <a:off x="155576" y="1195070"/>
          <a:ext cx="8578849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206052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139784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3166840">
                  <a:extLst>
                    <a:ext uri="{9D8B030D-6E8A-4147-A177-3AD203B41FA5}">
                      <a16:colId xmlns:a16="http://schemas.microsoft.com/office/drawing/2014/main" val="3061681123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3735211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Mobile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Loyalty Pts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2410590" y="650074"/>
            <a:ext cx="1027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95837" y="645969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1025526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6572763" y="645970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Category: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86450D-2ED5-4923-886A-A09B099BCB18}"/>
              </a:ext>
            </a:extLst>
          </p:cNvPr>
          <p:cNvSpPr/>
          <p:nvPr/>
        </p:nvSpPr>
        <p:spPr>
          <a:xfrm>
            <a:off x="7406424" y="651804"/>
            <a:ext cx="9144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E2D2-38BC-4AC8-A1D1-71043503F7F4}"/>
              </a:ext>
            </a:extLst>
          </p:cNvPr>
          <p:cNvSpPr/>
          <p:nvPr/>
        </p:nvSpPr>
        <p:spPr>
          <a:xfrm>
            <a:off x="8339428" y="651804"/>
            <a:ext cx="346781" cy="274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B30FAA7-A536-48B6-84FA-11939FE425FB}"/>
              </a:ext>
            </a:extLst>
          </p:cNvPr>
          <p:cNvSpPr/>
          <p:nvPr/>
        </p:nvSpPr>
        <p:spPr>
          <a:xfrm flipV="1">
            <a:off x="8441989" y="729176"/>
            <a:ext cx="180975" cy="111955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Find Customer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</a:t>
            </a:r>
          </a:p>
          <a:p>
            <a:pPr algn="ctr"/>
            <a:r>
              <a:rPr lang="en-US" sz="1400" b="1" dirty="0"/>
              <a:t>Find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3410330" y="649551"/>
            <a:ext cx="301752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D58611-70EA-477C-B715-A19A02829C17}"/>
              </a:ext>
            </a:extLst>
          </p:cNvPr>
          <p:cNvGrpSpPr/>
          <p:nvPr/>
        </p:nvGrpSpPr>
        <p:grpSpPr>
          <a:xfrm>
            <a:off x="5123105" y="5415527"/>
            <a:ext cx="3637199" cy="494806"/>
            <a:chOff x="8340622" y="5398000"/>
            <a:chExt cx="3637199" cy="4948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C04A229-0F2E-408A-812E-02109E68C7EA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F798CB6-3A5D-4AD3-AB2E-236F16FD9EF0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928449E-6F27-417F-9951-1012EAF73C5D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B23E19F-7908-416E-8686-612D10A2C78D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2B04775-34C4-4B9C-8894-20EEF236B8EB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765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0" y="522740"/>
            <a:ext cx="12192000" cy="548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D0F482-0BCB-4F16-B7C6-8FE569476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80058"/>
              </p:ext>
            </p:extLst>
          </p:nvPr>
        </p:nvGraphicFramePr>
        <p:xfrm>
          <a:off x="155576" y="1195070"/>
          <a:ext cx="10112374" cy="4079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92199">
                  <a:extLst>
                    <a:ext uri="{9D8B030D-6E8A-4147-A177-3AD203B41FA5}">
                      <a16:colId xmlns:a16="http://schemas.microsoft.com/office/drawing/2014/main" val="219692127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37723995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81004283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35211758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84057187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907509299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381584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Selling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329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5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6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966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7AF7A6-F4A7-490B-98E5-CE858C7716FF}"/>
              </a:ext>
            </a:extLst>
          </p:cNvPr>
          <p:cNvSpPr txBox="1"/>
          <p:nvPr/>
        </p:nvSpPr>
        <p:spPr>
          <a:xfrm>
            <a:off x="4410840" y="650074"/>
            <a:ext cx="104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 Name: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81DA6-CA3A-4A5F-839B-21962D16FB3E}"/>
              </a:ext>
            </a:extLst>
          </p:cNvPr>
          <p:cNvSpPr txBox="1"/>
          <p:nvPr/>
        </p:nvSpPr>
        <p:spPr>
          <a:xfrm>
            <a:off x="2267537" y="645969"/>
            <a:ext cx="929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Barcode: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203B34-55D4-4CF3-B2D4-34A91305D4C8}"/>
              </a:ext>
            </a:extLst>
          </p:cNvPr>
          <p:cNvSpPr/>
          <p:nvPr/>
        </p:nvSpPr>
        <p:spPr>
          <a:xfrm>
            <a:off x="3054351" y="65180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C96C4-52E1-4DBD-9FDE-328A5B8A28C4}"/>
              </a:ext>
            </a:extLst>
          </p:cNvPr>
          <p:cNvSpPr txBox="1"/>
          <p:nvPr/>
        </p:nvSpPr>
        <p:spPr>
          <a:xfrm>
            <a:off x="8125338" y="645970"/>
            <a:ext cx="88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Category: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AD8B0D-BC80-454B-800D-DFCBEED590B5}"/>
              </a:ext>
            </a:extLst>
          </p:cNvPr>
          <p:cNvGrpSpPr/>
          <p:nvPr/>
        </p:nvGrpSpPr>
        <p:grpSpPr>
          <a:xfrm>
            <a:off x="8958999" y="651804"/>
            <a:ext cx="1279785" cy="274320"/>
            <a:chOff x="7177824" y="651804"/>
            <a:chExt cx="1279785" cy="2743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86450D-2ED5-4923-886A-A09B099BCB18}"/>
                </a:ext>
              </a:extLst>
            </p:cNvPr>
            <p:cNvSpPr/>
            <p:nvPr/>
          </p:nvSpPr>
          <p:spPr>
            <a:xfrm>
              <a:off x="7177824" y="651804"/>
              <a:ext cx="9144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38E2D2-38BC-4AC8-A1D1-71043503F7F4}"/>
                </a:ext>
              </a:extLst>
            </p:cNvPr>
            <p:cNvSpPr/>
            <p:nvPr/>
          </p:nvSpPr>
          <p:spPr>
            <a:xfrm>
              <a:off x="8110828" y="651804"/>
              <a:ext cx="346781" cy="274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B30FAA7-A536-48B6-84FA-11939FE425FB}"/>
                </a:ext>
              </a:extLst>
            </p:cNvPr>
            <p:cNvSpPr/>
            <p:nvPr/>
          </p:nvSpPr>
          <p:spPr>
            <a:xfrm flipV="1">
              <a:off x="8213389" y="729176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Find Item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815182D-5B20-4E09-B4E6-729510E2943A}"/>
              </a:ext>
            </a:extLst>
          </p:cNvPr>
          <p:cNvSpPr/>
          <p:nvPr/>
        </p:nvSpPr>
        <p:spPr>
          <a:xfrm>
            <a:off x="155577" y="541616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</a:t>
            </a:r>
          </a:p>
          <a:p>
            <a:pPr algn="ctr"/>
            <a:r>
              <a:rPr lang="en-US" sz="1400" b="1" dirty="0"/>
              <a:t>Find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18CA28-7161-4584-AC79-B17152EBFB84}"/>
              </a:ext>
            </a:extLst>
          </p:cNvPr>
          <p:cNvSpPr/>
          <p:nvPr/>
        </p:nvSpPr>
        <p:spPr>
          <a:xfrm>
            <a:off x="5410580" y="649551"/>
            <a:ext cx="2743200" cy="2707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CCD34A-CE57-48E3-91AC-CFC3DFE28A05}"/>
              </a:ext>
            </a:extLst>
          </p:cNvPr>
          <p:cNvGrpSpPr/>
          <p:nvPr/>
        </p:nvGrpSpPr>
        <p:grpSpPr>
          <a:xfrm>
            <a:off x="6645951" y="5415527"/>
            <a:ext cx="3637199" cy="494806"/>
            <a:chOff x="8340622" y="5398000"/>
            <a:chExt cx="3637199" cy="4948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D328F4A-E822-4E82-9B5C-99A1627656A3}"/>
                </a:ext>
              </a:extLst>
            </p:cNvPr>
            <p:cNvSpPr/>
            <p:nvPr/>
          </p:nvSpPr>
          <p:spPr>
            <a:xfrm>
              <a:off x="10789101" y="5398000"/>
              <a:ext cx="118872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1FB6344-BA19-43C2-8901-D5B7F2138C68}"/>
                </a:ext>
              </a:extLst>
            </p:cNvPr>
            <p:cNvSpPr/>
            <p:nvPr/>
          </p:nvSpPr>
          <p:spPr>
            <a:xfrm>
              <a:off x="8340622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5F32CA1-B4E4-41DE-ACBE-F03B089D27CD}"/>
                </a:ext>
              </a:extLst>
            </p:cNvPr>
            <p:cNvSpPr/>
            <p:nvPr/>
          </p:nvSpPr>
          <p:spPr>
            <a:xfrm>
              <a:off x="9487700" y="5433053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83BD22B-BEC7-4982-84B5-26495F528B1A}"/>
                </a:ext>
              </a:extLst>
            </p:cNvPr>
            <p:cNvSpPr/>
            <p:nvPr/>
          </p:nvSpPr>
          <p:spPr>
            <a:xfrm>
              <a:off x="10061239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CB6144B-4CAF-426C-B014-B2F60FA5825A}"/>
                </a:ext>
              </a:extLst>
            </p:cNvPr>
            <p:cNvSpPr/>
            <p:nvPr/>
          </p:nvSpPr>
          <p:spPr>
            <a:xfrm>
              <a:off x="8914161" y="543305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932942-4B1B-4224-870C-59300C3458CA}"/>
              </a:ext>
            </a:extLst>
          </p:cNvPr>
          <p:cNvSpPr txBox="1"/>
          <p:nvPr/>
        </p:nvSpPr>
        <p:spPr>
          <a:xfrm>
            <a:off x="113317" y="618403"/>
            <a:ext cx="104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Item code: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400D3B-E9EA-4D43-8ECC-292A487227F6}"/>
              </a:ext>
            </a:extLst>
          </p:cNvPr>
          <p:cNvSpPr/>
          <p:nvPr/>
        </p:nvSpPr>
        <p:spPr>
          <a:xfrm>
            <a:off x="1100156" y="624238"/>
            <a:ext cx="11887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981291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2" y="494483"/>
            <a:ext cx="10744201" cy="38774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2D38-FFAF-4CC9-B5B9-F67DFC3E78DE}"/>
              </a:ext>
            </a:extLst>
          </p:cNvPr>
          <p:cNvSpPr/>
          <p:nvPr/>
        </p:nvSpPr>
        <p:spPr>
          <a:xfrm>
            <a:off x="3235145" y="1084684"/>
            <a:ext cx="163594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Payment Mode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5912344" y="4490905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3200400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Payment &amp; Delivery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0C899-AC4C-4F90-8227-76B60299D83D}"/>
              </a:ext>
            </a:extLst>
          </p:cNvPr>
          <p:cNvSpPr/>
          <p:nvPr/>
        </p:nvSpPr>
        <p:spPr>
          <a:xfrm>
            <a:off x="4988865" y="1075249"/>
            <a:ext cx="1635949" cy="32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Amount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0403E6C-B9DD-4ED2-82F8-2C07D4E1F7E2}"/>
              </a:ext>
            </a:extLst>
          </p:cNvPr>
          <p:cNvGrpSpPr/>
          <p:nvPr/>
        </p:nvGrpSpPr>
        <p:grpSpPr>
          <a:xfrm>
            <a:off x="3258735" y="3277180"/>
            <a:ext cx="3091759" cy="307777"/>
            <a:chOff x="3258735" y="3223207"/>
            <a:chExt cx="3091759" cy="30777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435C2D-5F60-4206-AD99-4FCDF8BB64E5}"/>
                </a:ext>
              </a:extLst>
            </p:cNvPr>
            <p:cNvSpPr/>
            <p:nvPr/>
          </p:nvSpPr>
          <p:spPr>
            <a:xfrm>
              <a:off x="4978894" y="3239935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rgbClr val="00B050"/>
                  </a:solidFill>
                </a:rPr>
                <a:t>1055.00</a:t>
              </a:r>
              <a:endParaRPr lang="en-US" sz="1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C9204E-862A-4BF1-AE6A-1FFDBEE4A9B5}"/>
                </a:ext>
              </a:extLst>
            </p:cNvPr>
            <p:cNvSpPr txBox="1"/>
            <p:nvPr/>
          </p:nvSpPr>
          <p:spPr>
            <a:xfrm>
              <a:off x="3258735" y="3223207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Paid Amount: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F7AFEE-4910-4440-8C9B-8C9813145C9C}"/>
              </a:ext>
            </a:extLst>
          </p:cNvPr>
          <p:cNvGrpSpPr/>
          <p:nvPr/>
        </p:nvGrpSpPr>
        <p:grpSpPr>
          <a:xfrm>
            <a:off x="3258735" y="3620504"/>
            <a:ext cx="3091759" cy="307777"/>
            <a:chOff x="3258735" y="3584386"/>
            <a:chExt cx="3091759" cy="3077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426264-E79E-4B61-85C9-7249AF05AE1D}"/>
                </a:ext>
              </a:extLst>
            </p:cNvPr>
            <p:cNvSpPr/>
            <p:nvPr/>
          </p:nvSpPr>
          <p:spPr>
            <a:xfrm>
              <a:off x="4978894" y="3601114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rgbClr val="FF0000"/>
                  </a:solidFill>
                </a:rPr>
                <a:t>145.00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57A4D7-3443-4055-9515-EEB967765B34}"/>
                </a:ext>
              </a:extLst>
            </p:cNvPr>
            <p:cNvSpPr txBox="1"/>
            <p:nvPr/>
          </p:nvSpPr>
          <p:spPr>
            <a:xfrm>
              <a:off x="3258735" y="3584386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Pending Amount: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6B9AEA-2B58-4C9A-BE9C-C49CA3813D52}"/>
              </a:ext>
            </a:extLst>
          </p:cNvPr>
          <p:cNvGrpSpPr/>
          <p:nvPr/>
        </p:nvGrpSpPr>
        <p:grpSpPr>
          <a:xfrm>
            <a:off x="72863" y="3285145"/>
            <a:ext cx="2951376" cy="310896"/>
            <a:chOff x="72863" y="3244648"/>
            <a:chExt cx="2951376" cy="31089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629E9B7-DBAF-422C-8B92-1439DB9B0108}"/>
                </a:ext>
              </a:extLst>
            </p:cNvPr>
            <p:cNvSpPr/>
            <p:nvPr/>
          </p:nvSpPr>
          <p:spPr>
            <a:xfrm>
              <a:off x="1652639" y="3261376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1200.00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545C4A9-7A7B-4116-9F43-D692F9D66016}"/>
                </a:ext>
              </a:extLst>
            </p:cNvPr>
            <p:cNvSpPr txBox="1"/>
            <p:nvPr/>
          </p:nvSpPr>
          <p:spPr>
            <a:xfrm>
              <a:off x="72863" y="3244648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Invoice Amount: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9F59E3-C411-4941-864B-4E3FA6051E0B}"/>
              </a:ext>
            </a:extLst>
          </p:cNvPr>
          <p:cNvGrpSpPr/>
          <p:nvPr/>
        </p:nvGrpSpPr>
        <p:grpSpPr>
          <a:xfrm>
            <a:off x="72863" y="2929485"/>
            <a:ext cx="2958854" cy="307777"/>
            <a:chOff x="72863" y="2875870"/>
            <a:chExt cx="2958854" cy="30777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54E040-3419-48DA-9A01-47535E538018}"/>
                </a:ext>
              </a:extLst>
            </p:cNvPr>
            <p:cNvSpPr/>
            <p:nvPr/>
          </p:nvSpPr>
          <p:spPr>
            <a:xfrm>
              <a:off x="1660117" y="2892598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E55CF79-8A2E-4DCC-BA70-F430721166D4}"/>
                </a:ext>
              </a:extLst>
            </p:cNvPr>
            <p:cNvSpPr txBox="1"/>
            <p:nvPr/>
          </p:nvSpPr>
          <p:spPr>
            <a:xfrm>
              <a:off x="72863" y="287587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Discount: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BA1105-3F45-4FCC-9119-807EC0124476}"/>
              </a:ext>
            </a:extLst>
          </p:cNvPr>
          <p:cNvGrpSpPr/>
          <p:nvPr/>
        </p:nvGrpSpPr>
        <p:grpSpPr>
          <a:xfrm>
            <a:off x="72863" y="2569036"/>
            <a:ext cx="2958854" cy="307777"/>
            <a:chOff x="72863" y="2526144"/>
            <a:chExt cx="2958854" cy="30777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CB4BF5A-37A1-4BEF-961B-7BDF45997960}"/>
                </a:ext>
              </a:extLst>
            </p:cNvPr>
            <p:cNvSpPr/>
            <p:nvPr/>
          </p:nvSpPr>
          <p:spPr>
            <a:xfrm>
              <a:off x="1660117" y="2542872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D82EAC-DA39-401C-AB1F-871D913BC50F}"/>
                </a:ext>
              </a:extLst>
            </p:cNvPr>
            <p:cNvSpPr txBox="1"/>
            <p:nvPr/>
          </p:nvSpPr>
          <p:spPr>
            <a:xfrm>
              <a:off x="72863" y="2526144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Amount: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C51880-AF5B-401A-B6F6-C0941B92B078}"/>
              </a:ext>
            </a:extLst>
          </p:cNvPr>
          <p:cNvGrpSpPr/>
          <p:nvPr/>
        </p:nvGrpSpPr>
        <p:grpSpPr>
          <a:xfrm>
            <a:off x="72863" y="2208587"/>
            <a:ext cx="2958854" cy="307777"/>
            <a:chOff x="72863" y="2176418"/>
            <a:chExt cx="2958854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660117" y="2193146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72863" y="2176418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E2015-76E3-4322-B86E-0DC6C356EBC2}"/>
              </a:ext>
            </a:extLst>
          </p:cNvPr>
          <p:cNvGrpSpPr/>
          <p:nvPr/>
        </p:nvGrpSpPr>
        <p:grpSpPr>
          <a:xfrm>
            <a:off x="72863" y="1848138"/>
            <a:ext cx="2958854" cy="307777"/>
            <a:chOff x="72863" y="1826692"/>
            <a:chExt cx="2958854" cy="307777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660117" y="1843420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72863" y="1826692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Amount: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C69563-53EF-4C38-8C80-BAB859CD06B4}"/>
              </a:ext>
            </a:extLst>
          </p:cNvPr>
          <p:cNvGrpSpPr/>
          <p:nvPr/>
        </p:nvGrpSpPr>
        <p:grpSpPr>
          <a:xfrm>
            <a:off x="3258735" y="3964374"/>
            <a:ext cx="3091759" cy="307777"/>
            <a:chOff x="3258735" y="3954849"/>
            <a:chExt cx="3091759" cy="30777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395DBF6-EBA9-47B4-9610-AC35866D2084}"/>
                </a:ext>
              </a:extLst>
            </p:cNvPr>
            <p:cNvSpPr/>
            <p:nvPr/>
          </p:nvSpPr>
          <p:spPr>
            <a:xfrm>
              <a:off x="4978894" y="3971577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7D20DDC-3595-416D-9674-53E4968FF5A3}"/>
                </a:ext>
              </a:extLst>
            </p:cNvPr>
            <p:cNvSpPr txBox="1"/>
            <p:nvPr/>
          </p:nvSpPr>
          <p:spPr>
            <a:xfrm>
              <a:off x="3258735" y="3954849"/>
              <a:ext cx="1635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Excess Cash Return: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3839140" y="4497914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F12</a:t>
            </a:r>
          </a:p>
          <a:p>
            <a:pPr algn="ctr"/>
            <a:r>
              <a:rPr lang="en-US" sz="1400" b="1" dirty="0"/>
              <a:t>OK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71EFEB-0100-4915-95F6-C62CE41D1EB5}"/>
              </a:ext>
            </a:extLst>
          </p:cNvPr>
          <p:cNvGrpSpPr/>
          <p:nvPr/>
        </p:nvGrpSpPr>
        <p:grpSpPr>
          <a:xfrm>
            <a:off x="72863" y="1487689"/>
            <a:ext cx="2958854" cy="307777"/>
            <a:chOff x="72863" y="1476966"/>
            <a:chExt cx="2958854" cy="30777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52D0CC6-CDEB-414A-8C08-6CA84EA3AD31}"/>
                </a:ext>
              </a:extLst>
            </p:cNvPr>
            <p:cNvSpPr/>
            <p:nvPr/>
          </p:nvSpPr>
          <p:spPr>
            <a:xfrm>
              <a:off x="1660117" y="1493694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0897B24-D3BB-44D5-8BB9-A0F4FBA27866}"/>
                </a:ext>
              </a:extLst>
            </p:cNvPr>
            <p:cNvSpPr txBox="1"/>
            <p:nvPr/>
          </p:nvSpPr>
          <p:spPr>
            <a:xfrm>
              <a:off x="72863" y="1476966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Quantity: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A4A6A02-9D87-4BB1-A5F0-9FB00B414CD2}"/>
              </a:ext>
            </a:extLst>
          </p:cNvPr>
          <p:cNvGrpSpPr/>
          <p:nvPr/>
        </p:nvGrpSpPr>
        <p:grpSpPr>
          <a:xfrm>
            <a:off x="72863" y="1127240"/>
            <a:ext cx="2958854" cy="307777"/>
            <a:chOff x="72863" y="1127240"/>
            <a:chExt cx="2958854" cy="30777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C55D38E-9B7E-4262-8A34-6EA58402AB34}"/>
                </a:ext>
              </a:extLst>
            </p:cNvPr>
            <p:cNvSpPr/>
            <p:nvPr/>
          </p:nvSpPr>
          <p:spPr>
            <a:xfrm>
              <a:off x="1660117" y="1143968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EA57480-21F8-4FF0-97D1-DA6642AD09F5}"/>
                </a:ext>
              </a:extLst>
            </p:cNvPr>
            <p:cNvSpPr txBox="1"/>
            <p:nvPr/>
          </p:nvSpPr>
          <p:spPr>
            <a:xfrm>
              <a:off x="72863" y="112724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AF4E77A-3E85-4032-8424-B1091B372F05}"/>
              </a:ext>
            </a:extLst>
          </p:cNvPr>
          <p:cNvSpPr txBox="1"/>
          <p:nvPr/>
        </p:nvSpPr>
        <p:spPr>
          <a:xfrm>
            <a:off x="61468" y="654896"/>
            <a:ext cx="145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Mobile No.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C213016-D317-4CDC-A983-F2B782280220}"/>
              </a:ext>
            </a:extLst>
          </p:cNvPr>
          <p:cNvSpPr/>
          <p:nvPr/>
        </p:nvSpPr>
        <p:spPr>
          <a:xfrm>
            <a:off x="1639339" y="671624"/>
            <a:ext cx="137160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3E0B294-84EB-45D3-821C-58ACDA869A19}"/>
              </a:ext>
            </a:extLst>
          </p:cNvPr>
          <p:cNvSpPr/>
          <p:nvPr/>
        </p:nvSpPr>
        <p:spPr>
          <a:xfrm>
            <a:off x="3235145" y="683339"/>
            <a:ext cx="310896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Name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AC713C0-FD36-4DA1-9BD7-7611C835CB20}"/>
              </a:ext>
            </a:extLst>
          </p:cNvPr>
          <p:cNvGrpSpPr/>
          <p:nvPr/>
        </p:nvGrpSpPr>
        <p:grpSpPr>
          <a:xfrm>
            <a:off x="8191922" y="1487689"/>
            <a:ext cx="2388072" cy="2767732"/>
            <a:chOff x="9796747" y="3771900"/>
            <a:chExt cx="2388072" cy="2743200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5E8A507-2215-445B-8182-B97969FACD18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ED4B47D-EBCB-4917-A8B8-FCF502B94820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0E1602F0-4F81-4D74-9BB6-1B99269A6509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4851761C-D936-4BE5-A715-E8FA5E6BDDA2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96AA7E58-4AD4-4E93-B77D-73C365F93800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D5BAC87D-0AF0-49EB-9729-473F8325AC2A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D53FADF1-AA16-4E7B-919E-FA727E0B7C2A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4412E181-09B3-456F-948C-046991C596F6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7E0A0546-3057-44B2-B3B1-0F05F304FA7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BB3A257C-91F9-4CB3-8226-612CF7D53139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DCF458C9-2C0A-4B5E-91AC-55E2615A2987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0C9355DC-004B-48BF-B1C1-55311528ED95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B3E61D1A-E5CE-4E12-B67F-C2362643B389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7DF6379F-7684-4528-9845-260696086900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63E6368C-D631-4B9C-9A45-D8A1F1E127D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23199EA-24A1-4278-A1DB-25DEB8610925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274283E3-CAD7-4586-92A7-EECAA839252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6C397CC6-4E22-49F2-96CD-5323C05D117A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F71DAD15-3DE4-42A7-9B2B-E537E467E32B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8C013A42-4B20-40EF-B485-9AB561A7E342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16EBEC47-2BCB-4373-B66F-E3FC2EE74E59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12BC56C-CCCB-4BD7-A513-39DE26649A07}"/>
              </a:ext>
            </a:extLst>
          </p:cNvPr>
          <p:cNvSpPr/>
          <p:nvPr/>
        </p:nvSpPr>
        <p:spPr>
          <a:xfrm>
            <a:off x="6415948" y="692477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Category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0A18EC4-420D-4E79-85F3-5B26A4FE9A0A}"/>
              </a:ext>
            </a:extLst>
          </p:cNvPr>
          <p:cNvSpPr/>
          <p:nvPr/>
        </p:nvSpPr>
        <p:spPr>
          <a:xfrm>
            <a:off x="9109824" y="704233"/>
            <a:ext cx="1463040" cy="29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D985C9-D0AA-4A8F-A48C-5859D04FB03A}"/>
              </a:ext>
            </a:extLst>
          </p:cNvPr>
          <p:cNvSpPr txBox="1"/>
          <p:nvPr/>
        </p:nvSpPr>
        <p:spPr>
          <a:xfrm>
            <a:off x="8146921" y="687506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Id: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D62C57E-5AC8-4C85-8055-523C7A487FBD}"/>
              </a:ext>
            </a:extLst>
          </p:cNvPr>
          <p:cNvSpPr/>
          <p:nvPr/>
        </p:nvSpPr>
        <p:spPr>
          <a:xfrm>
            <a:off x="9109824" y="1093574"/>
            <a:ext cx="1463040" cy="291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C10305D-ACB7-41B0-BE2E-2B425C2A0FFC}"/>
              </a:ext>
            </a:extLst>
          </p:cNvPr>
          <p:cNvSpPr txBox="1"/>
          <p:nvPr/>
        </p:nvSpPr>
        <p:spPr>
          <a:xfrm>
            <a:off x="8146921" y="1076847"/>
            <a:ext cx="100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Password: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2A02E0-591D-495D-A024-E3D8C4FE728A}"/>
              </a:ext>
            </a:extLst>
          </p:cNvPr>
          <p:cNvGrpSpPr/>
          <p:nvPr/>
        </p:nvGrpSpPr>
        <p:grpSpPr>
          <a:xfrm>
            <a:off x="3263720" y="2216939"/>
            <a:ext cx="4809578" cy="274320"/>
            <a:chOff x="3263720" y="2188364"/>
            <a:chExt cx="4809578" cy="2743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F61630-209A-47CC-B5DD-8D92ACE8DD7C}"/>
                </a:ext>
              </a:extLst>
            </p:cNvPr>
            <p:cNvSpPr/>
            <p:nvPr/>
          </p:nvSpPr>
          <p:spPr>
            <a:xfrm>
              <a:off x="3263720" y="2188364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Credit Note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A24280-2D2F-466F-81A2-DFA5C3936491}"/>
                </a:ext>
              </a:extLst>
            </p:cNvPr>
            <p:cNvSpPr/>
            <p:nvPr/>
          </p:nvSpPr>
          <p:spPr>
            <a:xfrm>
              <a:off x="4983879" y="2188364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10640B1-F21F-4911-9C18-67E55FD70A80}"/>
                </a:ext>
              </a:extLst>
            </p:cNvPr>
            <p:cNvSpPr/>
            <p:nvPr/>
          </p:nvSpPr>
          <p:spPr>
            <a:xfrm>
              <a:off x="6427378" y="2188364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1060AD-B748-4441-A280-FBF0B7480BEE}"/>
              </a:ext>
            </a:extLst>
          </p:cNvPr>
          <p:cNvGrpSpPr/>
          <p:nvPr/>
        </p:nvGrpSpPr>
        <p:grpSpPr>
          <a:xfrm>
            <a:off x="3253749" y="1861743"/>
            <a:ext cx="4819549" cy="274320"/>
            <a:chOff x="3253749" y="1842693"/>
            <a:chExt cx="4819549" cy="27432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9D831D-2791-440B-89BA-47156173EC65}"/>
                </a:ext>
              </a:extLst>
            </p:cNvPr>
            <p:cNvSpPr/>
            <p:nvPr/>
          </p:nvSpPr>
          <p:spPr>
            <a:xfrm>
              <a:off x="4983879" y="1842693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ABD2255-895C-4469-974E-DBC42FDCB2CB}"/>
                </a:ext>
              </a:extLst>
            </p:cNvPr>
            <p:cNvSpPr/>
            <p:nvPr/>
          </p:nvSpPr>
          <p:spPr>
            <a:xfrm>
              <a:off x="6427378" y="1842693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B073390-8DF5-4620-AC3E-DE4E2DA2FE60}"/>
                </a:ext>
              </a:extLst>
            </p:cNvPr>
            <p:cNvSpPr/>
            <p:nvPr/>
          </p:nvSpPr>
          <p:spPr>
            <a:xfrm>
              <a:off x="3253749" y="184269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Card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2948D03-9B78-4278-9A48-A1E9C0F27D94}"/>
              </a:ext>
            </a:extLst>
          </p:cNvPr>
          <p:cNvSpPr/>
          <p:nvPr/>
        </p:nvSpPr>
        <p:spPr>
          <a:xfrm>
            <a:off x="6314267" y="1075248"/>
            <a:ext cx="1635949" cy="3266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6F5925-A6BC-4563-8FF0-728A6ABBBE5B}"/>
              </a:ext>
            </a:extLst>
          </p:cNvPr>
          <p:cNvGrpSpPr/>
          <p:nvPr/>
        </p:nvGrpSpPr>
        <p:grpSpPr>
          <a:xfrm>
            <a:off x="3239467" y="2588564"/>
            <a:ext cx="3115349" cy="308060"/>
            <a:chOff x="3248992" y="2883839"/>
            <a:chExt cx="3115349" cy="30806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7E5B84D-2211-402B-836A-21121D43CEA6}"/>
                </a:ext>
              </a:extLst>
            </p:cNvPr>
            <p:cNvSpPr/>
            <p:nvPr/>
          </p:nvSpPr>
          <p:spPr>
            <a:xfrm>
              <a:off x="4195842" y="2887016"/>
              <a:ext cx="7315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AC71254-7240-49BF-B659-3E666A75EF9B}"/>
                </a:ext>
              </a:extLst>
            </p:cNvPr>
            <p:cNvSpPr txBox="1"/>
            <p:nvPr/>
          </p:nvSpPr>
          <p:spPr>
            <a:xfrm>
              <a:off x="3248992" y="2884122"/>
              <a:ext cx="9426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Loyalty Pt: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0025833-EB76-4531-997E-E74D7EA4BBA1}"/>
                </a:ext>
              </a:extLst>
            </p:cNvPr>
            <p:cNvSpPr/>
            <p:nvPr/>
          </p:nvSpPr>
          <p:spPr>
            <a:xfrm>
              <a:off x="4992741" y="2883839"/>
              <a:ext cx="137160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8740EB-BD6B-4046-B2AF-4581C347C041}"/>
              </a:ext>
            </a:extLst>
          </p:cNvPr>
          <p:cNvGrpSpPr/>
          <p:nvPr/>
        </p:nvGrpSpPr>
        <p:grpSpPr>
          <a:xfrm>
            <a:off x="3263720" y="1499853"/>
            <a:ext cx="4809578" cy="274320"/>
            <a:chOff x="3263720" y="1499853"/>
            <a:chExt cx="4809578" cy="2743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B86450D-2ED5-4923-886A-A09B099BCB18}"/>
                </a:ext>
              </a:extLst>
            </p:cNvPr>
            <p:cNvSpPr/>
            <p:nvPr/>
          </p:nvSpPr>
          <p:spPr>
            <a:xfrm>
              <a:off x="3263720" y="149985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Cash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F0EEFD-3F2E-4E19-8344-05A33C16456F}"/>
                </a:ext>
              </a:extLst>
            </p:cNvPr>
            <p:cNvSpPr/>
            <p:nvPr/>
          </p:nvSpPr>
          <p:spPr>
            <a:xfrm>
              <a:off x="4983879" y="1499853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9354748-89A7-48CB-9DFE-5AE77FD7E29B}"/>
                </a:ext>
              </a:extLst>
            </p:cNvPr>
            <p:cNvSpPr/>
            <p:nvPr/>
          </p:nvSpPr>
          <p:spPr>
            <a:xfrm>
              <a:off x="6427378" y="149985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AF488CC-FE44-4E7C-AB81-FB16E828C467}"/>
              </a:ext>
            </a:extLst>
          </p:cNvPr>
          <p:cNvGrpSpPr/>
          <p:nvPr/>
        </p:nvGrpSpPr>
        <p:grpSpPr>
          <a:xfrm>
            <a:off x="4635320" y="1860261"/>
            <a:ext cx="274320" cy="274320"/>
            <a:chOff x="4594118" y="1538960"/>
            <a:chExt cx="333210" cy="393192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B5C9557-FE52-4E1F-9A11-7F9587E2A374}"/>
                </a:ext>
              </a:extLst>
            </p:cNvPr>
            <p:cNvSpPr/>
            <p:nvPr/>
          </p:nvSpPr>
          <p:spPr>
            <a:xfrm>
              <a:off x="4594118" y="1538960"/>
              <a:ext cx="333210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9F0743AA-9C91-424F-B3E6-02D6C8DCBBAE}"/>
                </a:ext>
              </a:extLst>
            </p:cNvPr>
            <p:cNvSpPr/>
            <p:nvPr/>
          </p:nvSpPr>
          <p:spPr>
            <a:xfrm flipV="1">
              <a:off x="4661034" y="1695237"/>
              <a:ext cx="180975" cy="111955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05853CF-1200-4962-85A8-17F4FB8C3585}"/>
              </a:ext>
            </a:extLst>
          </p:cNvPr>
          <p:cNvSpPr/>
          <p:nvPr/>
        </p:nvSpPr>
        <p:spPr>
          <a:xfrm>
            <a:off x="154753" y="3675823"/>
            <a:ext cx="2880360" cy="5486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FF0000"/>
                </a:solidFill>
              </a:rPr>
              <a:t>MESSAGE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FC0E64DB-5B90-4572-8099-D302FA829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654" y="2944249"/>
            <a:ext cx="228600" cy="222449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27A8F38-7C44-4A63-83FB-3E60EBB6F651}"/>
              </a:ext>
            </a:extLst>
          </p:cNvPr>
          <p:cNvSpPr txBox="1"/>
          <p:nvPr/>
        </p:nvSpPr>
        <p:spPr>
          <a:xfrm>
            <a:off x="6691163" y="2878254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Home delivery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971B0D1-4384-491F-9A5D-8AAA4CB6E0E1}"/>
              </a:ext>
            </a:extLst>
          </p:cNvPr>
          <p:cNvSpPr/>
          <p:nvPr/>
        </p:nvSpPr>
        <p:spPr>
          <a:xfrm>
            <a:off x="6451796" y="3274596"/>
            <a:ext cx="1635949" cy="9808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ADDRESS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CE91DED2-7867-4028-B9BF-2A6A4576F4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54123" y="3811423"/>
            <a:ext cx="320040" cy="2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08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19915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283487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Quantity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75FA7C-9899-454D-A6EB-DBE2029CB800}"/>
              </a:ext>
            </a:extLst>
          </p:cNvPr>
          <p:cNvSpPr/>
          <p:nvPr/>
        </p:nvSpPr>
        <p:spPr>
          <a:xfrm>
            <a:off x="1445653" y="1873331"/>
            <a:ext cx="1645920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EBC841-3D73-44B8-A787-8CD0E1232224}"/>
              </a:ext>
            </a:extLst>
          </p:cNvPr>
          <p:cNvSpPr txBox="1"/>
          <p:nvPr/>
        </p:nvSpPr>
        <p:spPr>
          <a:xfrm>
            <a:off x="20324" y="1881005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Quantity: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4DEB046-3A39-4AB4-8281-4376DB9DEE58}"/>
              </a:ext>
            </a:extLst>
          </p:cNvPr>
          <p:cNvSpPr/>
          <p:nvPr/>
        </p:nvSpPr>
        <p:spPr>
          <a:xfrm>
            <a:off x="1445653" y="1353223"/>
            <a:ext cx="164592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8D5127-434E-4DFC-BF99-7D4E91D66F4B}"/>
              </a:ext>
            </a:extLst>
          </p:cNvPr>
          <p:cNvSpPr txBox="1"/>
          <p:nvPr/>
        </p:nvSpPr>
        <p:spPr>
          <a:xfrm>
            <a:off x="20324" y="1336495"/>
            <a:ext cx="1463040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Existing Quantity: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2834870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F12</a:t>
            </a:r>
          </a:p>
          <a:p>
            <a:pPr algn="ctr"/>
            <a:r>
              <a:rPr lang="en-US" sz="1400" b="1" dirty="0"/>
              <a:t>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52A1127-E20D-4044-BB94-8ECF0BDEC2FB}"/>
              </a:ext>
            </a:extLst>
          </p:cNvPr>
          <p:cNvGrpSpPr/>
          <p:nvPr/>
        </p:nvGrpSpPr>
        <p:grpSpPr>
          <a:xfrm>
            <a:off x="3277874" y="524338"/>
            <a:ext cx="2388072" cy="2767732"/>
            <a:chOff x="9796747" y="3771900"/>
            <a:chExt cx="2388072" cy="274320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7785BE54-E791-4927-832C-922EE675F510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0BFEB4F-31EC-49A8-95D9-DDF05EA6DDB6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DBDFD2B1-2EC6-4B51-B327-14409ED25753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3987C462-857F-4ADF-80E3-D241F1613079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171A1C4-F47E-433D-A560-5C2F931B1E03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A46884D9-8DE4-4D42-B4DB-D24B82024281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6511F0E6-16C9-4986-8106-B337700A7281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C0ABC26D-05B3-4351-83B6-26A0EAF63444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646FA24B-8B99-425E-B71F-D1FF5AE2CE18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A4B13B7D-06B4-4C54-B36A-12C26106553C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AFDFBA1D-BC5E-407F-BB1F-316662055D5A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A6A4AB7C-9401-4A42-A164-BEB30FA58E6F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PgUp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C38F50D6-79F6-4DB0-875F-0FB8C2D87355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PgDn</a:t>
              </a:r>
              <a:endPara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923677A6-E187-43BF-8CEF-BFE4E16051C1}"/>
                </a:ext>
              </a:extLst>
            </p:cNvPr>
            <p:cNvSpPr/>
            <p:nvPr/>
          </p:nvSpPr>
          <p:spPr>
            <a:xfrm>
              <a:off x="11039516" y="59669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95CD3D5-991F-4151-932D-C4B4D0E57494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9ABA959F-92EE-4C18-ADA5-52C41E64175F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79D7B6CF-13FB-492B-B5CC-8F7B6E9F7526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C1447D1D-A149-47E3-AFF4-511420E7F5BB}"/>
                </a:ext>
              </a:extLst>
            </p:cNvPr>
            <p:cNvSpPr/>
            <p:nvPr/>
          </p:nvSpPr>
          <p:spPr>
            <a:xfrm>
              <a:off x="11603336" y="59635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332FE9D0-8637-4070-8736-753EA9982E9E}"/>
                </a:ext>
              </a:extLst>
            </p:cNvPr>
            <p:cNvSpPr/>
            <p:nvPr/>
          </p:nvSpPr>
          <p:spPr>
            <a:xfrm>
              <a:off x="9896517" y="491776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BA9180F0-EF43-4CE9-B5A8-94160E0E783A}"/>
                </a:ext>
              </a:extLst>
            </p:cNvPr>
            <p:cNvSpPr/>
            <p:nvPr/>
          </p:nvSpPr>
          <p:spPr>
            <a:xfrm>
              <a:off x="9896517" y="544445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86474E83-B404-4E26-9191-5403CEAFC108}"/>
                </a:ext>
              </a:extLst>
            </p:cNvPr>
            <p:cNvSpPr/>
            <p:nvPr/>
          </p:nvSpPr>
          <p:spPr>
            <a:xfrm>
              <a:off x="9891642" y="439100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168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ACE610-DCA7-4351-BA04-8C207045E2D3}"/>
              </a:ext>
            </a:extLst>
          </p:cNvPr>
          <p:cNvSpPr/>
          <p:nvPr/>
        </p:nvSpPr>
        <p:spPr>
          <a:xfrm>
            <a:off x="-1" y="504008"/>
            <a:ext cx="3257551" cy="2753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48B01E-EC62-40BD-8281-0CA5C1AC919B}"/>
              </a:ext>
            </a:extLst>
          </p:cNvPr>
          <p:cNvSpPr/>
          <p:nvPr/>
        </p:nvSpPr>
        <p:spPr>
          <a:xfrm>
            <a:off x="0" y="7265"/>
            <a:ext cx="12192000" cy="521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0140B94-ECE9-4751-A48D-D85F48384354}"/>
              </a:ext>
            </a:extLst>
          </p:cNvPr>
          <p:cNvSpPr/>
          <p:nvPr/>
        </p:nvSpPr>
        <p:spPr>
          <a:xfrm>
            <a:off x="1902853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Esc-Exit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647AEF-45B8-4C68-A339-FE3881E5EE6A}"/>
              </a:ext>
            </a:extLst>
          </p:cNvPr>
          <p:cNvSpPr txBox="1"/>
          <p:nvPr/>
        </p:nvSpPr>
        <p:spPr>
          <a:xfrm>
            <a:off x="20324" y="24123"/>
            <a:ext cx="2875276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Change Price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5851F-1558-4F99-9035-E82DEC666552}"/>
              </a:ext>
            </a:extLst>
          </p:cNvPr>
          <p:cNvGrpSpPr/>
          <p:nvPr/>
        </p:nvGrpSpPr>
        <p:grpSpPr>
          <a:xfrm>
            <a:off x="20324" y="1780871"/>
            <a:ext cx="3071249" cy="307777"/>
            <a:chOff x="20324" y="1779510"/>
            <a:chExt cx="3071249" cy="3077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275FA7C-9899-454D-A6EB-DBE2029CB800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BC841-3D73-44B8-A787-8CD0E1232224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New Price: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435592-33C7-4F7C-BBFB-E7B19D25FE80}"/>
              </a:ext>
            </a:extLst>
          </p:cNvPr>
          <p:cNvGrpSpPr/>
          <p:nvPr/>
        </p:nvGrpSpPr>
        <p:grpSpPr>
          <a:xfrm>
            <a:off x="20324" y="1336495"/>
            <a:ext cx="3071249" cy="310896"/>
            <a:chOff x="20324" y="1336495"/>
            <a:chExt cx="3071249" cy="31089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4DEB046-3A39-4AB4-8281-4376DB9DEE58}"/>
                </a:ext>
              </a:extLst>
            </p:cNvPr>
            <p:cNvSpPr/>
            <p:nvPr/>
          </p:nvSpPr>
          <p:spPr>
            <a:xfrm>
              <a:off x="1445653" y="1354783"/>
              <a:ext cx="16459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E8D5127-434E-4DFC-BF99-7D4E91D66F4B}"/>
                </a:ext>
              </a:extLst>
            </p:cNvPr>
            <p:cNvSpPr txBox="1"/>
            <p:nvPr/>
          </p:nvSpPr>
          <p:spPr>
            <a:xfrm>
              <a:off x="20324" y="1336495"/>
              <a:ext cx="1463040" cy="31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Existing Price:</a:t>
              </a:r>
            </a:p>
          </p:txBody>
        </p:sp>
      </p:grp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6263280-07E0-45B0-86D7-16E5F3F1AB4B}"/>
              </a:ext>
            </a:extLst>
          </p:cNvPr>
          <p:cNvSpPr/>
          <p:nvPr/>
        </p:nvSpPr>
        <p:spPr>
          <a:xfrm>
            <a:off x="111764" y="3423849"/>
            <a:ext cx="11887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F12</a:t>
            </a:r>
          </a:p>
          <a:p>
            <a:pPr algn="ctr"/>
            <a:r>
              <a:rPr lang="en-US" sz="1400" b="1" dirty="0"/>
              <a:t>OK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37F3BDF-758F-42AD-8B7D-031B5247B271}"/>
              </a:ext>
            </a:extLst>
          </p:cNvPr>
          <p:cNvSpPr txBox="1"/>
          <p:nvPr/>
        </p:nvSpPr>
        <p:spPr>
          <a:xfrm>
            <a:off x="27307" y="784258"/>
            <a:ext cx="3007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ITEM NAME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DE048F-8C01-4736-8A44-40C9757FB8D4}"/>
              </a:ext>
            </a:extLst>
          </p:cNvPr>
          <p:cNvGrpSpPr/>
          <p:nvPr/>
        </p:nvGrpSpPr>
        <p:grpSpPr>
          <a:xfrm>
            <a:off x="20324" y="2222128"/>
            <a:ext cx="3071249" cy="307777"/>
            <a:chOff x="20324" y="1779510"/>
            <a:chExt cx="3071249" cy="30777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5F1BCE-0B6E-4933-A38A-28F876AAC729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A12E80-E120-4EE3-AB43-D510F3B14FC3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Id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825DF8-0CAE-4CE5-B72D-B54AEB4141C2}"/>
              </a:ext>
            </a:extLst>
          </p:cNvPr>
          <p:cNvGrpSpPr/>
          <p:nvPr/>
        </p:nvGrpSpPr>
        <p:grpSpPr>
          <a:xfrm>
            <a:off x="20324" y="2663384"/>
            <a:ext cx="3071249" cy="307777"/>
            <a:chOff x="20324" y="1779510"/>
            <a:chExt cx="3071249" cy="30777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5DEDB3-63C1-48F1-AA05-CF11AE806C07}"/>
                </a:ext>
              </a:extLst>
            </p:cNvPr>
            <p:cNvSpPr/>
            <p:nvPr/>
          </p:nvSpPr>
          <p:spPr>
            <a:xfrm>
              <a:off x="1445653" y="1796238"/>
              <a:ext cx="164592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6AD240-D62D-4932-A1E8-D6A22E79940F}"/>
                </a:ext>
              </a:extLst>
            </p:cNvPr>
            <p:cNvSpPr txBox="1"/>
            <p:nvPr/>
          </p:nvSpPr>
          <p:spPr>
            <a:xfrm>
              <a:off x="20324" y="177951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Password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4203222-C0FE-4DAA-AA2D-86892949BF7B}"/>
              </a:ext>
            </a:extLst>
          </p:cNvPr>
          <p:cNvGrpSpPr/>
          <p:nvPr/>
        </p:nvGrpSpPr>
        <p:grpSpPr>
          <a:xfrm>
            <a:off x="3268349" y="518948"/>
            <a:ext cx="2388072" cy="2743200"/>
            <a:chOff x="9796747" y="3771900"/>
            <a:chExt cx="2388072" cy="27432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67054A7-981A-4E07-91BC-506D0CC2C7E0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6CA6D49-88AF-44D4-812B-97A7AA39AEBE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29AC14E-5CB7-49F9-B47C-0649F6BC72A0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D3A4FB7-F09E-4DB3-A715-4AE3EB3979DB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D692CB32-42F8-4323-8674-654358E39024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B0D459D2-5EE0-4470-8A28-701DE2EF292C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B2572CF3-B7C6-40E7-B2AB-06C9129C7BCF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699D3FB-A20F-4F36-9DC8-AC4524B1E5BF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428A0873-765E-4E30-B927-F5386EA997D4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D434CBF-2037-4F42-A707-0BA6A3948F2A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75DF9F3D-930C-4E17-BB52-394EB20DC02D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9C4C5B8-2D1C-4F3F-910A-6C39C3D4A5A1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1643A98F-9D31-4830-95AB-25974B47BE28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8CE5FC8-7D9F-4E7A-86C6-D0C4159ED945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CFAB7FA7-565D-4513-BCAB-6C54D8916289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379A5D30-3EC7-4BF5-B53F-93365CBDFC5B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A80EE4F-7C7E-4B1F-88C0-0B8833A17501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1958C1F0-943F-492B-99EC-9ABBBAEDA7A4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D807A07-E753-49F6-8E92-4CE98D50D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578FFCA8-071F-484D-AE31-56FC3C91ACE9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77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60E0DF5-DA60-4935-805F-12AB0D535090}"/>
              </a:ext>
            </a:extLst>
          </p:cNvPr>
          <p:cNvGrpSpPr/>
          <p:nvPr/>
        </p:nvGrpSpPr>
        <p:grpSpPr>
          <a:xfrm>
            <a:off x="2981325" y="1693379"/>
            <a:ext cx="6962775" cy="2240446"/>
            <a:chOff x="2981325" y="1693379"/>
            <a:chExt cx="6962775" cy="22404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235AB93-E33C-4059-B3E8-7504DEC630D8}"/>
                </a:ext>
              </a:extLst>
            </p:cNvPr>
            <p:cNvSpPr/>
            <p:nvPr/>
          </p:nvSpPr>
          <p:spPr>
            <a:xfrm>
              <a:off x="2981325" y="1693379"/>
              <a:ext cx="6962775" cy="22404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DC9DC75-23C4-45AB-A143-F978766C5A38}"/>
                </a:ext>
              </a:extLst>
            </p:cNvPr>
            <p:cNvSpPr/>
            <p:nvPr/>
          </p:nvSpPr>
          <p:spPr>
            <a:xfrm>
              <a:off x="7646381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489D3D1-529D-464E-AD51-416E66180EC9}"/>
                </a:ext>
              </a:extLst>
            </p:cNvPr>
            <p:cNvSpPr/>
            <p:nvPr/>
          </p:nvSpPr>
          <p:spPr>
            <a:xfrm>
              <a:off x="3657032" y="286421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B5A74F5-C7DA-42E5-962F-37F1662B44A2}"/>
                </a:ext>
              </a:extLst>
            </p:cNvPr>
            <p:cNvSpPr/>
            <p:nvPr/>
          </p:nvSpPr>
          <p:spPr>
            <a:xfrm>
              <a:off x="3657032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AFD0D9C-0DCA-4B4B-A882-196120932093}"/>
                </a:ext>
              </a:extLst>
            </p:cNvPr>
            <p:cNvSpPr/>
            <p:nvPr/>
          </p:nvSpPr>
          <p:spPr>
            <a:xfrm>
              <a:off x="4226939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DA7C4D0-89CE-4F0A-9CD7-42B4ECCFB7EB}"/>
                </a:ext>
              </a:extLst>
            </p:cNvPr>
            <p:cNvSpPr/>
            <p:nvPr/>
          </p:nvSpPr>
          <p:spPr>
            <a:xfrm>
              <a:off x="4796846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FDBE35B-D81A-46EA-9426-C69A6B42A9A9}"/>
                </a:ext>
              </a:extLst>
            </p:cNvPr>
            <p:cNvSpPr/>
            <p:nvPr/>
          </p:nvSpPr>
          <p:spPr>
            <a:xfrm>
              <a:off x="4226939" y="28674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468E4B9-B9AD-4288-95C9-F8D8C9D7194D}"/>
                </a:ext>
              </a:extLst>
            </p:cNvPr>
            <p:cNvSpPr/>
            <p:nvPr/>
          </p:nvSpPr>
          <p:spPr>
            <a:xfrm>
              <a:off x="4796846" y="2858264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CF8AA57A-737D-4D04-932B-31E77FE1E573}"/>
                </a:ext>
              </a:extLst>
            </p:cNvPr>
            <p:cNvSpPr/>
            <p:nvPr/>
          </p:nvSpPr>
          <p:spPr>
            <a:xfrm>
              <a:off x="4226939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674A4B99-1473-488A-8D28-1A98B9988F84}"/>
                </a:ext>
              </a:extLst>
            </p:cNvPr>
            <p:cNvSpPr/>
            <p:nvPr/>
          </p:nvSpPr>
          <p:spPr>
            <a:xfrm>
              <a:off x="4796846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DA145DE-BFEE-4573-B2F6-068046761CEA}"/>
                </a:ext>
              </a:extLst>
            </p:cNvPr>
            <p:cNvSpPr/>
            <p:nvPr/>
          </p:nvSpPr>
          <p:spPr>
            <a:xfrm>
              <a:off x="3080709" y="3383972"/>
              <a:ext cx="493776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3565BF5C-BE64-4D38-B733-5927E5C3BDFB}"/>
                </a:ext>
              </a:extLst>
            </p:cNvPr>
            <p:cNvSpPr/>
            <p:nvPr/>
          </p:nvSpPr>
          <p:spPr>
            <a:xfrm>
              <a:off x="5366753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6C856A3A-5864-4268-956F-35F8654C7E15}"/>
                </a:ext>
              </a:extLst>
            </p:cNvPr>
            <p:cNvSpPr/>
            <p:nvPr/>
          </p:nvSpPr>
          <p:spPr>
            <a:xfrm>
              <a:off x="5366753" y="285741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C47F604-557F-42B1-90B1-4A154E24D1C3}"/>
                </a:ext>
              </a:extLst>
            </p:cNvPr>
            <p:cNvSpPr/>
            <p:nvPr/>
          </p:nvSpPr>
          <p:spPr>
            <a:xfrm>
              <a:off x="5366753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CC3E43FB-71FE-460D-B134-ACD18033608C}"/>
                </a:ext>
              </a:extLst>
            </p:cNvPr>
            <p:cNvSpPr/>
            <p:nvPr/>
          </p:nvSpPr>
          <p:spPr>
            <a:xfrm>
              <a:off x="3657032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Z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EF1B5C16-E20D-4CA4-9FAF-34B6FD74F9B0}"/>
                </a:ext>
              </a:extLst>
            </p:cNvPr>
            <p:cNvSpPr/>
            <p:nvPr/>
          </p:nvSpPr>
          <p:spPr>
            <a:xfrm>
              <a:off x="3657032" y="28644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BAFAEDC3-7254-4234-8C14-BCC66838171B}"/>
                </a:ext>
              </a:extLst>
            </p:cNvPr>
            <p:cNvSpPr/>
            <p:nvPr/>
          </p:nvSpPr>
          <p:spPr>
            <a:xfrm>
              <a:off x="5936660" y="286421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D534D20-6965-4579-95BE-A8F22C826F8C}"/>
                </a:ext>
              </a:extLst>
            </p:cNvPr>
            <p:cNvSpPr/>
            <p:nvPr/>
          </p:nvSpPr>
          <p:spPr>
            <a:xfrm>
              <a:off x="5936660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094A01F-AF37-49DA-B8E7-DAB6C4334D36}"/>
                </a:ext>
              </a:extLst>
            </p:cNvPr>
            <p:cNvSpPr/>
            <p:nvPr/>
          </p:nvSpPr>
          <p:spPr>
            <a:xfrm>
              <a:off x="6506567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018C995-97BE-4979-A448-F6225DDE3A53}"/>
                </a:ext>
              </a:extLst>
            </p:cNvPr>
            <p:cNvSpPr/>
            <p:nvPr/>
          </p:nvSpPr>
          <p:spPr>
            <a:xfrm>
              <a:off x="7076474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4C1194A6-D386-4582-B0C7-505CCE0364D3}"/>
                </a:ext>
              </a:extLst>
            </p:cNvPr>
            <p:cNvSpPr/>
            <p:nvPr/>
          </p:nvSpPr>
          <p:spPr>
            <a:xfrm>
              <a:off x="6506567" y="28674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332CB36C-7629-498A-9F25-34631FF7860E}"/>
                </a:ext>
              </a:extLst>
            </p:cNvPr>
            <p:cNvSpPr/>
            <p:nvPr/>
          </p:nvSpPr>
          <p:spPr>
            <a:xfrm>
              <a:off x="7076474" y="2858264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27C88DE7-01B0-4452-A2F5-BFE4C122BF16}"/>
                </a:ext>
              </a:extLst>
            </p:cNvPr>
            <p:cNvSpPr/>
            <p:nvPr/>
          </p:nvSpPr>
          <p:spPr>
            <a:xfrm>
              <a:off x="6506567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52CB167-662B-4538-B728-5D3BE64C85F8}"/>
                </a:ext>
              </a:extLst>
            </p:cNvPr>
            <p:cNvSpPr/>
            <p:nvPr/>
          </p:nvSpPr>
          <p:spPr>
            <a:xfrm>
              <a:off x="7076474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6E4F7C52-B451-49E2-9A30-71B53A11D185}"/>
                </a:ext>
              </a:extLst>
            </p:cNvPr>
            <p:cNvSpPr/>
            <p:nvPr/>
          </p:nvSpPr>
          <p:spPr>
            <a:xfrm>
              <a:off x="7646381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2DF9D6ED-E209-4016-9D05-21CACE99A282}"/>
                </a:ext>
              </a:extLst>
            </p:cNvPr>
            <p:cNvSpPr/>
            <p:nvPr/>
          </p:nvSpPr>
          <p:spPr>
            <a:xfrm>
              <a:off x="7646381" y="285741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</a:t>
              </a: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14EB7DE6-533A-4064-A4F2-9DD779F7AEF1}"/>
                </a:ext>
              </a:extLst>
            </p:cNvPr>
            <p:cNvSpPr/>
            <p:nvPr/>
          </p:nvSpPr>
          <p:spPr>
            <a:xfrm>
              <a:off x="5936660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3C2DE063-5544-4E43-B441-E8BA37C27C97}"/>
                </a:ext>
              </a:extLst>
            </p:cNvPr>
            <p:cNvSpPr/>
            <p:nvPr/>
          </p:nvSpPr>
          <p:spPr>
            <a:xfrm>
              <a:off x="5936660" y="286449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04BDA1C3-823B-4D46-8F94-2FDB08816A81}"/>
                </a:ext>
              </a:extLst>
            </p:cNvPr>
            <p:cNvSpPr/>
            <p:nvPr/>
          </p:nvSpPr>
          <p:spPr>
            <a:xfrm>
              <a:off x="8216288" y="285755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E7109E76-2331-451D-82C2-96F6A0E1E630}"/>
                </a:ext>
              </a:extLst>
            </p:cNvPr>
            <p:cNvSpPr/>
            <p:nvPr/>
          </p:nvSpPr>
          <p:spPr>
            <a:xfrm>
              <a:off x="8216288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80C1964C-8A2A-4EC4-B881-A3F800B459E8}"/>
                </a:ext>
              </a:extLst>
            </p:cNvPr>
            <p:cNvSpPr/>
            <p:nvPr/>
          </p:nvSpPr>
          <p:spPr>
            <a:xfrm>
              <a:off x="8792191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1802A6B8-EF76-4B26-A66F-B87743217FB1}"/>
                </a:ext>
              </a:extLst>
            </p:cNvPr>
            <p:cNvSpPr/>
            <p:nvPr/>
          </p:nvSpPr>
          <p:spPr>
            <a:xfrm>
              <a:off x="8216288" y="285783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6F17EF22-4F3A-4EBC-8CF4-06FA63BE2B8A}"/>
                </a:ext>
              </a:extLst>
            </p:cNvPr>
            <p:cNvSpPr/>
            <p:nvPr/>
          </p:nvSpPr>
          <p:spPr>
            <a:xfrm>
              <a:off x="8216288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~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C088F4D1-0A8E-4A28-83CB-258FD3374DA5}"/>
                </a:ext>
              </a:extLst>
            </p:cNvPr>
            <p:cNvSpPr/>
            <p:nvPr/>
          </p:nvSpPr>
          <p:spPr>
            <a:xfrm>
              <a:off x="8792191" y="180345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D4993918-E0B6-4C8C-ABD6-1132BB26BE22}"/>
                </a:ext>
              </a:extLst>
            </p:cNvPr>
            <p:cNvSpPr/>
            <p:nvPr/>
          </p:nvSpPr>
          <p:spPr>
            <a:xfrm>
              <a:off x="8792191" y="180345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_</a:t>
              </a: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446B113A-FA56-428B-8F6A-7CD31E88814D}"/>
                </a:ext>
              </a:extLst>
            </p:cNvPr>
            <p:cNvSpPr/>
            <p:nvPr/>
          </p:nvSpPr>
          <p:spPr>
            <a:xfrm>
              <a:off x="6506567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&amp;</a:t>
              </a:r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D7C4FE01-27DE-49B2-81C5-05B10F02E815}"/>
                </a:ext>
              </a:extLst>
            </p:cNvPr>
            <p:cNvSpPr/>
            <p:nvPr/>
          </p:nvSpPr>
          <p:spPr>
            <a:xfrm>
              <a:off x="7076474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CF435824-1B71-4059-9660-7EFC1C21E06F}"/>
                </a:ext>
              </a:extLst>
            </p:cNvPr>
            <p:cNvSpPr/>
            <p:nvPr/>
          </p:nvSpPr>
          <p:spPr>
            <a:xfrm>
              <a:off x="4796846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$</a:t>
              </a: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504F0BA2-DEA8-4282-BC09-938C9CA89F00}"/>
                </a:ext>
              </a:extLst>
            </p:cNvPr>
            <p:cNvSpPr/>
            <p:nvPr/>
          </p:nvSpPr>
          <p:spPr>
            <a:xfrm>
              <a:off x="5366753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D4D52121-1A60-4DA2-9DAD-7DC28671CF95}"/>
                </a:ext>
              </a:extLst>
            </p:cNvPr>
            <p:cNvSpPr/>
            <p:nvPr/>
          </p:nvSpPr>
          <p:spPr>
            <a:xfrm>
              <a:off x="3087125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!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F607F5C2-830D-40FF-87F1-DB8B24134688}"/>
                </a:ext>
              </a:extLst>
            </p:cNvPr>
            <p:cNvSpPr/>
            <p:nvPr/>
          </p:nvSpPr>
          <p:spPr>
            <a:xfrm>
              <a:off x="3657032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</a:t>
              </a: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A31FACCD-5567-4CB1-AF59-B7555010BA53}"/>
                </a:ext>
              </a:extLst>
            </p:cNvPr>
            <p:cNvSpPr/>
            <p:nvPr/>
          </p:nvSpPr>
          <p:spPr>
            <a:xfrm>
              <a:off x="8216288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64B83DDB-22EE-4C35-8035-28C113150815}"/>
                </a:ext>
              </a:extLst>
            </p:cNvPr>
            <p:cNvSpPr/>
            <p:nvPr/>
          </p:nvSpPr>
          <p:spPr>
            <a:xfrm>
              <a:off x="7646381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21438AC-B37D-4500-AF1B-E8AD99043B94}"/>
                </a:ext>
              </a:extLst>
            </p:cNvPr>
            <p:cNvSpPr/>
            <p:nvPr/>
          </p:nvSpPr>
          <p:spPr>
            <a:xfrm>
              <a:off x="5936660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^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1FCACCC-6248-4AC8-9344-F351B310D353}"/>
                </a:ext>
              </a:extLst>
            </p:cNvPr>
            <p:cNvSpPr/>
            <p:nvPr/>
          </p:nvSpPr>
          <p:spPr>
            <a:xfrm>
              <a:off x="4226939" y="179683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#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AB9709E1-B52B-4D4B-8CA8-E8D2DBB4A340}"/>
                </a:ext>
              </a:extLst>
            </p:cNvPr>
            <p:cNvSpPr/>
            <p:nvPr/>
          </p:nvSpPr>
          <p:spPr>
            <a:xfrm>
              <a:off x="3084622" y="233086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FBFFE79E-B1FF-4EFA-B33A-D14331F4A487}"/>
                </a:ext>
              </a:extLst>
            </p:cNvPr>
            <p:cNvSpPr/>
            <p:nvPr/>
          </p:nvSpPr>
          <p:spPr>
            <a:xfrm>
              <a:off x="9350992" y="232917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]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A7B7C526-C6DA-4E68-BCEF-25854E5D6249}"/>
                </a:ext>
              </a:extLst>
            </p:cNvPr>
            <p:cNvSpPr/>
            <p:nvPr/>
          </p:nvSpPr>
          <p:spPr>
            <a:xfrm>
              <a:off x="9350992" y="285741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\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C410155C-6A65-4FD3-9783-2CF19B576D9F}"/>
                </a:ext>
              </a:extLst>
            </p:cNvPr>
            <p:cNvSpPr/>
            <p:nvPr/>
          </p:nvSpPr>
          <p:spPr>
            <a:xfrm>
              <a:off x="9350992" y="1799716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[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ED9EF9B3-3F7D-4FC9-8485-FC6280979D41}"/>
                </a:ext>
              </a:extLst>
            </p:cNvPr>
            <p:cNvSpPr/>
            <p:nvPr/>
          </p:nvSpPr>
          <p:spPr>
            <a:xfrm>
              <a:off x="8792191" y="286421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D6BA065F-109D-4CCB-99C6-DA8F4A898FF8}"/>
                </a:ext>
              </a:extLst>
            </p:cNvPr>
            <p:cNvSpPr/>
            <p:nvPr/>
          </p:nvSpPr>
          <p:spPr>
            <a:xfrm>
              <a:off x="9350992" y="337717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87831B72-77E5-46E9-8E3D-AF0594866C83}"/>
                </a:ext>
              </a:extLst>
            </p:cNvPr>
            <p:cNvSpPr/>
            <p:nvPr/>
          </p:nvSpPr>
          <p:spPr>
            <a:xfrm>
              <a:off x="8792191" y="338397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5717F292-03B3-4CE6-B810-A4695904413A}"/>
                </a:ext>
              </a:extLst>
            </p:cNvPr>
            <p:cNvSpPr/>
            <p:nvPr/>
          </p:nvSpPr>
          <p:spPr>
            <a:xfrm>
              <a:off x="3084623" y="285741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A0D70F0D-8D4F-452A-A89F-33A72BF14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39508" y="3440365"/>
              <a:ext cx="365760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5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29466"/>
            <a:ext cx="5781675" cy="585708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600"/>
              </a:lnSpc>
              <a:buNone/>
            </a:pPr>
            <a:r>
              <a:rPr lang="en-US" sz="1700" b="1" u="sng" dirty="0"/>
              <a:t>FIELD SETTINGS &amp; BEHAVIOR: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When the screen loads first time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Estimate Number should be blank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Set the focus to Barcode/Item code field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Barcode / Item code: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If the entered / scanned barcode starts with numbers 0 to 9</a:t>
            </a:r>
          </a:p>
          <a:p>
            <a:pPr lvl="2">
              <a:lnSpc>
                <a:spcPts val="1600"/>
              </a:lnSpc>
            </a:pPr>
            <a:r>
              <a:rPr lang="en-US" sz="1700" dirty="0"/>
              <a:t>Field length should be 13 digits</a:t>
            </a:r>
          </a:p>
          <a:p>
            <a:pPr lvl="2">
              <a:lnSpc>
                <a:spcPts val="1600"/>
              </a:lnSpc>
            </a:pPr>
            <a:r>
              <a:rPr lang="en-US" sz="1700" dirty="0"/>
              <a:t>Select the Item corresponding to the Barcode from the Item </a:t>
            </a:r>
            <a:r>
              <a:rPr lang="en-US" sz="1700" dirty="0" err="1"/>
              <a:t>db</a:t>
            </a:r>
            <a:r>
              <a:rPr lang="en-US" sz="1700" dirty="0"/>
              <a:t> table</a:t>
            </a:r>
          </a:p>
          <a:p>
            <a:pPr lvl="2">
              <a:lnSpc>
                <a:spcPts val="1600"/>
              </a:lnSpc>
            </a:pPr>
            <a:r>
              <a:rPr lang="en-US" sz="1700" dirty="0"/>
              <a:t>If the item exists in the Item </a:t>
            </a:r>
            <a:r>
              <a:rPr lang="en-US" sz="1700" dirty="0" err="1"/>
              <a:t>db</a:t>
            </a:r>
            <a:r>
              <a:rPr lang="en-US" sz="1700" dirty="0"/>
              <a:t> table</a:t>
            </a:r>
          </a:p>
          <a:p>
            <a:pPr lvl="3">
              <a:lnSpc>
                <a:spcPts val="1600"/>
              </a:lnSpc>
            </a:pPr>
            <a:r>
              <a:rPr lang="en-US" sz="1700" dirty="0"/>
              <a:t>insert a row in the Estimate Item </a:t>
            </a:r>
            <a:r>
              <a:rPr lang="en-US" sz="1700" dirty="0" err="1"/>
              <a:t>ui</a:t>
            </a:r>
            <a:r>
              <a:rPr lang="en-US" sz="1700" dirty="0"/>
              <a:t> table with Quantity = 1. </a:t>
            </a:r>
          </a:p>
          <a:p>
            <a:pPr lvl="3">
              <a:lnSpc>
                <a:spcPts val="1600"/>
              </a:lnSpc>
            </a:pPr>
            <a:r>
              <a:rPr lang="en-US" sz="1700" dirty="0"/>
              <a:t>Compute and display the Tax and Net Price.</a:t>
            </a:r>
          </a:p>
          <a:p>
            <a:pPr lvl="3">
              <a:lnSpc>
                <a:spcPts val="1600"/>
              </a:lnSpc>
            </a:pPr>
            <a:r>
              <a:rPr lang="en-US" sz="1700" dirty="0"/>
              <a:t>Set the focus back to Barcode/Item code field</a:t>
            </a:r>
          </a:p>
          <a:p>
            <a:pPr lvl="2">
              <a:lnSpc>
                <a:spcPts val="1600"/>
              </a:lnSpc>
            </a:pPr>
            <a:r>
              <a:rPr lang="en-US" sz="1700" dirty="0"/>
              <a:t>Else</a:t>
            </a:r>
          </a:p>
          <a:p>
            <a:pPr lvl="3">
              <a:lnSpc>
                <a:spcPts val="1600"/>
              </a:lnSpc>
            </a:pPr>
            <a:r>
              <a:rPr lang="en-US" sz="1700" dirty="0"/>
              <a:t>Set the focus to Barcode/Item code field</a:t>
            </a:r>
          </a:p>
          <a:p>
            <a:pPr lvl="2">
              <a:lnSpc>
                <a:spcPts val="1600"/>
              </a:lnSpc>
            </a:pPr>
            <a:endParaRPr lang="en-US" sz="1700" dirty="0"/>
          </a:p>
          <a:p>
            <a:pPr>
              <a:lnSpc>
                <a:spcPts val="1600"/>
              </a:lnSpc>
            </a:pPr>
            <a:endParaRPr lang="en-US" sz="1700" dirty="0"/>
          </a:p>
          <a:p>
            <a:pPr>
              <a:lnSpc>
                <a:spcPts val="1600"/>
              </a:lnSpc>
            </a:pPr>
            <a:endParaRPr lang="en-US" sz="17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29466"/>
            <a:ext cx="5781675" cy="585708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1600"/>
              </a:lnSpc>
            </a:pPr>
            <a:r>
              <a:rPr lang="en-US" sz="1700" dirty="0"/>
              <a:t>If the entered / scanned barcode starts with letter ‘I’</a:t>
            </a:r>
          </a:p>
          <a:p>
            <a:pPr lvl="2">
              <a:lnSpc>
                <a:spcPts val="1600"/>
              </a:lnSpc>
            </a:pPr>
            <a:r>
              <a:rPr lang="en-US" sz="1700" dirty="0"/>
              <a:t>Field length should be 9 digits</a:t>
            </a:r>
          </a:p>
          <a:p>
            <a:pPr lvl="2">
              <a:lnSpc>
                <a:spcPts val="1600"/>
              </a:lnSpc>
            </a:pPr>
            <a:r>
              <a:rPr lang="en-US" sz="1700" dirty="0"/>
              <a:t>select the Item corresponding to the Item code from the Item table</a:t>
            </a:r>
          </a:p>
          <a:p>
            <a:pPr lvl="2">
              <a:lnSpc>
                <a:spcPts val="1600"/>
              </a:lnSpc>
            </a:pPr>
            <a:r>
              <a:rPr lang="en-US" sz="1700" dirty="0"/>
              <a:t>If the item exists in the Item </a:t>
            </a:r>
            <a:r>
              <a:rPr lang="en-US" sz="1700" dirty="0" err="1"/>
              <a:t>db</a:t>
            </a:r>
            <a:r>
              <a:rPr lang="en-US" sz="1700" dirty="0"/>
              <a:t> table</a:t>
            </a:r>
          </a:p>
          <a:p>
            <a:pPr lvl="3">
              <a:lnSpc>
                <a:spcPts val="1600"/>
              </a:lnSpc>
            </a:pPr>
            <a:r>
              <a:rPr lang="en-US" sz="1700" dirty="0"/>
              <a:t>Insert a row in the Estimate Item </a:t>
            </a:r>
            <a:r>
              <a:rPr lang="en-US" sz="1700" dirty="0" err="1"/>
              <a:t>ui</a:t>
            </a:r>
            <a:r>
              <a:rPr lang="en-US" sz="1700" dirty="0"/>
              <a:t> table with Quantity = 1. </a:t>
            </a:r>
          </a:p>
          <a:p>
            <a:pPr lvl="3">
              <a:lnSpc>
                <a:spcPts val="1600"/>
              </a:lnSpc>
            </a:pPr>
            <a:r>
              <a:rPr lang="en-US" sz="1700" dirty="0"/>
              <a:t>Compute and display the Tax and Net Price.</a:t>
            </a:r>
          </a:p>
          <a:p>
            <a:pPr lvl="3">
              <a:lnSpc>
                <a:spcPts val="1600"/>
              </a:lnSpc>
            </a:pPr>
            <a:r>
              <a:rPr lang="en-US" sz="1700" dirty="0"/>
              <a:t>Set the focus back to Barcode/Item code field</a:t>
            </a:r>
          </a:p>
          <a:p>
            <a:pPr lvl="2">
              <a:lnSpc>
                <a:spcPts val="1600"/>
              </a:lnSpc>
            </a:pPr>
            <a:r>
              <a:rPr lang="en-US" sz="1700" dirty="0"/>
              <a:t>Else</a:t>
            </a:r>
          </a:p>
          <a:p>
            <a:pPr lvl="3">
              <a:lnSpc>
                <a:spcPts val="1600"/>
              </a:lnSpc>
            </a:pPr>
            <a:r>
              <a:rPr lang="en-US" sz="1700" dirty="0"/>
              <a:t>Set the focus back to Barcode/Item code field</a:t>
            </a:r>
          </a:p>
          <a:p>
            <a:pPr>
              <a:lnSpc>
                <a:spcPts val="1600"/>
              </a:lnSpc>
            </a:pPr>
            <a:r>
              <a:rPr lang="en-US" sz="1700" dirty="0"/>
              <a:t>Item name: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After typing first 3 characters of the Item Name, the combo box should be populated with the list of Items matching with the name. 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Scroll the list and click the desired Item. 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select the Item corresponding to the Barcode from the Item </a:t>
            </a:r>
            <a:r>
              <a:rPr lang="en-US" sz="1700" dirty="0" err="1"/>
              <a:t>db</a:t>
            </a:r>
            <a:r>
              <a:rPr lang="en-US" sz="1700" dirty="0"/>
              <a:t> table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insert a row in the Estimate Item </a:t>
            </a:r>
            <a:r>
              <a:rPr lang="en-US" sz="1700" dirty="0" err="1"/>
              <a:t>ui</a:t>
            </a:r>
            <a:r>
              <a:rPr lang="en-US" sz="1700" dirty="0"/>
              <a:t> table below with Quantity = 1. 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Compute and display the Tax and Net Price. </a:t>
            </a:r>
          </a:p>
          <a:p>
            <a:pPr lvl="1">
              <a:lnSpc>
                <a:spcPts val="1600"/>
              </a:lnSpc>
            </a:pPr>
            <a:r>
              <a:rPr lang="en-US" sz="1700" dirty="0"/>
              <a:t>Set the focus to Barcode field.</a:t>
            </a:r>
          </a:p>
          <a:p>
            <a:pPr marL="0" indent="0">
              <a:lnSpc>
                <a:spcPts val="1600"/>
              </a:lnSpc>
              <a:buNone/>
            </a:pPr>
            <a:endParaRPr lang="en-US" sz="1700" b="1" u="sng" dirty="0"/>
          </a:p>
          <a:p>
            <a:pPr marL="0" indent="0">
              <a:lnSpc>
                <a:spcPts val="1600"/>
              </a:lnSpc>
              <a:buNone/>
            </a:pPr>
            <a:endParaRPr lang="en-US" sz="1700" b="1" u="sng" dirty="0"/>
          </a:p>
          <a:p>
            <a:pPr>
              <a:lnSpc>
                <a:spcPts val="1600"/>
              </a:lnSpc>
            </a:pPr>
            <a:endParaRPr lang="en-US" sz="1700" dirty="0"/>
          </a:p>
          <a:p>
            <a:pPr>
              <a:lnSpc>
                <a:spcPts val="1600"/>
              </a:lnSpc>
            </a:pPr>
            <a:endParaRPr lang="en-US" sz="17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252314-B300-44F3-BAA8-A87234E3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Estimate Entry </a:t>
            </a:r>
          </a:p>
        </p:txBody>
      </p:sp>
    </p:spTree>
    <p:extLst>
      <p:ext uri="{BB962C8B-B14F-4D97-AF65-F5344CB8AC3E}">
        <p14:creationId xmlns:p14="http://schemas.microsoft.com/office/powerpoint/2010/main" val="164988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Estimate Entry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DA22-A9AD-480E-A329-CB8127D1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38991"/>
            <a:ext cx="5781675" cy="5876134"/>
          </a:xfr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u="sng" dirty="0"/>
              <a:t>CALCULATIONS OF ESTIMATE ITEM TABLE FIELDS:</a:t>
            </a:r>
          </a:p>
          <a:p>
            <a:r>
              <a:rPr lang="en-US" sz="1700" dirty="0"/>
              <a:t>Standard Price = Selling Price fetched from Item table</a:t>
            </a:r>
          </a:p>
          <a:p>
            <a:r>
              <a:rPr lang="en-US" sz="1700" dirty="0"/>
              <a:t>Applied Price = Standard Price (initially both are same until the Price is changed)</a:t>
            </a:r>
          </a:p>
          <a:p>
            <a:r>
              <a:rPr lang="en-US" sz="1700" dirty="0"/>
              <a:t>Tax = Applied Price x (</a:t>
            </a:r>
            <a:r>
              <a:rPr lang="en-US" sz="1700" dirty="0" err="1"/>
              <a:t>cgst_tax_rate</a:t>
            </a:r>
            <a:r>
              <a:rPr lang="en-US" sz="1700" dirty="0"/>
              <a:t> + </a:t>
            </a:r>
            <a:r>
              <a:rPr lang="en-US" sz="1700" dirty="0" err="1"/>
              <a:t>sgst_tax_rate</a:t>
            </a:r>
            <a:r>
              <a:rPr lang="en-US" sz="1700" dirty="0"/>
              <a:t>, fetched from Item table) / 100</a:t>
            </a:r>
          </a:p>
          <a:p>
            <a:r>
              <a:rPr lang="en-US" sz="1700" dirty="0"/>
              <a:t>Net = Applied Price + Tax</a:t>
            </a:r>
            <a:endParaRPr lang="en-US" sz="1700" b="1" u="sng" dirty="0"/>
          </a:p>
          <a:p>
            <a:pPr marL="0" indent="0">
              <a:buNone/>
            </a:pPr>
            <a:r>
              <a:rPr lang="en-US" sz="1700" b="1" u="sng" dirty="0"/>
              <a:t>CALCULATIONS OF SUMMARY FIELDS:</a:t>
            </a:r>
          </a:p>
          <a:p>
            <a:r>
              <a:rPr lang="en-US" sz="1700" dirty="0"/>
              <a:t>Line Items = Total number of Items in the Invoice </a:t>
            </a:r>
          </a:p>
          <a:p>
            <a:r>
              <a:rPr lang="en-US" sz="1700" dirty="0"/>
              <a:t>Total Quantity = Sum of Quantity of all Items in the Invoice</a:t>
            </a:r>
          </a:p>
          <a:p>
            <a:r>
              <a:rPr lang="en-US" sz="1700" dirty="0"/>
              <a:t>Total amount = Sum of Total amount of all Items in the Invoice</a:t>
            </a:r>
          </a:p>
          <a:p>
            <a:r>
              <a:rPr lang="en-US" sz="1700" dirty="0"/>
              <a:t>Tax amount = Sum of Tax amount of all Items in the Invoice</a:t>
            </a:r>
          </a:p>
          <a:p>
            <a:r>
              <a:rPr lang="en-US" sz="1700" dirty="0"/>
              <a:t>Net amount = Sum of Net amount of all Items in the Invoice </a:t>
            </a:r>
          </a:p>
          <a:p>
            <a:r>
              <a:rPr lang="en-US" sz="1700" dirty="0"/>
              <a:t>Invoice amount = Net amount – Discount amount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6191250" y="838991"/>
            <a:ext cx="5781675" cy="587613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u="sng" dirty="0"/>
              <a:t>BUTTON ACTIONS:</a:t>
            </a:r>
          </a:p>
          <a:p>
            <a:pPr marL="0" indent="0">
              <a:buNone/>
            </a:pPr>
            <a:r>
              <a:rPr lang="en-US" sz="1700" b="1" dirty="0"/>
              <a:t>Esc-Exit:</a:t>
            </a:r>
          </a:p>
          <a:p>
            <a:r>
              <a:rPr lang="en-US" sz="1700" dirty="0"/>
              <a:t>Close the Estimate Entry Screen and go back to menu</a:t>
            </a:r>
            <a:endParaRPr lang="en-US" sz="1700" b="1" u="sng" dirty="0"/>
          </a:p>
          <a:p>
            <a:pPr marL="0" indent="0">
              <a:buNone/>
            </a:pPr>
            <a:r>
              <a:rPr lang="en-US" sz="1700" b="1" dirty="0"/>
              <a:t>F1-Help:</a:t>
            </a:r>
          </a:p>
          <a:p>
            <a:r>
              <a:rPr lang="en-US" sz="1700" dirty="0"/>
              <a:t>Currently no action required</a:t>
            </a:r>
          </a:p>
          <a:p>
            <a:pPr marL="0" indent="0">
              <a:buNone/>
            </a:pPr>
            <a:r>
              <a:rPr lang="en-US" sz="1700" b="1" dirty="0"/>
              <a:t>F2-Delete Item:</a:t>
            </a:r>
          </a:p>
          <a:p>
            <a:r>
              <a:rPr lang="en-US" sz="1700" dirty="0"/>
              <a:t>Delete the currently focused row in the Estimate Item Table</a:t>
            </a:r>
          </a:p>
          <a:p>
            <a:r>
              <a:rPr lang="en-US" sz="1700" dirty="0"/>
              <a:t>Recalculate the Summary Fields</a:t>
            </a:r>
          </a:p>
          <a:p>
            <a:pPr marL="0" indent="0">
              <a:buNone/>
            </a:pPr>
            <a:r>
              <a:rPr lang="en-US" sz="1700" b="1" dirty="0"/>
              <a:t>F3-Find Item:</a:t>
            </a:r>
          </a:p>
          <a:p>
            <a:r>
              <a:rPr lang="en-US" sz="1700" dirty="0"/>
              <a:t>Open the Find Item popup screen</a:t>
            </a:r>
          </a:p>
          <a:p>
            <a:pPr marL="0" indent="0">
              <a:buNone/>
            </a:pPr>
            <a:r>
              <a:rPr lang="en-US" sz="1700" b="1" dirty="0"/>
              <a:t>F4-Change Quantity:</a:t>
            </a:r>
          </a:p>
          <a:p>
            <a:r>
              <a:rPr lang="en-US" sz="1700" dirty="0"/>
              <a:t>Open the Change Quantity popup screen displaying the Quantity of the currently focused row in the Estimate Item Table as the Existing Quantity and New Quantity</a:t>
            </a:r>
          </a:p>
          <a:p>
            <a:pPr marL="0" indent="0">
              <a:buNone/>
            </a:pPr>
            <a:r>
              <a:rPr lang="en-US" sz="1700" b="1" dirty="0"/>
              <a:t>F5-Change Price:</a:t>
            </a:r>
          </a:p>
          <a:p>
            <a:r>
              <a:rPr lang="en-US" sz="1700" dirty="0"/>
              <a:t>Open the Change Price popup screen displaying the Applied Price of the currently focused row in the Estimate Item Table as the Existing Price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654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Estimate Entry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F6-Get Weight:</a:t>
            </a:r>
          </a:p>
          <a:p>
            <a:r>
              <a:rPr lang="en-US" sz="1700" dirty="0"/>
              <a:t>Currently no action required</a:t>
            </a:r>
          </a:p>
          <a:p>
            <a:pPr marL="0" indent="0">
              <a:buNone/>
            </a:pPr>
            <a:r>
              <a:rPr lang="en-US" sz="1700" b="1" dirty="0"/>
              <a:t>F7-New Estimate:</a:t>
            </a:r>
          </a:p>
          <a:p>
            <a:r>
              <a:rPr lang="en-US" sz="1700" dirty="0"/>
              <a:t>Save the current Estimate to Database</a:t>
            </a:r>
          </a:p>
          <a:p>
            <a:r>
              <a:rPr lang="en-US" sz="1700" dirty="0"/>
              <a:t>Print the Estimate</a:t>
            </a:r>
          </a:p>
          <a:p>
            <a:r>
              <a:rPr lang="en-US" sz="1700" dirty="0"/>
              <a:t>Clear all the fields</a:t>
            </a:r>
          </a:p>
          <a:p>
            <a:r>
              <a:rPr lang="en-US" sz="1700" dirty="0"/>
              <a:t>Set the focus to Barcode</a:t>
            </a:r>
          </a:p>
          <a:p>
            <a:pPr marL="0" indent="0">
              <a:buNone/>
            </a:pPr>
            <a:r>
              <a:rPr lang="en-US" sz="1700" b="1" dirty="0"/>
              <a:t>F8-Delete Invoice:</a:t>
            </a:r>
          </a:p>
          <a:p>
            <a:r>
              <a:rPr lang="en-US" sz="1700" dirty="0"/>
              <a:t>Delete the current Estimate from the Database (if already saved)</a:t>
            </a:r>
          </a:p>
          <a:p>
            <a:r>
              <a:rPr lang="en-US" sz="1700" dirty="0"/>
              <a:t>Clear all the fields</a:t>
            </a:r>
          </a:p>
          <a:p>
            <a:r>
              <a:rPr lang="en-US" sz="1700" dirty="0"/>
              <a:t>Set the focus to Barcode</a:t>
            </a:r>
          </a:p>
          <a:p>
            <a:pPr marL="0" indent="0">
              <a:buNone/>
            </a:pPr>
            <a:r>
              <a:rPr lang="en-US" sz="1700" b="1" dirty="0"/>
              <a:t>F9-Find Customer:</a:t>
            </a:r>
          </a:p>
          <a:p>
            <a:r>
              <a:rPr lang="en-US" sz="1700" dirty="0"/>
              <a:t>Open the Find Item popup screen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F10-List Estimates:</a:t>
            </a:r>
          </a:p>
          <a:p>
            <a:r>
              <a:rPr lang="en-US" sz="1700" dirty="0"/>
              <a:t>Save the current Estimate to Database</a:t>
            </a:r>
          </a:p>
          <a:p>
            <a:r>
              <a:rPr lang="en-US" sz="1700" dirty="0"/>
              <a:t>Open the Estimate List popup screen</a:t>
            </a:r>
          </a:p>
          <a:p>
            <a:pPr marL="0" indent="0">
              <a:buNone/>
            </a:pPr>
            <a:r>
              <a:rPr lang="en-US" sz="1700" b="1" dirty="0"/>
              <a:t>F11-Print Estimate:</a:t>
            </a:r>
          </a:p>
          <a:p>
            <a:r>
              <a:rPr lang="en-US" sz="1700" dirty="0"/>
              <a:t>Currently no action required</a:t>
            </a:r>
          </a:p>
          <a:p>
            <a:pPr marL="0" indent="0">
              <a:buNone/>
            </a:pPr>
            <a:r>
              <a:rPr lang="en-US" sz="1700" b="1" dirty="0"/>
              <a:t>F12-Create Invoice:</a:t>
            </a:r>
          </a:p>
          <a:p>
            <a:r>
              <a:rPr lang="en-US" sz="1700" dirty="0"/>
              <a:t>From Estimate details, create a new Invoice in the database</a:t>
            </a:r>
          </a:p>
          <a:p>
            <a:r>
              <a:rPr lang="en-US" sz="1700" dirty="0"/>
              <a:t>Display the Invoice number in the popup message box</a:t>
            </a:r>
          </a:p>
          <a:p>
            <a:r>
              <a:rPr lang="en-US" sz="1700" dirty="0"/>
              <a:t>Save the current Estimate to Database</a:t>
            </a:r>
          </a:p>
          <a:p>
            <a:r>
              <a:rPr lang="en-US" sz="1700" dirty="0"/>
              <a:t>Clear all the fields</a:t>
            </a:r>
          </a:p>
          <a:p>
            <a:r>
              <a:rPr lang="en-US" sz="1700" dirty="0"/>
              <a:t>Set the focus to Barcode</a:t>
            </a:r>
          </a:p>
          <a:p>
            <a:pPr marL="0" indent="0">
              <a:buNone/>
            </a:pPr>
            <a:r>
              <a:rPr lang="en-US" sz="1700" b="1" dirty="0"/>
              <a:t>Right Arrow / + Key:</a:t>
            </a:r>
          </a:p>
          <a:p>
            <a:r>
              <a:rPr lang="en-US" sz="1700" dirty="0"/>
              <a:t>Quantity of the currently focused row in the Estimate Item Table should be incremented by 1</a:t>
            </a:r>
          </a:p>
          <a:p>
            <a:pPr marL="0" indent="0">
              <a:buNone/>
            </a:pPr>
            <a:r>
              <a:rPr lang="en-US" sz="1700" b="1" dirty="0"/>
              <a:t>Left Arrow / - Key:</a:t>
            </a:r>
          </a:p>
          <a:p>
            <a:r>
              <a:rPr lang="en-US" sz="1700" dirty="0"/>
              <a:t>Quantity of the currently focused row in the Estimate Item Table should be decremented by 1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85726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6A3692-6130-4854-BC92-BED311393F7A}"/>
              </a:ext>
            </a:extLst>
          </p:cNvPr>
          <p:cNvSpPr/>
          <p:nvPr/>
        </p:nvSpPr>
        <p:spPr>
          <a:xfrm>
            <a:off x="9803928" y="1079776"/>
            <a:ext cx="2388072" cy="26858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9E007-C38D-4607-A53E-4D5EE08F6C46}"/>
              </a:ext>
            </a:extLst>
          </p:cNvPr>
          <p:cNvSpPr/>
          <p:nvPr/>
        </p:nvSpPr>
        <p:spPr>
          <a:xfrm>
            <a:off x="9803928" y="6515099"/>
            <a:ext cx="2388072" cy="3356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47FF1-B396-4FFD-8325-46CFE25E1803}"/>
              </a:ext>
            </a:extLst>
          </p:cNvPr>
          <p:cNvSpPr/>
          <p:nvPr/>
        </p:nvSpPr>
        <p:spPr>
          <a:xfrm>
            <a:off x="-1" y="1079778"/>
            <a:ext cx="9796523" cy="4641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B556AE3-36BC-4F7D-AC95-1BC6B4A237E2}"/>
              </a:ext>
            </a:extLst>
          </p:cNvPr>
          <p:cNvSpPr/>
          <p:nvPr/>
        </p:nvSpPr>
        <p:spPr>
          <a:xfrm>
            <a:off x="0" y="532265"/>
            <a:ext cx="9803928" cy="547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DD4988B-614C-4440-ACE3-CDEF6CE8571C}"/>
              </a:ext>
            </a:extLst>
          </p:cNvPr>
          <p:cNvSpPr txBox="1"/>
          <p:nvPr/>
        </p:nvSpPr>
        <p:spPr>
          <a:xfrm>
            <a:off x="35542" y="653592"/>
            <a:ext cx="1115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No.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F93EDF8-4E0D-40D8-91AF-15BD8ABB7B56}"/>
              </a:ext>
            </a:extLst>
          </p:cNvPr>
          <p:cNvSpPr/>
          <p:nvPr/>
        </p:nvSpPr>
        <p:spPr>
          <a:xfrm>
            <a:off x="1090213" y="670320"/>
            <a:ext cx="1371600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152D7B-0CDA-4972-B6FD-CFE7EDB91C04}"/>
              </a:ext>
            </a:extLst>
          </p:cNvPr>
          <p:cNvSpPr/>
          <p:nvPr/>
        </p:nvSpPr>
        <p:spPr>
          <a:xfrm>
            <a:off x="0" y="7266"/>
            <a:ext cx="980392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6854C7-1868-4FEA-A87A-5F7221F71174}"/>
              </a:ext>
            </a:extLst>
          </p:cNvPr>
          <p:cNvSpPr txBox="1"/>
          <p:nvPr/>
        </p:nvSpPr>
        <p:spPr>
          <a:xfrm>
            <a:off x="20324" y="24123"/>
            <a:ext cx="254612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/>
              <a:t>Estimate Entry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22F07-E971-4F16-AD5C-CCF0006EA3E9}"/>
              </a:ext>
            </a:extLst>
          </p:cNvPr>
          <p:cNvSpPr txBox="1"/>
          <p:nvPr/>
        </p:nvSpPr>
        <p:spPr>
          <a:xfrm>
            <a:off x="2909126" y="144374"/>
            <a:ext cx="57099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User: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EFD09-A5B7-46D1-89F2-110AD54BB7C2}"/>
              </a:ext>
            </a:extLst>
          </p:cNvPr>
          <p:cNvSpPr txBox="1"/>
          <p:nvPr/>
        </p:nvSpPr>
        <p:spPr>
          <a:xfrm>
            <a:off x="8092026" y="144374"/>
            <a:ext cx="77575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9A607A-BAFD-4635-BCC0-142AA0657EAC}"/>
              </a:ext>
            </a:extLst>
          </p:cNvPr>
          <p:cNvSpPr/>
          <p:nvPr/>
        </p:nvSpPr>
        <p:spPr>
          <a:xfrm>
            <a:off x="8648707" y="147291"/>
            <a:ext cx="967319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5AAC4B-2E92-4581-AB66-4F1E13CD579B}"/>
              </a:ext>
            </a:extLst>
          </p:cNvPr>
          <p:cNvSpPr/>
          <p:nvPr/>
        </p:nvSpPr>
        <p:spPr>
          <a:xfrm>
            <a:off x="345825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696456-45FF-4ECB-B569-88B222742C5A}"/>
              </a:ext>
            </a:extLst>
          </p:cNvPr>
          <p:cNvSpPr txBox="1"/>
          <p:nvPr/>
        </p:nvSpPr>
        <p:spPr>
          <a:xfrm>
            <a:off x="5148968" y="153899"/>
            <a:ext cx="86440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Terminal: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B51803-8686-4F22-A009-3875B5758CB6}"/>
              </a:ext>
            </a:extLst>
          </p:cNvPr>
          <p:cNvSpPr/>
          <p:nvPr/>
        </p:nvSpPr>
        <p:spPr>
          <a:xfrm>
            <a:off x="6009935" y="147291"/>
            <a:ext cx="1264407" cy="274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F3118F4-69BC-40D5-B788-EA3F08F4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001" y="6508351"/>
            <a:ext cx="1188720" cy="33665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B32C73-430A-485E-9985-8A1767AF8C00}"/>
              </a:ext>
            </a:extLst>
          </p:cNvPr>
          <p:cNvSpPr/>
          <p:nvPr/>
        </p:nvSpPr>
        <p:spPr>
          <a:xfrm>
            <a:off x="9830446" y="7264"/>
            <a:ext cx="2345495" cy="107251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FAREEDHA</a:t>
            </a:r>
          </a:p>
          <a:p>
            <a:pPr algn="ctr">
              <a:lnSpc>
                <a:spcPts val="2500"/>
              </a:lnSpc>
            </a:pP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SUPER MARKET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4B0E5-BE0C-4087-8742-B20CEB6483F8}"/>
              </a:ext>
            </a:extLst>
          </p:cNvPr>
          <p:cNvGrpSpPr/>
          <p:nvPr/>
        </p:nvGrpSpPr>
        <p:grpSpPr>
          <a:xfrm>
            <a:off x="9819621" y="2624397"/>
            <a:ext cx="2261988" cy="307777"/>
            <a:chOff x="9792987" y="2589631"/>
            <a:chExt cx="2261988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533CD9-9033-4080-9B6A-B22E5A20C698}"/>
                </a:ext>
              </a:extLst>
            </p:cNvPr>
            <p:cNvSpPr/>
            <p:nvPr/>
          </p:nvSpPr>
          <p:spPr>
            <a:xfrm>
              <a:off x="10866255" y="2606359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29F279-C5D0-46A1-9721-C8E44BB66579}"/>
                </a:ext>
              </a:extLst>
            </p:cNvPr>
            <p:cNvSpPr txBox="1"/>
            <p:nvPr/>
          </p:nvSpPr>
          <p:spPr>
            <a:xfrm>
              <a:off x="9792987" y="2589631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Net Price: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0BEF00-E34C-4158-9F6F-849C25F9527B}"/>
              </a:ext>
            </a:extLst>
          </p:cNvPr>
          <p:cNvGrpSpPr/>
          <p:nvPr/>
        </p:nvGrpSpPr>
        <p:grpSpPr>
          <a:xfrm>
            <a:off x="9819621" y="2272708"/>
            <a:ext cx="2261988" cy="307777"/>
            <a:chOff x="9792987" y="2222420"/>
            <a:chExt cx="2261988" cy="30777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1EA2F73-992A-4AFD-9D50-6456AB3954F8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21498E1-62DB-491E-9ED6-884363242D47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Tax: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48FDC0-AD64-4F5E-BB43-7A8DADCF582F}"/>
              </a:ext>
            </a:extLst>
          </p:cNvPr>
          <p:cNvGrpSpPr/>
          <p:nvPr/>
        </p:nvGrpSpPr>
        <p:grpSpPr>
          <a:xfrm>
            <a:off x="9819621" y="1921019"/>
            <a:ext cx="2261988" cy="307777"/>
            <a:chOff x="9792987" y="1903263"/>
            <a:chExt cx="2261988" cy="30777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416C226-069C-44DD-A781-AF2CD9F645BE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747C55D-0565-405F-8278-31120D2480BA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Price: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7D5B914-6E70-4BCA-B696-01A8D5760E86}"/>
              </a:ext>
            </a:extLst>
          </p:cNvPr>
          <p:cNvGrpSpPr/>
          <p:nvPr/>
        </p:nvGrpSpPr>
        <p:grpSpPr>
          <a:xfrm>
            <a:off x="9821919" y="1554069"/>
            <a:ext cx="2261988" cy="307777"/>
            <a:chOff x="9792987" y="2222420"/>
            <a:chExt cx="2261988" cy="30777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5AC1D2-6D1B-4201-889B-1051563365E2}"/>
                </a:ext>
              </a:extLst>
            </p:cNvPr>
            <p:cNvSpPr/>
            <p:nvPr/>
          </p:nvSpPr>
          <p:spPr>
            <a:xfrm>
              <a:off x="10866255" y="2239148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210701-C889-4FAC-B66B-13CF700C07CF}"/>
                </a:ext>
              </a:extLst>
            </p:cNvPr>
            <p:cNvSpPr txBox="1"/>
            <p:nvPr/>
          </p:nvSpPr>
          <p:spPr>
            <a:xfrm>
              <a:off x="9792987" y="2222420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Total Qty: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67E94CB-E660-443D-857B-93EB3AF831B4}"/>
              </a:ext>
            </a:extLst>
          </p:cNvPr>
          <p:cNvGrpSpPr/>
          <p:nvPr/>
        </p:nvGrpSpPr>
        <p:grpSpPr>
          <a:xfrm>
            <a:off x="9821919" y="1202380"/>
            <a:ext cx="2261988" cy="307777"/>
            <a:chOff x="9792987" y="1903263"/>
            <a:chExt cx="2261988" cy="30777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78F609D-5777-4A4A-8BCF-E17CB4172FB1}"/>
                </a:ext>
              </a:extLst>
            </p:cNvPr>
            <p:cNvSpPr/>
            <p:nvPr/>
          </p:nvSpPr>
          <p:spPr>
            <a:xfrm>
              <a:off x="10866255" y="1919991"/>
              <a:ext cx="1188720" cy="274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656F306-70A7-45CF-B9F3-945DF1FA6978}"/>
                </a:ext>
              </a:extLst>
            </p:cNvPr>
            <p:cNvSpPr txBox="1"/>
            <p:nvPr/>
          </p:nvSpPr>
          <p:spPr>
            <a:xfrm>
              <a:off x="9792987" y="1903263"/>
              <a:ext cx="1371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Line Items:</a:t>
              </a:r>
            </a:p>
          </p:txBody>
        </p:sp>
      </p:grpSp>
      <p:graphicFrame>
        <p:nvGraphicFramePr>
          <p:cNvPr id="156" name="Table 4">
            <a:extLst>
              <a:ext uri="{FF2B5EF4-FFF2-40B4-BE49-F238E27FC236}">
                <a16:creationId xmlns:a16="http://schemas.microsoft.com/office/drawing/2014/main" id="{90B56402-8DDA-430F-B28C-F17762CE5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66856"/>
              </p:ext>
            </p:extLst>
          </p:nvPr>
        </p:nvGraphicFramePr>
        <p:xfrm>
          <a:off x="117192" y="1538399"/>
          <a:ext cx="9584973" cy="4084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87708">
                  <a:extLst>
                    <a:ext uri="{9D8B030D-6E8A-4147-A177-3AD203B41FA5}">
                      <a16:colId xmlns:a16="http://schemas.microsoft.com/office/drawing/2014/main" val="149011881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41993256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2691743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574625511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02251455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77284562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3885593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0958553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331988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Barcode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Item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Applied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316392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73203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33547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6188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27708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8833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672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30879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12718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0444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132355"/>
                  </a:ext>
                </a:extLst>
              </a:tr>
            </a:tbl>
          </a:graphicData>
        </a:graphic>
      </p:graphicFrame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176B524-034C-44F1-B66D-4A66BB0C3EA5}"/>
              </a:ext>
            </a:extLst>
          </p:cNvPr>
          <p:cNvGrpSpPr/>
          <p:nvPr/>
        </p:nvGrpSpPr>
        <p:grpSpPr>
          <a:xfrm>
            <a:off x="-1" y="5721320"/>
            <a:ext cx="9803929" cy="1129416"/>
            <a:chOff x="-1" y="5721320"/>
            <a:chExt cx="9803929" cy="1129416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545CF1C7-856D-4825-808E-8945F378751D}"/>
                </a:ext>
              </a:extLst>
            </p:cNvPr>
            <p:cNvSpPr/>
            <p:nvPr/>
          </p:nvSpPr>
          <p:spPr>
            <a:xfrm>
              <a:off x="-1" y="5721320"/>
              <a:ext cx="9803929" cy="11294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60C3E867-C560-46E6-AEB2-A7A4CD5B968A}"/>
                </a:ext>
              </a:extLst>
            </p:cNvPr>
            <p:cNvSpPr/>
            <p:nvPr/>
          </p:nvSpPr>
          <p:spPr>
            <a:xfrm>
              <a:off x="86882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F1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Help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48478ECB-EE87-4139-BBC5-F032FC882C90}"/>
                </a:ext>
              </a:extLst>
            </p:cNvPr>
            <p:cNvSpPr/>
            <p:nvPr/>
          </p:nvSpPr>
          <p:spPr>
            <a:xfrm>
              <a:off x="5659694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F5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Price</a:t>
              </a: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622EB2DE-C415-4439-B6D0-57FEF408F0E5}"/>
                </a:ext>
              </a:extLst>
            </p:cNvPr>
            <p:cNvSpPr/>
            <p:nvPr/>
          </p:nvSpPr>
          <p:spPr>
            <a:xfrm>
              <a:off x="1474355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F2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Del Item</a:t>
              </a: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89AAFA00-B813-467A-8D6C-C1F9DB01A46D}"/>
                </a:ext>
              </a:extLst>
            </p:cNvPr>
            <p:cNvSpPr/>
            <p:nvPr/>
          </p:nvSpPr>
          <p:spPr>
            <a:xfrm>
              <a:off x="2870717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F3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Item</a:t>
              </a: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496D86BC-5EE1-4BDD-B799-5577F411FACD}"/>
                </a:ext>
              </a:extLst>
            </p:cNvPr>
            <p:cNvSpPr/>
            <p:nvPr/>
          </p:nvSpPr>
          <p:spPr>
            <a:xfrm>
              <a:off x="4267073" y="579268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F4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Change Qty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F2BFB3A4-017F-4612-9EDF-D480188F60B4}"/>
                </a:ext>
              </a:extLst>
            </p:cNvPr>
            <p:cNvSpPr/>
            <p:nvPr/>
          </p:nvSpPr>
          <p:spPr>
            <a:xfrm>
              <a:off x="4261298" y="6324479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F10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List Estimates</a:t>
              </a: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0BCA55B8-32DB-45BF-80B0-973E68FEEB1C}"/>
                </a:ext>
              </a:extLst>
            </p:cNvPr>
            <p:cNvSpPr/>
            <p:nvPr/>
          </p:nvSpPr>
          <p:spPr>
            <a:xfrm>
              <a:off x="8435713" y="6317984"/>
              <a:ext cx="128016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Esc-Exit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CA0D6350-C4E0-4E3D-B3EE-ED9D47BD7ECC}"/>
                </a:ext>
              </a:extLst>
            </p:cNvPr>
            <p:cNvSpPr/>
            <p:nvPr/>
          </p:nvSpPr>
          <p:spPr>
            <a:xfrm>
              <a:off x="86882" y="6315646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F7</a:t>
              </a:r>
            </a:p>
            <a:p>
              <a:pPr algn="ctr"/>
              <a:r>
                <a:rPr lang="en-US" sz="1400" b="1" dirty="0"/>
                <a:t>New Estimate</a:t>
              </a: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F3B2C61D-DAF8-4125-AAC9-7938FA65B7CF}"/>
                </a:ext>
              </a:extLst>
            </p:cNvPr>
            <p:cNvSpPr/>
            <p:nvPr/>
          </p:nvSpPr>
          <p:spPr>
            <a:xfrm>
              <a:off x="1478354" y="6309777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F8</a:t>
              </a:r>
            </a:p>
            <a:p>
              <a:pPr algn="ctr"/>
              <a:r>
                <a:rPr lang="en-US" sz="1400" b="1" dirty="0"/>
                <a:t>Del Estimate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550FABB8-0260-4685-BCFC-8C4101CF924D}"/>
                </a:ext>
              </a:extLst>
            </p:cNvPr>
            <p:cNvSpPr/>
            <p:nvPr/>
          </p:nvSpPr>
          <p:spPr>
            <a:xfrm>
              <a:off x="7052804" y="579673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F6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Get Weight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548EF125-3BF2-4265-848C-C74A98E0FA13}"/>
                </a:ext>
              </a:extLst>
            </p:cNvPr>
            <p:cNvSpPr/>
            <p:nvPr/>
          </p:nvSpPr>
          <p:spPr>
            <a:xfrm>
              <a:off x="5652770" y="6328528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F11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Print Estimate</a:t>
              </a:r>
            </a:p>
          </p:txBody>
        </p:sp>
        <p:sp>
          <p:nvSpPr>
            <p:cNvPr id="214" name="Rectangle: Rounded Corners 213">
              <a:extLst>
                <a:ext uri="{FF2B5EF4-FFF2-40B4-BE49-F238E27FC236}">
                  <a16:creationId xmlns:a16="http://schemas.microsoft.com/office/drawing/2014/main" id="{C90AE682-3C3C-48C4-8B7B-9738BA67AD3E}"/>
                </a:ext>
              </a:extLst>
            </p:cNvPr>
            <p:cNvSpPr/>
            <p:nvPr/>
          </p:nvSpPr>
          <p:spPr>
            <a:xfrm>
              <a:off x="7044242" y="6319914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1400"/>
                </a:lnSpc>
              </a:pPr>
              <a:r>
                <a:rPr lang="en-US" sz="1400" b="1" dirty="0"/>
                <a:t>F12</a:t>
              </a:r>
            </a:p>
            <a:p>
              <a:pPr algn="ctr">
                <a:lnSpc>
                  <a:spcPts val="1400"/>
                </a:lnSpc>
              </a:pPr>
              <a:r>
                <a:rPr lang="en-US" sz="1400" b="1" dirty="0"/>
                <a:t>Create Invoice</a:t>
              </a:r>
            </a:p>
          </p:txBody>
        </p:sp>
        <p:sp>
          <p:nvSpPr>
            <p:cNvPr id="215" name="Rectangle: Rounded Corners 214">
              <a:extLst>
                <a:ext uri="{FF2B5EF4-FFF2-40B4-BE49-F238E27FC236}">
                  <a16:creationId xmlns:a16="http://schemas.microsoft.com/office/drawing/2014/main" id="{9390DEE3-6CFE-4CB9-9D49-DA3619374DBD}"/>
                </a:ext>
              </a:extLst>
            </p:cNvPr>
            <p:cNvSpPr/>
            <p:nvPr/>
          </p:nvSpPr>
          <p:spPr>
            <a:xfrm>
              <a:off x="2869826" y="6319302"/>
              <a:ext cx="1325880" cy="457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500"/>
                </a:lnSpc>
              </a:pPr>
              <a:r>
                <a:rPr lang="en-US" sz="1400" b="1" dirty="0"/>
                <a:t>F9</a:t>
              </a:r>
            </a:p>
            <a:p>
              <a:pPr algn="ctr">
                <a:lnSpc>
                  <a:spcPts val="1500"/>
                </a:lnSpc>
              </a:pPr>
              <a:r>
                <a:rPr lang="en-US" sz="1400" b="1" dirty="0"/>
                <a:t>Find Customer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3013F049-F078-40B9-8E04-4E6DF913476A}"/>
              </a:ext>
            </a:extLst>
          </p:cNvPr>
          <p:cNvGrpSpPr/>
          <p:nvPr/>
        </p:nvGrpSpPr>
        <p:grpSpPr>
          <a:xfrm>
            <a:off x="9796747" y="3771900"/>
            <a:ext cx="2388072" cy="2743200"/>
            <a:chOff x="9796747" y="3771900"/>
            <a:chExt cx="2388072" cy="2743200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57A179B-14F9-46F2-BC3A-E0A17A8F012F}"/>
                </a:ext>
              </a:extLst>
            </p:cNvPr>
            <p:cNvSpPr/>
            <p:nvPr/>
          </p:nvSpPr>
          <p:spPr>
            <a:xfrm>
              <a:off x="9796747" y="3771900"/>
              <a:ext cx="2388072" cy="2743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A15AC9C5-FBF2-4C7D-961F-918672A193E4}"/>
                </a:ext>
              </a:extLst>
            </p:cNvPr>
            <p:cNvSpPr/>
            <p:nvPr/>
          </p:nvSpPr>
          <p:spPr>
            <a:xfrm>
              <a:off x="9895862" y="386403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↑</a:t>
              </a:r>
            </a:p>
          </p:txBody>
        </p:sp>
        <p:sp>
          <p:nvSpPr>
            <p:cNvPr id="219" name="Rectangle: Rounded Corners 218">
              <a:extLst>
                <a:ext uri="{FF2B5EF4-FFF2-40B4-BE49-F238E27FC236}">
                  <a16:creationId xmlns:a16="http://schemas.microsoft.com/office/drawing/2014/main" id="{A71479A3-EE0F-470B-96D4-325FDC2FDA90}"/>
                </a:ext>
              </a:extLst>
            </p:cNvPr>
            <p:cNvSpPr/>
            <p:nvPr/>
          </p:nvSpPr>
          <p:spPr>
            <a:xfrm>
              <a:off x="10467689" y="386789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7</a:t>
              </a:r>
            </a:p>
          </p:txBody>
        </p:sp>
        <p:sp>
          <p:nvSpPr>
            <p:cNvPr id="220" name="Rectangle: Rounded Corners 219">
              <a:extLst>
                <a:ext uri="{FF2B5EF4-FFF2-40B4-BE49-F238E27FC236}">
                  <a16:creationId xmlns:a16="http://schemas.microsoft.com/office/drawing/2014/main" id="{F6773FDA-2B6A-45BB-B090-474F86DEED24}"/>
                </a:ext>
              </a:extLst>
            </p:cNvPr>
            <p:cNvSpPr/>
            <p:nvPr/>
          </p:nvSpPr>
          <p:spPr>
            <a:xfrm>
              <a:off x="11031542" y="3858217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</a:p>
          </p:txBody>
        </p:sp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4C0E5B2B-0376-441C-8EFC-52BF659E9B7D}"/>
                </a:ext>
              </a:extLst>
            </p:cNvPr>
            <p:cNvSpPr/>
            <p:nvPr/>
          </p:nvSpPr>
          <p:spPr>
            <a:xfrm>
              <a:off x="9895862" y="439071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↓</a:t>
              </a: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A29A95A2-11BA-46DE-84ED-1E8BF5F6B0A7}"/>
                </a:ext>
              </a:extLst>
            </p:cNvPr>
            <p:cNvSpPr/>
            <p:nvPr/>
          </p:nvSpPr>
          <p:spPr>
            <a:xfrm>
              <a:off x="10467689" y="439394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4</a:t>
              </a: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F99F77E3-22E9-4966-A08E-94D7CBA65021}"/>
                </a:ext>
              </a:extLst>
            </p:cNvPr>
            <p:cNvSpPr/>
            <p:nvPr/>
          </p:nvSpPr>
          <p:spPr>
            <a:xfrm>
              <a:off x="11031542" y="4384773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5</a:t>
              </a: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FE5A48C3-F45B-43A3-8E45-64062381D3F6}"/>
                </a:ext>
              </a:extLst>
            </p:cNvPr>
            <p:cNvSpPr/>
            <p:nvPr/>
          </p:nvSpPr>
          <p:spPr>
            <a:xfrm>
              <a:off x="9895862" y="491740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→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9B9130DA-938C-4A33-B662-F1604D7D873C}"/>
                </a:ext>
              </a:extLst>
            </p:cNvPr>
            <p:cNvSpPr/>
            <p:nvPr/>
          </p:nvSpPr>
          <p:spPr>
            <a:xfrm>
              <a:off x="10467689" y="49199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</a:p>
          </p:txBody>
        </p:sp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45B04772-3445-43E7-8D20-A99586E4C373}"/>
                </a:ext>
              </a:extLst>
            </p:cNvPr>
            <p:cNvSpPr/>
            <p:nvPr/>
          </p:nvSpPr>
          <p:spPr>
            <a:xfrm>
              <a:off x="11031542" y="4911329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85EFDC3D-CBFD-47D1-A35D-60941CDB4A57}"/>
                </a:ext>
              </a:extLst>
            </p:cNvPr>
            <p:cNvSpPr/>
            <p:nvPr/>
          </p:nvSpPr>
          <p:spPr>
            <a:xfrm>
              <a:off x="9895862" y="5444098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←</a:t>
              </a:r>
            </a:p>
          </p:txBody>
        </p:sp>
        <p:sp>
          <p:nvSpPr>
            <p:cNvPr id="228" name="Rectangle: Rounded Corners 227">
              <a:extLst>
                <a:ext uri="{FF2B5EF4-FFF2-40B4-BE49-F238E27FC236}">
                  <a16:creationId xmlns:a16="http://schemas.microsoft.com/office/drawing/2014/main" id="{991847B4-22AC-48FB-B3CF-C6CEB4B41E49}"/>
                </a:ext>
              </a:extLst>
            </p:cNvPr>
            <p:cNvSpPr/>
            <p:nvPr/>
          </p:nvSpPr>
          <p:spPr>
            <a:xfrm>
              <a:off x="10467689" y="5446022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9D688E87-A7C8-4EC6-AC6E-B3328BD74FC8}"/>
                </a:ext>
              </a:extLst>
            </p:cNvPr>
            <p:cNvSpPr/>
            <p:nvPr/>
          </p:nvSpPr>
          <p:spPr>
            <a:xfrm>
              <a:off x="11031542" y="5437885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028A5BFC-0C49-493A-9326-72BB8248F418}"/>
                </a:ext>
              </a:extLst>
            </p:cNvPr>
            <p:cNvSpPr/>
            <p:nvPr/>
          </p:nvSpPr>
          <p:spPr>
            <a:xfrm>
              <a:off x="9895862" y="5972746"/>
              <a:ext cx="489861" cy="45975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DEL</a:t>
              </a:r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381F17DA-3F6A-45D1-8BC6-C08159620582}"/>
                </a:ext>
              </a:extLst>
            </p:cNvPr>
            <p:cNvSpPr/>
            <p:nvPr/>
          </p:nvSpPr>
          <p:spPr>
            <a:xfrm>
              <a:off x="10467689" y="597610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&lt;</a:t>
              </a:r>
              <a:endParaRPr 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C0D47FE8-1257-44C7-8ED0-181819F85ACE}"/>
                </a:ext>
              </a:extLst>
            </p:cNvPr>
            <p:cNvSpPr/>
            <p:nvPr/>
          </p:nvSpPr>
          <p:spPr>
            <a:xfrm>
              <a:off x="11603336" y="3857370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9</a:t>
              </a:r>
            </a:p>
          </p:txBody>
        </p:sp>
        <p:sp>
          <p:nvSpPr>
            <p:cNvPr id="233" name="Rectangle: Rounded Corners 232">
              <a:extLst>
                <a:ext uri="{FF2B5EF4-FFF2-40B4-BE49-F238E27FC236}">
                  <a16:creationId xmlns:a16="http://schemas.microsoft.com/office/drawing/2014/main" id="{1BB9D361-4716-48AB-BB5D-107AF4D36932}"/>
                </a:ext>
              </a:extLst>
            </p:cNvPr>
            <p:cNvSpPr/>
            <p:nvPr/>
          </p:nvSpPr>
          <p:spPr>
            <a:xfrm>
              <a:off x="11603336" y="4383925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</a:p>
          </p:txBody>
        </p:sp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BA21C2A5-FB78-40D2-97D0-56E36A642BE1}"/>
                </a:ext>
              </a:extLst>
            </p:cNvPr>
            <p:cNvSpPr/>
            <p:nvPr/>
          </p:nvSpPr>
          <p:spPr>
            <a:xfrm>
              <a:off x="11603336" y="4910481"/>
              <a:ext cx="489861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</a:t>
              </a:r>
            </a:p>
          </p:txBody>
        </p:sp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479A0463-D192-4A62-9C59-6466FB65D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543612" y="6094170"/>
              <a:ext cx="320040" cy="233715"/>
            </a:xfrm>
            <a:prstGeom prst="rect">
              <a:avLst/>
            </a:prstGeom>
          </p:spPr>
        </p:pic>
        <p:sp>
          <p:nvSpPr>
            <p:cNvPr id="236" name="Rectangle: Rounded Corners 235">
              <a:extLst>
                <a:ext uri="{FF2B5EF4-FFF2-40B4-BE49-F238E27FC236}">
                  <a16:creationId xmlns:a16="http://schemas.microsoft.com/office/drawing/2014/main" id="{B8EAB9BB-5A7E-42FC-9742-FC6866C153E2}"/>
                </a:ext>
              </a:extLst>
            </p:cNvPr>
            <p:cNvSpPr/>
            <p:nvPr/>
          </p:nvSpPr>
          <p:spPr>
            <a:xfrm>
              <a:off x="11031542" y="5972114"/>
              <a:ext cx="1053713" cy="45975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</a:t>
              </a:r>
              <a:endPara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E5485F0-EC28-4812-9431-2868B8477DB8}"/>
              </a:ext>
            </a:extLst>
          </p:cNvPr>
          <p:cNvGrpSpPr/>
          <p:nvPr/>
        </p:nvGrpSpPr>
        <p:grpSpPr>
          <a:xfrm>
            <a:off x="35542" y="1136681"/>
            <a:ext cx="9635546" cy="315144"/>
            <a:chOff x="35542" y="1136681"/>
            <a:chExt cx="9635546" cy="315144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19A6B2-83F6-43E0-BFC9-D6F25B59789F}"/>
                </a:ext>
              </a:extLst>
            </p:cNvPr>
            <p:cNvSpPr/>
            <p:nvPr/>
          </p:nvSpPr>
          <p:spPr>
            <a:xfrm>
              <a:off x="1699812" y="1158012"/>
              <a:ext cx="1371600" cy="274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131791B-BD23-46CD-985E-A5F64CFBF983}"/>
                </a:ext>
              </a:extLst>
            </p:cNvPr>
            <p:cNvSpPr txBox="1"/>
            <p:nvPr/>
          </p:nvSpPr>
          <p:spPr>
            <a:xfrm>
              <a:off x="35542" y="1136681"/>
              <a:ext cx="1708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Barcode / Item code: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F06C0D2-7BD4-46AA-8C05-B7383755688B}"/>
                </a:ext>
              </a:extLst>
            </p:cNvPr>
            <p:cNvGrpSpPr/>
            <p:nvPr/>
          </p:nvGrpSpPr>
          <p:grpSpPr>
            <a:xfrm>
              <a:off x="4660096" y="1144048"/>
              <a:ext cx="5010992" cy="307777"/>
              <a:chOff x="2459821" y="1144048"/>
              <a:chExt cx="5010992" cy="30777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ACBBEA7-3261-4986-9DB8-3572DB457058}"/>
                  </a:ext>
                </a:extLst>
              </p:cNvPr>
              <p:cNvSpPr/>
              <p:nvPr/>
            </p:nvSpPr>
            <p:spPr>
              <a:xfrm>
                <a:off x="3458255" y="1173719"/>
                <a:ext cx="3931920" cy="27073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13F65D26-C016-407F-B9F6-8CDB4FAB11A1}"/>
                  </a:ext>
                </a:extLst>
              </p:cNvPr>
              <p:cNvGrpSpPr/>
              <p:nvPr/>
            </p:nvGrpSpPr>
            <p:grpSpPr>
              <a:xfrm>
                <a:off x="7196493" y="1167981"/>
                <a:ext cx="274320" cy="283464"/>
                <a:chOff x="4594118" y="1538960"/>
                <a:chExt cx="333210" cy="406298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0804E47-4A1F-4145-AA0B-6335CC8C3C29}"/>
                    </a:ext>
                  </a:extLst>
                </p:cNvPr>
                <p:cNvSpPr/>
                <p:nvPr/>
              </p:nvSpPr>
              <p:spPr>
                <a:xfrm>
                  <a:off x="4594118" y="1538960"/>
                  <a:ext cx="333210" cy="406298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91" name="Isosceles Triangle 90">
                  <a:extLst>
                    <a:ext uri="{FF2B5EF4-FFF2-40B4-BE49-F238E27FC236}">
                      <a16:creationId xmlns:a16="http://schemas.microsoft.com/office/drawing/2014/main" id="{61720C01-9016-435D-9826-B2CA54B185FD}"/>
                    </a:ext>
                  </a:extLst>
                </p:cNvPr>
                <p:cNvSpPr/>
                <p:nvPr/>
              </p:nvSpPr>
              <p:spPr>
                <a:xfrm flipV="1">
                  <a:off x="4661034" y="1695236"/>
                  <a:ext cx="180975" cy="111955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5039E76-72CD-48E3-825A-9096DD32B198}"/>
                  </a:ext>
                </a:extLst>
              </p:cNvPr>
              <p:cNvSpPr txBox="1"/>
              <p:nvPr/>
            </p:nvSpPr>
            <p:spPr>
              <a:xfrm>
                <a:off x="2459821" y="1144048"/>
                <a:ext cx="10435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Item Name:</a:t>
                </a: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265E700-A275-4A82-AE6C-5B9315A38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12" y="629087"/>
            <a:ext cx="9267825" cy="599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443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E839-8071-43BF-8F19-CC5C129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8256"/>
            <a:ext cx="11782424" cy="810420"/>
          </a:xfrm>
          <a:ln>
            <a:noFill/>
          </a:ln>
        </p:spPr>
        <p:txBody>
          <a:bodyPr/>
          <a:lstStyle/>
          <a:p>
            <a:r>
              <a:rPr lang="en-US" dirty="0"/>
              <a:t>Estimate List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B11595-E8AC-4B57-A499-3E15447C6E27}"/>
              </a:ext>
            </a:extLst>
          </p:cNvPr>
          <p:cNvSpPr txBox="1">
            <a:spLocks/>
          </p:cNvSpPr>
          <p:nvPr/>
        </p:nvSpPr>
        <p:spPr>
          <a:xfrm>
            <a:off x="200025" y="838991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u="sng" dirty="0"/>
              <a:t>BUTTON ACTIONS:</a:t>
            </a:r>
          </a:p>
          <a:p>
            <a:pPr marL="0" indent="0">
              <a:buNone/>
            </a:pPr>
            <a:r>
              <a:rPr lang="en-US" sz="1700" b="1" dirty="0"/>
              <a:t>Esc-Exit:</a:t>
            </a:r>
          </a:p>
          <a:p>
            <a:r>
              <a:rPr lang="en-US" sz="1700" dirty="0"/>
              <a:t>Close the Estimate List Screen and go back to Estimate Entry Screen</a:t>
            </a:r>
            <a:endParaRPr lang="en-US" sz="1700" b="1" u="sng" dirty="0"/>
          </a:p>
          <a:p>
            <a:pPr marL="0" indent="0">
              <a:buNone/>
            </a:pPr>
            <a:r>
              <a:rPr lang="en-US" sz="1700" b="1" dirty="0"/>
              <a:t>F1-Find:</a:t>
            </a:r>
          </a:p>
          <a:p>
            <a:r>
              <a:rPr lang="en-US" sz="1700" dirty="0"/>
              <a:t>From the database, fetch the Estimates pertaining to the Current date, Current Terminal, Estimate Number and list in the screen</a:t>
            </a:r>
          </a:p>
          <a:p>
            <a:r>
              <a:rPr lang="en-US" sz="1700" dirty="0"/>
              <a:t>Set focus to the first row in the Estimate List</a:t>
            </a:r>
          </a:p>
          <a:p>
            <a:pPr marL="0" indent="0">
              <a:buNone/>
            </a:pPr>
            <a:r>
              <a:rPr lang="en-US" sz="1700" b="1" dirty="0"/>
              <a:t>F12-Select:</a:t>
            </a:r>
          </a:p>
          <a:p>
            <a:r>
              <a:rPr lang="en-US" sz="1700" dirty="0"/>
              <a:t>From the database, fetch the Estimate details of the Estimate number pertaining to currently focused row in the Estimate List</a:t>
            </a:r>
          </a:p>
          <a:p>
            <a:r>
              <a:rPr lang="en-US" sz="1700" dirty="0"/>
              <a:t>Load the contents of the Estimate in the Estimate Entry Screen</a:t>
            </a:r>
          </a:p>
          <a:p>
            <a:r>
              <a:rPr lang="en-US" sz="1700" dirty="0"/>
              <a:t>Close the Estimate List Screen and go back to Estimate Entry Screen</a:t>
            </a:r>
          </a:p>
          <a:p>
            <a:pPr marL="0" indent="0">
              <a:buNone/>
            </a:pPr>
            <a:endParaRPr lang="en-US" sz="1700" b="1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EFBF99-622E-465D-A469-33AC335F4AD3}"/>
              </a:ext>
            </a:extLst>
          </p:cNvPr>
          <p:cNvSpPr txBox="1">
            <a:spLocks/>
          </p:cNvSpPr>
          <p:nvPr/>
        </p:nvSpPr>
        <p:spPr>
          <a:xfrm>
            <a:off x="6200775" y="838200"/>
            <a:ext cx="5781675" cy="584755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b="1" dirty="0"/>
              <a:t>Up Arrow:</a:t>
            </a:r>
          </a:p>
          <a:p>
            <a:r>
              <a:rPr lang="en-US" sz="1700" dirty="0"/>
              <a:t>Set focus to the row above in the Estimate List.</a:t>
            </a:r>
          </a:p>
          <a:p>
            <a:r>
              <a:rPr lang="en-US" sz="1700" dirty="0"/>
              <a:t>If already in the first row, no action required </a:t>
            </a:r>
          </a:p>
          <a:p>
            <a:pPr marL="0" indent="0">
              <a:buNone/>
            </a:pPr>
            <a:r>
              <a:rPr lang="en-US" sz="1700" b="1" dirty="0"/>
              <a:t>Down Arrow:</a:t>
            </a:r>
          </a:p>
          <a:p>
            <a:r>
              <a:rPr lang="en-US" sz="1700" dirty="0"/>
              <a:t>Set focus to the row below in the Estimate List.</a:t>
            </a:r>
          </a:p>
          <a:p>
            <a:r>
              <a:rPr lang="en-US" sz="1700" dirty="0"/>
              <a:t>If already in the last row, no action required </a:t>
            </a:r>
          </a:p>
          <a:p>
            <a:pPr marL="0" indent="0">
              <a:buNone/>
            </a:pPr>
            <a:r>
              <a:rPr lang="en-US" sz="1700" b="1" dirty="0"/>
              <a:t>Page Up:</a:t>
            </a:r>
          </a:p>
          <a:p>
            <a:r>
              <a:rPr lang="en-US" sz="1700" dirty="0"/>
              <a:t>Set focus to the 10</a:t>
            </a:r>
            <a:r>
              <a:rPr lang="en-US" sz="1700" baseline="30000" dirty="0"/>
              <a:t>th</a:t>
            </a:r>
            <a:r>
              <a:rPr lang="en-US" sz="1700" dirty="0"/>
              <a:t> row above in the Estimate List.</a:t>
            </a:r>
          </a:p>
          <a:p>
            <a:r>
              <a:rPr lang="en-US" sz="1700" dirty="0"/>
              <a:t>If already in the first row, no action required </a:t>
            </a:r>
          </a:p>
          <a:p>
            <a:pPr marL="0" indent="0">
              <a:buNone/>
            </a:pPr>
            <a:r>
              <a:rPr lang="en-US" sz="1700" b="1" dirty="0"/>
              <a:t>Page Down:</a:t>
            </a:r>
          </a:p>
          <a:p>
            <a:r>
              <a:rPr lang="en-US" sz="1700" dirty="0"/>
              <a:t>Set focus to the 10</a:t>
            </a:r>
            <a:r>
              <a:rPr lang="en-US" sz="1700" baseline="30000" dirty="0"/>
              <a:t>th</a:t>
            </a:r>
            <a:r>
              <a:rPr lang="en-US" sz="1700" dirty="0"/>
              <a:t> row below in the Estimate List.</a:t>
            </a:r>
          </a:p>
          <a:p>
            <a:r>
              <a:rPr lang="en-US" sz="1700" dirty="0"/>
              <a:t>If already in the last row, no action required 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5923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13812</TotalTime>
  <Words>5516</Words>
  <Application>Microsoft Office PowerPoint</Application>
  <PresentationFormat>Widescreen</PresentationFormat>
  <Paragraphs>1752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PowerPoint Presentation</vt:lpstr>
      <vt:lpstr>Sign In</vt:lpstr>
      <vt:lpstr>PowerPoint Presentation</vt:lpstr>
      <vt:lpstr>PowerPoint Presentation</vt:lpstr>
      <vt:lpstr>Estimate Entry </vt:lpstr>
      <vt:lpstr>Estimate Entry </vt:lpstr>
      <vt:lpstr>Estimate Entry </vt:lpstr>
      <vt:lpstr>PowerPoint Presentation</vt:lpstr>
      <vt:lpstr>Estimate List </vt:lpstr>
      <vt:lpstr>PowerPoint Presentation</vt:lpstr>
      <vt:lpstr>Find Item</vt:lpstr>
      <vt:lpstr>PowerPoint Presentation</vt:lpstr>
      <vt:lpstr>Find Customer</vt:lpstr>
      <vt:lpstr>PowerPoint Presentation</vt:lpstr>
      <vt:lpstr>Change Quantity</vt:lpstr>
      <vt:lpstr>PowerPoint Presentation</vt:lpstr>
      <vt:lpstr>Change Price</vt:lpstr>
      <vt:lpstr>PowerPoint Presentation</vt:lpstr>
      <vt:lpstr>Invoice Entry </vt:lpstr>
      <vt:lpstr>Invoice Entry </vt:lpstr>
      <vt:lpstr>Invoice Entry </vt:lpstr>
      <vt:lpstr>Invoice Entry </vt:lpstr>
      <vt:lpstr>PowerPoint Presentation</vt:lpstr>
      <vt:lpstr>Invoice List </vt:lpstr>
      <vt:lpstr>PowerPoint Presentation</vt:lpstr>
      <vt:lpstr>Find Item</vt:lpstr>
      <vt:lpstr>PowerPoint Presentation</vt:lpstr>
      <vt:lpstr>Find Customer</vt:lpstr>
      <vt:lpstr>PowerPoint Presentation</vt:lpstr>
      <vt:lpstr>Change Quantity</vt:lpstr>
      <vt:lpstr>PowerPoint Presentation</vt:lpstr>
      <vt:lpstr>Change Price</vt:lpstr>
      <vt:lpstr>PowerPoint Presentation</vt:lpstr>
      <vt:lpstr>Payment </vt:lpstr>
      <vt:lpstr>Payment </vt:lpstr>
      <vt:lpstr>Payment </vt:lpstr>
      <vt:lpstr>PowerPoint Presentation</vt:lpstr>
      <vt:lpstr>End of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542</cp:revision>
  <dcterms:created xsi:type="dcterms:W3CDTF">2021-04-12T04:41:29Z</dcterms:created>
  <dcterms:modified xsi:type="dcterms:W3CDTF">2021-05-25T18:41:11Z</dcterms:modified>
</cp:coreProperties>
</file>