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63" r:id="rId4"/>
    <p:sldId id="264" r:id="rId5"/>
    <p:sldId id="265" r:id="rId6"/>
    <p:sldId id="267" r:id="rId7"/>
    <p:sldId id="266" r:id="rId8"/>
    <p:sldId id="269" r:id="rId9"/>
    <p:sldId id="270" r:id="rId10"/>
    <p:sldId id="271" r:id="rId11"/>
    <p:sldId id="272" r:id="rId12"/>
    <p:sldId id="273" r:id="rId13"/>
    <p:sldId id="261" r:id="rId14"/>
    <p:sldId id="257" r:id="rId15"/>
    <p:sldId id="26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FA9028E-E026-48C2-9B9F-35C1667BF9FB}">
          <p14:sldIdLst>
            <p14:sldId id="256"/>
            <p14:sldId id="258"/>
            <p14:sldId id="263"/>
            <p14:sldId id="264"/>
            <p14:sldId id="265"/>
            <p14:sldId id="267"/>
            <p14:sldId id="266"/>
            <p14:sldId id="269"/>
            <p14:sldId id="270"/>
            <p14:sldId id="271"/>
            <p14:sldId id="272"/>
            <p14:sldId id="273"/>
            <p14:sldId id="261"/>
            <p14:sldId id="257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87b15b7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87b15b7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09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87b15b7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87b15b7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560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87b15b7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87b15b7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713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87b15b7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87b15b7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818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7b15b7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7b15b7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87b15b78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87b15b78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87b15b7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87b15b7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87b15b7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87b15b7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35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87b15b7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87b15b7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1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87b15b7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87b15b7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987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87b15b7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87b15b7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699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87b15b7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87b15b7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758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87b15b7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87b15b7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887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87b15b7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87b15b7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25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Валикаев Евгений Родионович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дипломный проект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Explore-with-me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9900"/>
                </a:solidFill>
              </a:rPr>
              <a:t>Афиша событий</a:t>
            </a:r>
            <a:endParaRPr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350292" y="-34062"/>
            <a:ext cx="34861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20" b="1" dirty="0"/>
              <a:t>2.4 </a:t>
            </a:r>
            <a:r>
              <a:rPr lang="ru" sz="3020" b="1" dirty="0"/>
              <a:t>Архитектура</a:t>
            </a:r>
            <a:r>
              <a:rPr lang="en-US" sz="3020" b="1" dirty="0"/>
              <a:t> </a:t>
            </a:r>
            <a:endParaRPr sz="3020" b="1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521779E-67AE-A3F6-0726-7AAA12EDF5A4}"/>
              </a:ext>
            </a:extLst>
          </p:cNvPr>
          <p:cNvSpPr/>
          <p:nvPr/>
        </p:nvSpPr>
        <p:spPr>
          <a:xfrm>
            <a:off x="120799" y="624126"/>
            <a:ext cx="8902401" cy="3090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Main-Server</a:t>
            </a:r>
            <a:r>
              <a:rPr lang="ru-RU" dirty="0">
                <a:solidFill>
                  <a:schemeClr val="tx1"/>
                </a:solidFill>
              </a:rPr>
              <a:t>(Сущности)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FEED176A-CAD6-7FA0-781C-4EB3176641BE}"/>
              </a:ext>
            </a:extLst>
          </p:cNvPr>
          <p:cNvSpPr/>
          <p:nvPr/>
        </p:nvSpPr>
        <p:spPr>
          <a:xfrm>
            <a:off x="350044" y="978694"/>
            <a:ext cx="8465344" cy="24788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Compilation: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162B507F-13AF-6C65-2311-CCFDAA55904C}"/>
              </a:ext>
            </a:extLst>
          </p:cNvPr>
          <p:cNvSpPr/>
          <p:nvPr/>
        </p:nvSpPr>
        <p:spPr>
          <a:xfrm>
            <a:off x="562815" y="1337667"/>
            <a:ext cx="1911234" cy="123408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CompilationInputDto</a:t>
            </a:r>
            <a:r>
              <a:rPr lang="en-US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Events(List&lt;Long&gt;)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Pinned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title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AD7D8315-8981-F537-D0D8-5C8E38512187}"/>
              </a:ext>
            </a:extLst>
          </p:cNvPr>
          <p:cNvSpPr/>
          <p:nvPr/>
        </p:nvSpPr>
        <p:spPr>
          <a:xfrm>
            <a:off x="4805865" y="1334092"/>
            <a:ext cx="2007014" cy="123229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Compilation </a:t>
            </a:r>
            <a:r>
              <a:rPr lang="en-US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CompilationId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Events(Set&lt;Event&gt;)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Pinned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title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DE6D8E72-4D50-3606-AF86-6E5048C086D2}"/>
              </a:ext>
            </a:extLst>
          </p:cNvPr>
          <p:cNvSpPr/>
          <p:nvPr/>
        </p:nvSpPr>
        <p:spPr>
          <a:xfrm>
            <a:off x="7020691" y="1328731"/>
            <a:ext cx="1555536" cy="121086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SqCompilations </a:t>
            </a:r>
            <a:r>
              <a:rPr lang="en-US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CompilationId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EventId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Pinned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title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06F8FC5-91B2-0ADA-FEA2-08849AB54127}"/>
              </a:ext>
            </a:extLst>
          </p:cNvPr>
          <p:cNvSpPr/>
          <p:nvPr/>
        </p:nvSpPr>
        <p:spPr>
          <a:xfrm>
            <a:off x="2686819" y="1332307"/>
            <a:ext cx="1911234" cy="123408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CompilationOutputDto</a:t>
            </a:r>
            <a:r>
              <a:rPr lang="en-US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CompilationId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Events(List&lt;EventShortDto&gt;)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Pinned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3180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350292" y="-34062"/>
            <a:ext cx="34861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20" b="1" dirty="0"/>
              <a:t>2.5 </a:t>
            </a:r>
            <a:r>
              <a:rPr lang="ru" sz="3020" b="1" dirty="0"/>
              <a:t>Архитектура</a:t>
            </a:r>
            <a:r>
              <a:rPr lang="en-US" sz="3020" b="1" dirty="0"/>
              <a:t> </a:t>
            </a:r>
            <a:endParaRPr sz="3020" b="1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521779E-67AE-A3F6-0726-7AAA12EDF5A4}"/>
              </a:ext>
            </a:extLst>
          </p:cNvPr>
          <p:cNvSpPr/>
          <p:nvPr/>
        </p:nvSpPr>
        <p:spPr>
          <a:xfrm>
            <a:off x="120799" y="624126"/>
            <a:ext cx="8902401" cy="3090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Main-Server</a:t>
            </a:r>
            <a:r>
              <a:rPr lang="ru-RU" dirty="0">
                <a:solidFill>
                  <a:schemeClr val="tx1"/>
                </a:solidFill>
              </a:rPr>
              <a:t>(Сущности)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FEED176A-CAD6-7FA0-781C-4EB3176641BE}"/>
              </a:ext>
            </a:extLst>
          </p:cNvPr>
          <p:cNvSpPr/>
          <p:nvPr/>
        </p:nvSpPr>
        <p:spPr>
          <a:xfrm>
            <a:off x="350043" y="973336"/>
            <a:ext cx="8465344" cy="24788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Category: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AD7D8315-8981-F537-D0D8-5C8E38512187}"/>
              </a:ext>
            </a:extLst>
          </p:cNvPr>
          <p:cNvSpPr/>
          <p:nvPr/>
        </p:nvSpPr>
        <p:spPr>
          <a:xfrm>
            <a:off x="3893728" y="1468037"/>
            <a:ext cx="1377975" cy="74474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Category </a:t>
            </a:r>
            <a:r>
              <a:rPr lang="en-US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CategoryId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name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DE6D8E72-4D50-3606-AF86-6E5048C086D2}"/>
              </a:ext>
            </a:extLst>
          </p:cNvPr>
          <p:cNvSpPr/>
          <p:nvPr/>
        </p:nvSpPr>
        <p:spPr>
          <a:xfrm>
            <a:off x="6673820" y="1468037"/>
            <a:ext cx="1377975" cy="74474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SqlCategories</a:t>
            </a:r>
            <a:r>
              <a:rPr lang="en-US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CategoryId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name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06F8FC5-91B2-0ADA-FEA2-08849AB54127}"/>
              </a:ext>
            </a:extLst>
          </p:cNvPr>
          <p:cNvSpPr/>
          <p:nvPr/>
        </p:nvSpPr>
        <p:spPr>
          <a:xfrm>
            <a:off x="1113636" y="1468037"/>
            <a:ext cx="1377975" cy="74474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CategoryDto</a:t>
            </a:r>
            <a:r>
              <a:rPr lang="en-US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CategoryId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2231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350292" y="-34062"/>
            <a:ext cx="34861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20" b="1" dirty="0"/>
              <a:t>2.6 </a:t>
            </a:r>
            <a:r>
              <a:rPr lang="ru" sz="3020" b="1" dirty="0"/>
              <a:t>Архитектура</a:t>
            </a:r>
            <a:r>
              <a:rPr lang="en-US" sz="3020" b="1" dirty="0"/>
              <a:t> </a:t>
            </a:r>
            <a:endParaRPr sz="3020" b="1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521779E-67AE-A3F6-0726-7AAA12EDF5A4}"/>
              </a:ext>
            </a:extLst>
          </p:cNvPr>
          <p:cNvSpPr/>
          <p:nvPr/>
        </p:nvSpPr>
        <p:spPr>
          <a:xfrm>
            <a:off x="120799" y="624126"/>
            <a:ext cx="8902401" cy="3090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Main-Server</a:t>
            </a:r>
            <a:r>
              <a:rPr lang="ru-RU" dirty="0">
                <a:solidFill>
                  <a:schemeClr val="tx1"/>
                </a:solidFill>
              </a:rPr>
              <a:t>(Сущности)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FEED176A-CAD6-7FA0-781C-4EB3176641BE}"/>
              </a:ext>
            </a:extLst>
          </p:cNvPr>
          <p:cNvSpPr/>
          <p:nvPr/>
        </p:nvSpPr>
        <p:spPr>
          <a:xfrm>
            <a:off x="339327" y="973336"/>
            <a:ext cx="8465344" cy="24788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AD7D8315-8981-F537-D0D8-5C8E38512187}"/>
              </a:ext>
            </a:extLst>
          </p:cNvPr>
          <p:cNvSpPr/>
          <p:nvPr/>
        </p:nvSpPr>
        <p:spPr>
          <a:xfrm>
            <a:off x="729047" y="1468037"/>
            <a:ext cx="1377975" cy="74474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Location</a:t>
            </a:r>
            <a:r>
              <a:rPr lang="en-US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LocationId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Lot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Lon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DE6D8E72-4D50-3606-AF86-6E5048C086D2}"/>
              </a:ext>
            </a:extLst>
          </p:cNvPr>
          <p:cNvSpPr/>
          <p:nvPr/>
        </p:nvSpPr>
        <p:spPr>
          <a:xfrm>
            <a:off x="6673820" y="1468037"/>
            <a:ext cx="1377975" cy="74474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SqlLocations</a:t>
            </a:r>
            <a:r>
              <a:rPr lang="en-US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LocationId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Lot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Lon</a:t>
            </a:r>
          </a:p>
        </p:txBody>
      </p:sp>
    </p:spTree>
    <p:extLst>
      <p:ext uri="{BB962C8B-B14F-4D97-AF65-F5344CB8AC3E}">
        <p14:creationId xmlns:p14="http://schemas.microsoft.com/office/powerpoint/2010/main" val="278201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FB986391-B219-67FF-3627-107D0A3E2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8" y="710544"/>
            <a:ext cx="8154893" cy="4432956"/>
          </a:xfrm>
          <a:prstGeom prst="rect">
            <a:avLst/>
          </a:prstGeom>
        </p:spPr>
      </p:pic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1F32CD37-C66C-8EEB-148A-5C11FCCD41E8}"/>
              </a:ext>
            </a:extLst>
          </p:cNvPr>
          <p:cNvSpPr/>
          <p:nvPr/>
        </p:nvSpPr>
        <p:spPr>
          <a:xfrm>
            <a:off x="2125266" y="116413"/>
            <a:ext cx="4793456" cy="390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Схема </a:t>
            </a:r>
            <a:r>
              <a:rPr lang="en-US" dirty="0"/>
              <a:t>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40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Текущий статус</a:t>
            </a:r>
            <a:endParaRPr b="1" dirty="0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4AD0FD2-0E00-0A4E-B0B1-3AC5E9337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60239"/>
              </p:ext>
            </p:extLst>
          </p:nvPr>
        </p:nvGraphicFramePr>
        <p:xfrm>
          <a:off x="435429" y="1149349"/>
          <a:ext cx="6096000" cy="3675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738414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06863034"/>
                    </a:ext>
                  </a:extLst>
                </a:gridCol>
              </a:tblGrid>
              <a:tr h="1837600">
                <a:tc>
                  <a:txBody>
                    <a:bodyPr/>
                    <a:lstStyle/>
                    <a:p>
                      <a:r>
                        <a:rPr lang="ru-GE" dirty="0"/>
                        <a:t>Приступил</a:t>
                      </a:r>
                      <a:endParaRPr lang="ru-RU" dirty="0"/>
                    </a:p>
                    <a:p>
                      <a:r>
                        <a:rPr lang="ru-RU" dirty="0"/>
                        <a:t>- </a:t>
                      </a:r>
                      <a:endParaRPr lang="ru-G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GE" dirty="0"/>
                        <a:t>Не приступал</a:t>
                      </a:r>
                      <a:endParaRPr lang="en-US" dirty="0"/>
                    </a:p>
                    <a:p>
                      <a:r>
                        <a:rPr lang="ru-RU" dirty="0"/>
                        <a:t>- К разработке кода</a:t>
                      </a:r>
                      <a:endParaRPr lang="ru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553144"/>
                  </a:ext>
                </a:extLst>
              </a:tr>
              <a:tr h="1837600">
                <a:tc>
                  <a:txBody>
                    <a:bodyPr/>
                    <a:lstStyle/>
                    <a:p>
                      <a:r>
                        <a:rPr lang="ru-GE" dirty="0"/>
                        <a:t>Закончил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dirty="0"/>
                        <a:t>- </a:t>
                      </a:r>
                      <a:r>
                        <a:rPr lang="ru-RU" dirty="0"/>
                        <a:t>Архитектуру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GE" dirty="0"/>
                        <a:t>Вызывает вопрос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ru-RU" dirty="0"/>
                        <a:t>- Нужно повторить </a:t>
                      </a:r>
                      <a:r>
                        <a:rPr lang="en-US" dirty="0"/>
                        <a:t>RestTemplate </a:t>
                      </a:r>
                      <a:r>
                        <a:rPr lang="ru-RU" dirty="0"/>
                        <a:t>и </a:t>
                      </a:r>
                      <a:r>
                        <a:rPr lang="en-US" dirty="0" err="1"/>
                        <a:t>HttpClient</a:t>
                      </a:r>
                      <a:endParaRPr lang="ru-G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6935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06350" y="3320975"/>
            <a:ext cx="293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Спасибо </a:t>
            </a:r>
            <a:endParaRPr sz="232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за внимание!</a:t>
            </a:r>
            <a:endParaRPr sz="23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927F09E2-147A-9A5D-93A4-95C8CA3D8CDD}"/>
              </a:ext>
            </a:extLst>
          </p:cNvPr>
          <p:cNvSpPr/>
          <p:nvPr/>
        </p:nvSpPr>
        <p:spPr>
          <a:xfrm>
            <a:off x="2001446" y="1562173"/>
            <a:ext cx="1910953" cy="867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FF00"/>
                </a:solidFill>
              </a:rPr>
              <a:t>UserInputDto</a:t>
            </a:r>
          </a:p>
          <a:p>
            <a:r>
              <a:rPr lang="en-US" sz="1200" dirty="0">
                <a:solidFill>
                  <a:srgbClr val="FFFF00"/>
                </a:solidFill>
              </a:rPr>
              <a:t>EventInputDto</a:t>
            </a:r>
          </a:p>
          <a:p>
            <a:r>
              <a:rPr lang="en-US" sz="1200" dirty="0">
                <a:solidFill>
                  <a:srgbClr val="FFFF00"/>
                </a:solidFill>
              </a:rPr>
              <a:t>CompilationInputDto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350292" y="-34062"/>
            <a:ext cx="34147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20" b="1" dirty="0"/>
              <a:t>1.1 </a:t>
            </a:r>
            <a:r>
              <a:rPr lang="ru" sz="3020" b="1" dirty="0"/>
              <a:t>Архитектура</a:t>
            </a:r>
            <a:r>
              <a:rPr lang="en-US" sz="3020" b="1" dirty="0"/>
              <a:t> </a:t>
            </a:r>
            <a:endParaRPr sz="3020" b="1" dirty="0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58820CF-6995-5A33-69E7-53BDA54F02D5}"/>
              </a:ext>
            </a:extLst>
          </p:cNvPr>
          <p:cNvSpPr/>
          <p:nvPr/>
        </p:nvSpPr>
        <p:spPr>
          <a:xfrm>
            <a:off x="148730" y="957567"/>
            <a:ext cx="1764227" cy="3215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Main-Server: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1.AdminService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</a:rPr>
              <a:t>1.1 </a:t>
            </a:r>
            <a:r>
              <a:rPr lang="ru-RU" sz="1000" dirty="0">
                <a:solidFill>
                  <a:srgbClr val="FFFF00"/>
                </a:solidFill>
              </a:rPr>
              <a:t>Добавление пользователя</a:t>
            </a:r>
          </a:p>
          <a:p>
            <a:pPr algn="ctr"/>
            <a:r>
              <a:rPr lang="ru-RU" sz="1000" dirty="0">
                <a:solidFill>
                  <a:srgbClr val="FFFF00"/>
                </a:solidFill>
              </a:rPr>
              <a:t>1.2 Добавление, изменение категории события</a:t>
            </a:r>
          </a:p>
          <a:p>
            <a:pPr algn="ctr"/>
            <a:r>
              <a:rPr lang="ru-RU" sz="1000" dirty="0">
                <a:solidFill>
                  <a:srgbClr val="FFFF00"/>
                </a:solidFill>
              </a:rPr>
              <a:t>1.3.Добавление подборки событий</a:t>
            </a:r>
            <a:endParaRPr lang="en-US" sz="1000" dirty="0">
              <a:solidFill>
                <a:srgbClr val="FFFF00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.PrivateService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-RU" sz="1000" dirty="0">
                <a:solidFill>
                  <a:srgbClr val="FFFF00"/>
                </a:solidFill>
                <a:latin typeface="Arial"/>
              </a:rPr>
              <a:t>2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.1 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Добавление,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изменение события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-RU" sz="1000" dirty="0">
                <a:solidFill>
                  <a:srgbClr val="FFFF00"/>
                </a:solidFill>
                <a:latin typeface="Arial"/>
              </a:rPr>
              <a:t>2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.2 Добавление запроса на участие в событии</a:t>
            </a:r>
          </a:p>
          <a:p>
            <a:pPr algn="ctr"/>
            <a:endParaRPr lang="en-US" dirty="0"/>
          </a:p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PublicService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105939-35B3-64F1-C9F9-B86B993F2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1521" y="874394"/>
            <a:ext cx="2309020" cy="92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Statistics-Server:</a:t>
            </a:r>
          </a:p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</a:rPr>
              <a:t>1.</a:t>
            </a:r>
            <a:r>
              <a:rPr lang="en-US" dirty="0">
                <a:solidFill>
                  <a:schemeClr val="tx1"/>
                </a:solidFill>
              </a:rPr>
              <a:t>Uri-statistics</a:t>
            </a:r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F226A8F3-F4CE-4C10-3128-7218A2424555}"/>
              </a:ext>
            </a:extLst>
          </p:cNvPr>
          <p:cNvSpPr/>
          <p:nvPr/>
        </p:nvSpPr>
        <p:spPr>
          <a:xfrm>
            <a:off x="2774260" y="969068"/>
            <a:ext cx="314325" cy="402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CEE526A0-29D1-0BD0-9636-C5C54863F1C9}"/>
              </a:ext>
            </a:extLst>
          </p:cNvPr>
          <p:cNvSpPr/>
          <p:nvPr/>
        </p:nvSpPr>
        <p:spPr>
          <a:xfrm rot="10800000">
            <a:off x="4913705" y="935075"/>
            <a:ext cx="314325" cy="400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7260D39-DB18-1B01-E629-6F3B72D8C3D1}"/>
              </a:ext>
            </a:extLst>
          </p:cNvPr>
          <p:cNvSpPr/>
          <p:nvPr/>
        </p:nvSpPr>
        <p:spPr>
          <a:xfrm>
            <a:off x="3490411" y="957567"/>
            <a:ext cx="9339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Rest</a:t>
            </a:r>
            <a:endParaRPr lang="ru-RU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D2F02068-F3B6-1714-5CD3-F025D9D864FE}"/>
              </a:ext>
            </a:extLst>
          </p:cNvPr>
          <p:cNvSpPr/>
          <p:nvPr/>
        </p:nvSpPr>
        <p:spPr>
          <a:xfrm>
            <a:off x="4012284" y="1442741"/>
            <a:ext cx="2057372" cy="1457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FF00"/>
                </a:solidFill>
              </a:rPr>
              <a:t>UserOutputDto</a:t>
            </a:r>
          </a:p>
          <a:p>
            <a:r>
              <a:rPr lang="en-US" sz="1200" dirty="0">
                <a:solidFill>
                  <a:srgbClr val="FFFF00"/>
                </a:solidFill>
              </a:rPr>
              <a:t>EventOutputDto</a:t>
            </a:r>
          </a:p>
          <a:p>
            <a:r>
              <a:rPr lang="en-US" sz="1200" dirty="0">
                <a:solidFill>
                  <a:srgbClr val="FFFF00"/>
                </a:solidFill>
              </a:rPr>
              <a:t>EventShortDto</a:t>
            </a:r>
          </a:p>
          <a:p>
            <a:r>
              <a:rPr lang="en-US" sz="1200" dirty="0">
                <a:solidFill>
                  <a:srgbClr val="FFFF00"/>
                </a:solidFill>
              </a:rPr>
              <a:t>CompilationOutputDto</a:t>
            </a:r>
          </a:p>
          <a:p>
            <a:r>
              <a:rPr lang="en-US" sz="1200" dirty="0">
                <a:solidFill>
                  <a:srgbClr val="FFFF00"/>
                </a:solidFill>
              </a:rPr>
              <a:t>CategorytDto</a:t>
            </a:r>
          </a:p>
          <a:p>
            <a:r>
              <a:rPr lang="en-US" sz="1200" dirty="0">
                <a:solidFill>
                  <a:srgbClr val="FFFF00"/>
                </a:solidFill>
              </a:rPr>
              <a:t>ParticipationOutputDto</a:t>
            </a:r>
            <a:endParaRPr lang="ru-RU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</a:rPr>
              <a:t>EndPointHitDtoOutput</a:t>
            </a:r>
            <a:endParaRPr lang="ru-RU" sz="1200" dirty="0">
              <a:solidFill>
                <a:srgbClr val="FFFF00"/>
              </a:solidFill>
            </a:endParaRPr>
          </a:p>
        </p:txBody>
      </p:sp>
      <p:sp>
        <p:nvSpPr>
          <p:cNvPr id="28" name="Стрелка: изогнутая вверх 27">
            <a:extLst>
              <a:ext uri="{FF2B5EF4-FFF2-40B4-BE49-F238E27FC236}">
                <a16:creationId xmlns:a16="http://schemas.microsoft.com/office/drawing/2014/main" id="{7CC6C4BB-DBA2-18E4-6AED-A0E089BC1D22}"/>
              </a:ext>
            </a:extLst>
          </p:cNvPr>
          <p:cNvSpPr/>
          <p:nvPr/>
        </p:nvSpPr>
        <p:spPr>
          <a:xfrm>
            <a:off x="3548246" y="1877323"/>
            <a:ext cx="5474308" cy="1839351"/>
          </a:xfrm>
          <a:prstGeom prst="bentUpArrow">
            <a:avLst>
              <a:gd name="adj1" fmla="val 6882"/>
              <a:gd name="adj2" fmla="val 6823"/>
              <a:gd name="adj3" fmla="val 24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BC0C7B0-8DD3-5ADE-E9A3-5EE336AFC018}"/>
              </a:ext>
            </a:extLst>
          </p:cNvPr>
          <p:cNvSpPr/>
          <p:nvPr/>
        </p:nvSpPr>
        <p:spPr>
          <a:xfrm>
            <a:off x="7300415" y="3772406"/>
            <a:ext cx="14901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RestTemplate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Http-Client</a:t>
            </a:r>
            <a:endParaRPr lang="ru-RU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4A8294B6-C0FE-543F-0498-916414EA4D6E}"/>
              </a:ext>
            </a:extLst>
          </p:cNvPr>
          <p:cNvSpPr/>
          <p:nvPr/>
        </p:nvSpPr>
        <p:spPr>
          <a:xfrm>
            <a:off x="1975578" y="3379246"/>
            <a:ext cx="1490184" cy="500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EndPointHitDtoInput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53F49A53-047B-DD7D-BE78-91BD56987F51}"/>
              </a:ext>
            </a:extLst>
          </p:cNvPr>
          <p:cNvSpPr/>
          <p:nvPr/>
        </p:nvSpPr>
        <p:spPr>
          <a:xfrm>
            <a:off x="6879831" y="1877323"/>
            <a:ext cx="1490184" cy="500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EndPointHitDtoOutput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64" name="Стрелка: изогнутая вверх 63">
            <a:extLst>
              <a:ext uri="{FF2B5EF4-FFF2-40B4-BE49-F238E27FC236}">
                <a16:creationId xmlns:a16="http://schemas.microsoft.com/office/drawing/2014/main" id="{DC025FB3-D15C-22C1-EC38-F596E3AEAE94}"/>
              </a:ext>
            </a:extLst>
          </p:cNvPr>
          <p:cNvSpPr/>
          <p:nvPr/>
        </p:nvSpPr>
        <p:spPr>
          <a:xfrm rot="16200000" flipH="1">
            <a:off x="4518464" y="-31552"/>
            <a:ext cx="638102" cy="5672139"/>
          </a:xfrm>
          <a:prstGeom prst="bentUpArrow">
            <a:avLst>
              <a:gd name="adj1" fmla="val 15027"/>
              <a:gd name="adj2" fmla="val 12311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98C5C740-A20F-9C96-AE7D-840EFF0AF049}"/>
              </a:ext>
            </a:extLst>
          </p:cNvPr>
          <p:cNvSpPr/>
          <p:nvPr/>
        </p:nvSpPr>
        <p:spPr>
          <a:xfrm>
            <a:off x="1912957" y="538638"/>
            <a:ext cx="4423549" cy="363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VPN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350292" y="-34062"/>
            <a:ext cx="34861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20" b="1" dirty="0"/>
              <a:t>1.2 </a:t>
            </a:r>
            <a:r>
              <a:rPr lang="ru" sz="3020" b="1" dirty="0"/>
              <a:t>Архитектура</a:t>
            </a:r>
            <a:r>
              <a:rPr lang="en-US" sz="3020" b="1" dirty="0"/>
              <a:t> </a:t>
            </a:r>
            <a:endParaRPr sz="3020" b="1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521779E-67AE-A3F6-0726-7AAA12EDF5A4}"/>
              </a:ext>
            </a:extLst>
          </p:cNvPr>
          <p:cNvSpPr/>
          <p:nvPr/>
        </p:nvSpPr>
        <p:spPr>
          <a:xfrm>
            <a:off x="70148" y="538638"/>
            <a:ext cx="8902401" cy="2140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Main-Server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AdminController</a:t>
            </a:r>
            <a:r>
              <a:rPr lang="ru-RU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B10AC9C-3D62-E0D3-3E88-F1C08D29FA2F}"/>
              </a:ext>
            </a:extLst>
          </p:cNvPr>
          <p:cNvSpPr/>
          <p:nvPr/>
        </p:nvSpPr>
        <p:spPr>
          <a:xfrm>
            <a:off x="70148" y="815816"/>
            <a:ext cx="1803152" cy="16487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User:</a:t>
            </a:r>
          </a:p>
          <a:p>
            <a:pPr marL="228600" indent="-228600" algn="just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Get</a:t>
            </a:r>
            <a:r>
              <a:rPr lang="en-US" sz="1000" dirty="0"/>
              <a:t>(</a:t>
            </a:r>
            <a:r>
              <a:rPr lang="ru-RU" sz="1000" dirty="0"/>
              <a:t>Получение информации о всех пользователей</a:t>
            </a:r>
            <a:r>
              <a:rPr lang="en-US" sz="1000" dirty="0"/>
              <a:t>)</a:t>
            </a:r>
            <a:endParaRPr lang="ru-RU" sz="1000" dirty="0"/>
          </a:p>
          <a:p>
            <a:pPr marL="228600" indent="-228600" algn="just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Post</a:t>
            </a:r>
            <a:r>
              <a:rPr lang="en-US" sz="1000" dirty="0"/>
              <a:t>(</a:t>
            </a:r>
            <a:r>
              <a:rPr lang="ru-RU" sz="1000" dirty="0"/>
              <a:t>Создание пользователя</a:t>
            </a:r>
            <a:r>
              <a:rPr lang="en-US" sz="1000" dirty="0"/>
              <a:t>)</a:t>
            </a:r>
            <a:endParaRPr lang="ru-RU" sz="1000" dirty="0"/>
          </a:p>
          <a:p>
            <a:pPr marL="228600" indent="-228600" algn="just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Delete</a:t>
            </a:r>
            <a:r>
              <a:rPr lang="ru-RU" sz="1000" dirty="0"/>
              <a:t>(удаление пользователя)</a:t>
            </a:r>
          </a:p>
          <a:p>
            <a:pPr marL="228600" indent="-228600" algn="ctr">
              <a:buAutoNum type="arabicPeriod"/>
            </a:pPr>
            <a:endParaRPr lang="ru-RU" sz="10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64FE3F4-84F0-A143-DCFC-6147F3A56BB5}"/>
              </a:ext>
            </a:extLst>
          </p:cNvPr>
          <p:cNvSpPr/>
          <p:nvPr/>
        </p:nvSpPr>
        <p:spPr>
          <a:xfrm>
            <a:off x="2026889" y="815816"/>
            <a:ext cx="1737223" cy="16487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Category:</a:t>
            </a:r>
            <a:endParaRPr lang="ru-RU" sz="1100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Post</a:t>
            </a:r>
            <a:r>
              <a:rPr lang="en-US" sz="1000" dirty="0"/>
              <a:t>(</a:t>
            </a:r>
            <a:r>
              <a:rPr lang="ru-RU" sz="1000" dirty="0"/>
              <a:t>Создание категории</a:t>
            </a:r>
            <a:r>
              <a:rPr lang="en-US" sz="1000" dirty="0"/>
              <a:t>)</a:t>
            </a:r>
            <a:endParaRPr lang="ru-RU" sz="1000" dirty="0"/>
          </a:p>
          <a:p>
            <a:pPr marL="342900" indent="-342900" algn="just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Patch</a:t>
            </a:r>
            <a:r>
              <a:rPr lang="en-US" sz="1000" dirty="0"/>
              <a:t>(</a:t>
            </a:r>
            <a:r>
              <a:rPr lang="ru-RU" sz="1000" dirty="0"/>
              <a:t>Изменение категории</a:t>
            </a:r>
            <a:r>
              <a:rPr lang="en-US" sz="1000" dirty="0"/>
              <a:t>)</a:t>
            </a:r>
          </a:p>
          <a:p>
            <a:pPr marL="342900" indent="-342900" algn="just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Delete</a:t>
            </a:r>
            <a:r>
              <a:rPr lang="en-US" sz="1000" dirty="0"/>
              <a:t>(</a:t>
            </a:r>
            <a:r>
              <a:rPr lang="ru-RU" sz="1000" dirty="0"/>
              <a:t>Удаление категории</a:t>
            </a:r>
            <a:r>
              <a:rPr lang="en-US" sz="1000" dirty="0"/>
              <a:t>)</a:t>
            </a:r>
            <a:endParaRPr lang="ru-RU" sz="1000" dirty="0"/>
          </a:p>
          <a:p>
            <a:pPr algn="just"/>
            <a:endParaRPr lang="ru-RU" sz="1000" dirty="0"/>
          </a:p>
          <a:p>
            <a:pPr algn="just"/>
            <a:endParaRPr lang="ru-RU" sz="1000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EEA5A4CD-9A7D-0DD9-C141-E3917DFF348A}"/>
              </a:ext>
            </a:extLst>
          </p:cNvPr>
          <p:cNvSpPr/>
          <p:nvPr/>
        </p:nvSpPr>
        <p:spPr>
          <a:xfrm>
            <a:off x="3874839" y="815816"/>
            <a:ext cx="1737223" cy="1648778"/>
          </a:xfrm>
          <a:prstGeom prst="roundRect">
            <a:avLst>
              <a:gd name="adj" fmla="val 162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Event:</a:t>
            </a:r>
            <a:endParaRPr kumimoji="0" lang="ru-RU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Get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получение событий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  <a:endParaRPr kumimoji="0" lang="ru-RU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Put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Изменение </a:t>
            </a:r>
            <a:r>
              <a:rPr lang="ru-RU" sz="1000" dirty="0">
                <a:solidFill>
                  <a:srgbClr val="FFFFFF"/>
                </a:solidFill>
                <a:latin typeface="Arial"/>
              </a:rPr>
              <a:t>события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Patch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Публикация</a:t>
            </a:r>
            <a:r>
              <a:rPr lang="ru-RU" sz="1000" dirty="0">
                <a:solidFill>
                  <a:srgbClr val="FFFFFF"/>
                </a:solidFill>
                <a:latin typeface="Arial"/>
              </a:rPr>
              <a:t> события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</a:p>
          <a:p>
            <a:pPr marL="342900" indent="-342900" algn="just">
              <a:buFont typeface="Arial"/>
              <a:buAutoNum type="arabicPeriod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Patch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Отклонение события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  <a:endParaRPr kumimoji="0" lang="ru-RU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algn="ctr"/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5E633809-5B88-BD6B-C111-83B1E3CAB2B4}"/>
              </a:ext>
            </a:extLst>
          </p:cNvPr>
          <p:cNvSpPr/>
          <p:nvPr/>
        </p:nvSpPr>
        <p:spPr>
          <a:xfrm>
            <a:off x="5744220" y="815816"/>
            <a:ext cx="3117602" cy="16487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Compilation: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Post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добавление подборки событий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  <a:endParaRPr kumimoji="0" lang="ru-RU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Patch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Добавить событие в подборку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Patch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Закрепить подборку на главную страницу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</a:p>
          <a:p>
            <a:pPr marL="342900" indent="-342900" algn="just">
              <a:buFont typeface="Arial"/>
              <a:buAutoNum type="arabicPeriod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Delete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Удалить событие из подборки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</a:p>
          <a:p>
            <a:pPr marL="342900" indent="-342900" algn="just">
              <a:buFont typeface="Arial"/>
              <a:buAutoNum type="arabicPeriod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Delete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Удаление подборки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  <a:endParaRPr lang="en-US" sz="1000" dirty="0">
              <a:solidFill>
                <a:srgbClr val="FFFFFF"/>
              </a:solidFill>
              <a:latin typeface="Arial"/>
            </a:endParaRPr>
          </a:p>
          <a:p>
            <a:pPr marL="342900" indent="-342900" algn="just">
              <a:buFont typeface="Arial"/>
              <a:buAutoNum type="arabicPeriod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Delete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Открепить подборку на главной странице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  <a:endParaRPr kumimoji="0" lang="ru-RU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342900" indent="-342900" algn="just">
              <a:buFont typeface="Arial"/>
              <a:buAutoNum type="arabicPeriod"/>
              <a:defRPr/>
            </a:pPr>
            <a:endParaRPr kumimoji="0" lang="ru-RU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850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350292" y="-34062"/>
            <a:ext cx="34861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20" b="1" dirty="0"/>
              <a:t>1.</a:t>
            </a:r>
            <a:r>
              <a:rPr lang="ru-RU" sz="3020" b="1" dirty="0"/>
              <a:t>3</a:t>
            </a:r>
            <a:r>
              <a:rPr lang="en-US" sz="3020" b="1" dirty="0"/>
              <a:t> </a:t>
            </a:r>
            <a:r>
              <a:rPr lang="ru" sz="3020" b="1" dirty="0"/>
              <a:t>Архитектура</a:t>
            </a:r>
            <a:r>
              <a:rPr lang="en-US" sz="3020" b="1" dirty="0"/>
              <a:t> </a:t>
            </a:r>
            <a:endParaRPr sz="3020" b="1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521779E-67AE-A3F6-0726-7AAA12EDF5A4}"/>
              </a:ext>
            </a:extLst>
          </p:cNvPr>
          <p:cNvSpPr/>
          <p:nvPr/>
        </p:nvSpPr>
        <p:spPr>
          <a:xfrm>
            <a:off x="70148" y="538637"/>
            <a:ext cx="8902401" cy="3140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Main-Server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PrivateController</a:t>
            </a:r>
            <a:r>
              <a:rPr lang="ru-RU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EEA5A4CD-9A7D-0DD9-C141-E3917DFF348A}"/>
              </a:ext>
            </a:extLst>
          </p:cNvPr>
          <p:cNvSpPr/>
          <p:nvPr/>
        </p:nvSpPr>
        <p:spPr>
          <a:xfrm>
            <a:off x="170807" y="752950"/>
            <a:ext cx="3098431" cy="29260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Participation :</a:t>
            </a:r>
            <a:endParaRPr kumimoji="0" lang="ru-RU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Get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получение информации о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заявках  текущего пользователя на участие в чужих событиях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  <a:endParaRPr kumimoji="0" lang="ru-RU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Post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Добавление запроса на участие в событие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Patch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Отмена запроса на участие в событие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  <a:endParaRPr kumimoji="0" lang="ru-RU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algn="ctr"/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5E633809-5B88-BD6B-C111-83B1E3CAB2B4}"/>
              </a:ext>
            </a:extLst>
          </p:cNvPr>
          <p:cNvSpPr/>
          <p:nvPr/>
        </p:nvSpPr>
        <p:spPr>
          <a:xfrm>
            <a:off x="5735462" y="752950"/>
            <a:ext cx="3117602" cy="29260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Event: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Post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добавление события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Get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Получение событий текущего пользователя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</a:p>
          <a:p>
            <a:pPr marL="342900" indent="-342900" algn="just">
              <a:buFont typeface="Arial"/>
              <a:buAutoNum type="arabicPeriod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Get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Получение полной информации о событии текущего пользователя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  <a:endParaRPr lang="en-US" sz="1000" dirty="0">
              <a:solidFill>
                <a:srgbClr val="FFFFFF"/>
              </a:solidFill>
              <a:latin typeface="Arial"/>
            </a:endParaRPr>
          </a:p>
          <a:p>
            <a:pPr marL="342900" indent="-342900" algn="just">
              <a:buFont typeface="Arial"/>
              <a:buAutoNum type="arabicPeriod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Get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Получение запросов о событии текущего пользователя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  <a:endParaRPr kumimoji="0" lang="ru-RU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Patch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Изменение событие текущего пользователя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Patch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Отмена события добавленного текущим пользователем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</a:p>
          <a:p>
            <a:pPr marL="342900" indent="-342900" algn="just">
              <a:buFont typeface="Arial"/>
              <a:buAutoNum type="arabicPeriod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Patch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Подтверждение заявки на участие в событии текущего пользователя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</a:p>
          <a:p>
            <a:pPr marL="342900" indent="-342900" algn="just">
              <a:buFont typeface="Arial"/>
              <a:buAutoNum type="arabicPeriod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Patch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</a:t>
            </a:r>
            <a:r>
              <a:rPr kumimoji="0" lang="ru-RU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Отклонение заявки на участие в событии текущего пользователя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  <a:endParaRPr lang="en-US" sz="1000" dirty="0">
              <a:solidFill>
                <a:srgbClr val="FFFFFF"/>
              </a:solidFill>
              <a:latin typeface="Arial"/>
            </a:endParaRPr>
          </a:p>
          <a:p>
            <a:pPr marL="342900" indent="-342900" algn="just">
              <a:buFont typeface="Arial"/>
              <a:buAutoNum type="arabicPeriod"/>
              <a:defRPr/>
            </a:pPr>
            <a:endParaRPr kumimoji="0" lang="ru-RU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50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350292" y="-34062"/>
            <a:ext cx="34861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20" b="1" dirty="0"/>
              <a:t>1.4 </a:t>
            </a:r>
            <a:r>
              <a:rPr lang="ru" sz="3020" b="1" dirty="0"/>
              <a:t>Архитектура</a:t>
            </a:r>
            <a:r>
              <a:rPr lang="en-US" sz="3020" b="1" dirty="0"/>
              <a:t> </a:t>
            </a:r>
            <a:endParaRPr sz="3020" b="1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521779E-67AE-A3F6-0726-7AAA12EDF5A4}"/>
              </a:ext>
            </a:extLst>
          </p:cNvPr>
          <p:cNvSpPr/>
          <p:nvPr/>
        </p:nvSpPr>
        <p:spPr>
          <a:xfrm>
            <a:off x="70148" y="538638"/>
            <a:ext cx="8902401" cy="2140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Main-Server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PublicController</a:t>
            </a:r>
            <a:r>
              <a:rPr lang="ru-RU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64FE3F4-84F0-A143-DCFC-6147F3A56BB5}"/>
              </a:ext>
            </a:extLst>
          </p:cNvPr>
          <p:cNvSpPr/>
          <p:nvPr/>
        </p:nvSpPr>
        <p:spPr>
          <a:xfrm>
            <a:off x="194108" y="817244"/>
            <a:ext cx="2412306" cy="16487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Category:</a:t>
            </a:r>
            <a:endParaRPr lang="ru-RU" sz="1100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Get</a:t>
            </a:r>
            <a:r>
              <a:rPr lang="en-US" sz="1000" dirty="0"/>
              <a:t>(</a:t>
            </a:r>
            <a:r>
              <a:rPr lang="ru-RU" sz="1000" dirty="0"/>
              <a:t>Получение категорий</a:t>
            </a:r>
            <a:r>
              <a:rPr lang="en-US" sz="1000" dirty="0"/>
              <a:t>)</a:t>
            </a:r>
            <a:endParaRPr lang="ru-RU" sz="1000" dirty="0"/>
          </a:p>
          <a:p>
            <a:pPr marL="342900" indent="-342900" algn="just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Get</a:t>
            </a:r>
            <a:r>
              <a:rPr lang="en-US" sz="1000" dirty="0"/>
              <a:t>(</a:t>
            </a:r>
            <a:r>
              <a:rPr lang="ru-RU" sz="1000" dirty="0"/>
              <a:t>Получение категорий по его </a:t>
            </a:r>
            <a:r>
              <a:rPr lang="en-US" sz="1000" dirty="0"/>
              <a:t>id)</a:t>
            </a:r>
            <a:endParaRPr lang="ru-RU" sz="1000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EEA5A4CD-9A7D-0DD9-C141-E3917DFF348A}"/>
              </a:ext>
            </a:extLst>
          </p:cNvPr>
          <p:cNvSpPr/>
          <p:nvPr/>
        </p:nvSpPr>
        <p:spPr>
          <a:xfrm>
            <a:off x="2954875" y="815816"/>
            <a:ext cx="2725987" cy="1648778"/>
          </a:xfrm>
          <a:prstGeom prst="roundRect">
            <a:avLst>
              <a:gd name="adj" fmla="val 162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Event:</a:t>
            </a:r>
            <a:endParaRPr kumimoji="0" lang="ru-RU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342900" indent="-342900" algn="just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Get</a:t>
            </a:r>
            <a:r>
              <a:rPr lang="en-US" sz="1000" dirty="0"/>
              <a:t>(</a:t>
            </a:r>
            <a:r>
              <a:rPr lang="ru-RU" sz="1000" dirty="0"/>
              <a:t>Получение событий по фильтру</a:t>
            </a:r>
            <a:r>
              <a:rPr lang="en-US" sz="1000" dirty="0"/>
              <a:t>)</a:t>
            </a:r>
            <a:endParaRPr lang="ru-RU" sz="1000" dirty="0"/>
          </a:p>
          <a:p>
            <a:pPr marL="342900" indent="-342900" algn="just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Get</a:t>
            </a:r>
            <a:r>
              <a:rPr lang="en-US" sz="1000" dirty="0"/>
              <a:t>(</a:t>
            </a:r>
            <a:r>
              <a:rPr lang="ru-RU" sz="1000" dirty="0"/>
              <a:t>Получение информации о событие по его </a:t>
            </a:r>
            <a:r>
              <a:rPr lang="en-US" sz="1000" dirty="0"/>
              <a:t>id)</a:t>
            </a:r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5E633809-5B88-BD6B-C111-83B1E3CAB2B4}"/>
              </a:ext>
            </a:extLst>
          </p:cNvPr>
          <p:cNvSpPr/>
          <p:nvPr/>
        </p:nvSpPr>
        <p:spPr>
          <a:xfrm>
            <a:off x="6029324" y="815816"/>
            <a:ext cx="2832497" cy="16487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Compilation:</a:t>
            </a:r>
          </a:p>
          <a:p>
            <a:pPr marL="342900" indent="-342900" algn="just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Get</a:t>
            </a:r>
            <a:r>
              <a:rPr lang="en-US" sz="1000" dirty="0"/>
              <a:t>(</a:t>
            </a:r>
            <a:r>
              <a:rPr lang="ru-RU" sz="1000" dirty="0"/>
              <a:t>Получение подборок событий</a:t>
            </a:r>
            <a:r>
              <a:rPr lang="en-US" sz="1000" dirty="0"/>
              <a:t>)</a:t>
            </a:r>
            <a:endParaRPr lang="ru-RU" sz="1000" dirty="0"/>
          </a:p>
          <a:p>
            <a:pPr marL="342900" indent="-342900" algn="just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Get</a:t>
            </a:r>
            <a:r>
              <a:rPr lang="en-US" sz="1000" dirty="0"/>
              <a:t>(</a:t>
            </a:r>
            <a:r>
              <a:rPr lang="ru-RU" sz="1000" dirty="0"/>
              <a:t>Получение подборок событий по его </a:t>
            </a:r>
            <a:r>
              <a:rPr lang="en-US" sz="1000" dirty="0"/>
              <a:t>id)</a:t>
            </a:r>
            <a:endParaRPr kumimoji="0" lang="ru-RU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210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350292" y="-34062"/>
            <a:ext cx="34861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20" b="1" dirty="0"/>
              <a:t>1.5 </a:t>
            </a:r>
            <a:r>
              <a:rPr lang="ru" sz="3020" b="1" dirty="0"/>
              <a:t>Архитектура</a:t>
            </a:r>
            <a:r>
              <a:rPr lang="en-US" sz="3020" b="1" dirty="0"/>
              <a:t> </a:t>
            </a:r>
            <a:endParaRPr sz="3020" b="1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521779E-67AE-A3F6-0726-7AAA12EDF5A4}"/>
              </a:ext>
            </a:extLst>
          </p:cNvPr>
          <p:cNvSpPr/>
          <p:nvPr/>
        </p:nvSpPr>
        <p:spPr>
          <a:xfrm>
            <a:off x="120799" y="624127"/>
            <a:ext cx="8902401" cy="2140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Main-Server</a:t>
            </a:r>
            <a:r>
              <a:rPr lang="ru-RU" dirty="0">
                <a:solidFill>
                  <a:schemeClr val="tx1"/>
                </a:solidFill>
              </a:rPr>
              <a:t>(Сущности)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B10AC9C-3D62-E0D3-3E88-F1C08D29FA2F}"/>
              </a:ext>
            </a:extLst>
          </p:cNvPr>
          <p:cNvSpPr/>
          <p:nvPr/>
        </p:nvSpPr>
        <p:spPr>
          <a:xfrm>
            <a:off x="212056" y="1293019"/>
            <a:ext cx="1172865" cy="10648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User:</a:t>
            </a:r>
          </a:p>
          <a:p>
            <a:pPr algn="just"/>
            <a:r>
              <a:rPr lang="en-US" sz="1000" dirty="0">
                <a:solidFill>
                  <a:schemeClr val="tx1"/>
                </a:solidFill>
              </a:rPr>
              <a:t>1. UserService</a:t>
            </a:r>
            <a:endParaRPr lang="ru-RU" sz="1000" dirty="0"/>
          </a:p>
          <a:p>
            <a:pPr marL="228600" indent="-228600" algn="ctr">
              <a:buAutoNum type="arabicPeriod"/>
            </a:pPr>
            <a:endParaRPr lang="ru-RU" sz="10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64FE3F4-84F0-A143-DCFC-6147F3A56BB5}"/>
              </a:ext>
            </a:extLst>
          </p:cNvPr>
          <p:cNvSpPr/>
          <p:nvPr/>
        </p:nvSpPr>
        <p:spPr>
          <a:xfrm>
            <a:off x="1677811" y="1293019"/>
            <a:ext cx="1382038" cy="10648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Category:</a:t>
            </a:r>
            <a:endParaRPr lang="ru-RU" sz="1100" dirty="0">
              <a:solidFill>
                <a:schemeClr val="tx1"/>
              </a:solidFill>
            </a:endParaRPr>
          </a:p>
          <a:p>
            <a:pPr algn="just"/>
            <a:r>
              <a:rPr lang="en-US" sz="1000" dirty="0">
                <a:solidFill>
                  <a:schemeClr val="tx1"/>
                </a:solidFill>
              </a:rPr>
              <a:t>1. CategoryService</a:t>
            </a:r>
            <a:endParaRPr lang="ru-RU" sz="1000" dirty="0"/>
          </a:p>
          <a:p>
            <a:pPr algn="just"/>
            <a:endParaRPr lang="ru-RU" sz="1000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EEA5A4CD-9A7D-0DD9-C141-E3917DFF348A}"/>
              </a:ext>
            </a:extLst>
          </p:cNvPr>
          <p:cNvSpPr/>
          <p:nvPr/>
        </p:nvSpPr>
        <p:spPr>
          <a:xfrm>
            <a:off x="3315662" y="1293019"/>
            <a:ext cx="1794694" cy="1062515"/>
          </a:xfrm>
          <a:prstGeom prst="roundRect">
            <a:avLst>
              <a:gd name="adj" fmla="val 162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Event:</a:t>
            </a:r>
            <a:endParaRPr kumimoji="0" lang="ru-RU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1. EventService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2. UserRepository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3. StatisticRepository</a:t>
            </a:r>
          </a:p>
          <a:p>
            <a:pPr algn="just"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4.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Participation</a:t>
            </a:r>
            <a:r>
              <a:rPr lang="en-US" sz="1000" dirty="0">
                <a:solidFill>
                  <a:srgbClr val="000000"/>
                </a:solidFill>
                <a:latin typeface="Arial"/>
              </a:rPr>
              <a:t>Repository</a:t>
            </a:r>
          </a:p>
          <a:p>
            <a:pPr algn="just"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5. CategoryRepository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ru-RU" sz="1000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5E633809-5B88-BD6B-C111-83B1E3CAB2B4}"/>
              </a:ext>
            </a:extLst>
          </p:cNvPr>
          <p:cNvSpPr/>
          <p:nvPr/>
        </p:nvSpPr>
        <p:spPr>
          <a:xfrm>
            <a:off x="7196684" y="1287784"/>
            <a:ext cx="1670993" cy="10758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Compilation: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CompilationService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2. EventRepository</a:t>
            </a:r>
            <a:endParaRPr kumimoji="0" lang="ru-RU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D2FAA3F-D741-8E52-76F5-7C86EC09CBF7}"/>
              </a:ext>
            </a:extLst>
          </p:cNvPr>
          <p:cNvSpPr/>
          <p:nvPr/>
        </p:nvSpPr>
        <p:spPr>
          <a:xfrm>
            <a:off x="5366169" y="1287784"/>
            <a:ext cx="1741862" cy="1062514"/>
          </a:xfrm>
          <a:prstGeom prst="roundRect">
            <a:avLst>
              <a:gd name="adj" fmla="val 162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Participation :</a:t>
            </a:r>
            <a:endParaRPr kumimoji="0" lang="ru-RU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1. EventService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2. UserRepository</a:t>
            </a:r>
          </a:p>
          <a:p>
            <a:pPr algn="just"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3.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Participation</a:t>
            </a:r>
            <a:r>
              <a:rPr lang="en-US" sz="1000" dirty="0">
                <a:solidFill>
                  <a:srgbClr val="000000"/>
                </a:solidFill>
                <a:latin typeface="Arial"/>
              </a:rPr>
              <a:t>Repository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10603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350292" y="-34062"/>
            <a:ext cx="34861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20" b="1" dirty="0"/>
              <a:t>2.1 </a:t>
            </a:r>
            <a:r>
              <a:rPr lang="ru" sz="3020" b="1" dirty="0"/>
              <a:t>Архитектура</a:t>
            </a:r>
            <a:r>
              <a:rPr lang="en-US" sz="3020" b="1" dirty="0"/>
              <a:t> </a:t>
            </a:r>
            <a:endParaRPr sz="3020" b="1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521779E-67AE-A3F6-0726-7AAA12EDF5A4}"/>
              </a:ext>
            </a:extLst>
          </p:cNvPr>
          <p:cNvSpPr/>
          <p:nvPr/>
        </p:nvSpPr>
        <p:spPr>
          <a:xfrm>
            <a:off x="120799" y="624126"/>
            <a:ext cx="8902401" cy="3090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Main-Server</a:t>
            </a:r>
            <a:r>
              <a:rPr lang="ru-RU" dirty="0">
                <a:solidFill>
                  <a:schemeClr val="tx1"/>
                </a:solidFill>
              </a:rPr>
              <a:t>(Сущности)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FEED176A-CAD6-7FA0-781C-4EB3176641BE}"/>
              </a:ext>
            </a:extLst>
          </p:cNvPr>
          <p:cNvSpPr/>
          <p:nvPr/>
        </p:nvSpPr>
        <p:spPr>
          <a:xfrm>
            <a:off x="339327" y="929996"/>
            <a:ext cx="8465344" cy="24788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A6B74BFE-6E99-A2EA-4B02-33F13FC1A177}"/>
              </a:ext>
            </a:extLst>
          </p:cNvPr>
          <p:cNvSpPr/>
          <p:nvPr/>
        </p:nvSpPr>
        <p:spPr>
          <a:xfrm>
            <a:off x="600076" y="1393031"/>
            <a:ext cx="1378744" cy="87868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UserInputDto: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Email</a:t>
            </a:r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162B507F-13AF-6C65-2311-CCFDAA55904C}"/>
              </a:ext>
            </a:extLst>
          </p:cNvPr>
          <p:cNvSpPr/>
          <p:nvPr/>
        </p:nvSpPr>
        <p:spPr>
          <a:xfrm>
            <a:off x="2337299" y="1393031"/>
            <a:ext cx="1585913" cy="87868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UserOutputDto: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Id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Email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AD7D8315-8981-F537-D0D8-5C8E38512187}"/>
              </a:ext>
            </a:extLst>
          </p:cNvPr>
          <p:cNvSpPr/>
          <p:nvPr/>
        </p:nvSpPr>
        <p:spPr>
          <a:xfrm>
            <a:off x="4282338" y="1393031"/>
            <a:ext cx="1063128" cy="87868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Id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Email</a:t>
            </a:r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DE6D8E72-4D50-3606-AF86-6E5048C086D2}"/>
              </a:ext>
            </a:extLst>
          </p:cNvPr>
          <p:cNvSpPr/>
          <p:nvPr/>
        </p:nvSpPr>
        <p:spPr>
          <a:xfrm>
            <a:off x="5704592" y="1393031"/>
            <a:ext cx="1233932" cy="87868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SqlUsers: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Id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Email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732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350292" y="-34062"/>
            <a:ext cx="34861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20" b="1" dirty="0"/>
              <a:t>2.2 </a:t>
            </a:r>
            <a:r>
              <a:rPr lang="ru" sz="3020" b="1" dirty="0"/>
              <a:t>Архитектура</a:t>
            </a:r>
            <a:r>
              <a:rPr lang="en-US" sz="3020" b="1" dirty="0"/>
              <a:t> </a:t>
            </a:r>
            <a:endParaRPr sz="3020" b="1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521779E-67AE-A3F6-0726-7AAA12EDF5A4}"/>
              </a:ext>
            </a:extLst>
          </p:cNvPr>
          <p:cNvSpPr/>
          <p:nvPr/>
        </p:nvSpPr>
        <p:spPr>
          <a:xfrm>
            <a:off x="120799" y="624126"/>
            <a:ext cx="8902401" cy="3090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Main-Server</a:t>
            </a:r>
            <a:r>
              <a:rPr lang="ru-RU" dirty="0">
                <a:solidFill>
                  <a:schemeClr val="tx1"/>
                </a:solidFill>
              </a:rPr>
              <a:t>(Сущности)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FEED176A-CAD6-7FA0-781C-4EB3176641BE}"/>
              </a:ext>
            </a:extLst>
          </p:cNvPr>
          <p:cNvSpPr/>
          <p:nvPr/>
        </p:nvSpPr>
        <p:spPr>
          <a:xfrm>
            <a:off x="350044" y="978694"/>
            <a:ext cx="8465344" cy="24788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A6B74BFE-6E99-A2EA-4B02-33F13FC1A177}"/>
              </a:ext>
            </a:extLst>
          </p:cNvPr>
          <p:cNvSpPr/>
          <p:nvPr/>
        </p:nvSpPr>
        <p:spPr>
          <a:xfrm>
            <a:off x="517123" y="1028699"/>
            <a:ext cx="1585913" cy="234005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EventInputDto</a:t>
            </a:r>
            <a:r>
              <a:rPr lang="en-US" dirty="0"/>
              <a:t>:</a:t>
            </a:r>
            <a:endParaRPr lang="en-US" sz="800" dirty="0"/>
          </a:p>
          <a:p>
            <a:pPr marL="285750" indent="-285750" algn="just">
              <a:buFontTx/>
              <a:buChar char="-"/>
            </a:pPr>
            <a:r>
              <a:rPr lang="en-US" sz="800" dirty="0"/>
              <a:t>Annotation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CategoryId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Description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eventDate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location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Paid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participantLimit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requestModeration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Title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162B507F-13AF-6C65-2311-CCFDAA55904C}"/>
              </a:ext>
            </a:extLst>
          </p:cNvPr>
          <p:cNvSpPr/>
          <p:nvPr/>
        </p:nvSpPr>
        <p:spPr>
          <a:xfrm>
            <a:off x="2144663" y="1011318"/>
            <a:ext cx="1585913" cy="235743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EventOutputDto</a:t>
            </a:r>
            <a:r>
              <a:rPr lang="en-US" dirty="0"/>
              <a:t>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EventId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Annotation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CategoryDto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confirmedRequests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createdOn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Description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eventDate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UserShortDto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location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Paid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participantLimit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publishedOn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requestModeration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State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Title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views</a:t>
            </a:r>
            <a:endParaRPr kumimoji="0" lang="ru-RU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AD7D8315-8981-F537-D0D8-5C8E38512187}"/>
              </a:ext>
            </a:extLst>
          </p:cNvPr>
          <p:cNvSpPr/>
          <p:nvPr/>
        </p:nvSpPr>
        <p:spPr>
          <a:xfrm>
            <a:off x="5490294" y="1100138"/>
            <a:ext cx="1498554" cy="229314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</a:t>
            </a:r>
            <a:r>
              <a:rPr lang="en-US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EventId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Annotation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CategoryDto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confirmedRequests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createdOn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Description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eventDate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UserShortDto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location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Paid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participantLimit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publishedOn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requestModeration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State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Title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views</a:t>
            </a:r>
            <a:endParaRPr lang="ru-RU" sz="800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DE6D8E72-4D50-3606-AF86-6E5048C086D2}"/>
              </a:ext>
            </a:extLst>
          </p:cNvPr>
          <p:cNvSpPr/>
          <p:nvPr/>
        </p:nvSpPr>
        <p:spPr>
          <a:xfrm>
            <a:off x="7103471" y="1100138"/>
            <a:ext cx="1711917" cy="229314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SqlEvents</a:t>
            </a:r>
            <a:r>
              <a:rPr lang="en-US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   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Event_Id</a:t>
            </a:r>
            <a:r>
              <a:rPr lang="en-US" sz="800" dirty="0">
                <a:solidFill>
                  <a:schemeClr val="bg1"/>
                </a:solidFill>
              </a:rPr>
              <a:t>                 </a:t>
            </a:r>
          </a:p>
          <a:p>
            <a:pPr marL="285750" indent="-285750" algn="just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    annotation         </a:t>
            </a:r>
          </a:p>
          <a:p>
            <a:pPr marL="285750" indent="-285750" algn="just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    category_id        </a:t>
            </a:r>
          </a:p>
          <a:p>
            <a:pPr marL="285750" indent="-285750" algn="just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    confirmed_request  </a:t>
            </a:r>
          </a:p>
          <a:p>
            <a:pPr marL="285750" indent="-285750" algn="just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    created_on         </a:t>
            </a:r>
          </a:p>
          <a:p>
            <a:pPr marL="285750" indent="-285750" algn="just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    description        </a:t>
            </a:r>
          </a:p>
          <a:p>
            <a:pPr marL="285750" indent="-285750" algn="just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    event_date         </a:t>
            </a:r>
          </a:p>
          <a:p>
            <a:pPr marL="285750" indent="-285750" algn="just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    initiator_id       </a:t>
            </a:r>
          </a:p>
          <a:p>
            <a:pPr marL="285750" indent="-285750" algn="just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    location_id        </a:t>
            </a:r>
          </a:p>
          <a:p>
            <a:pPr marL="285750" indent="-285750" algn="just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    paid               </a:t>
            </a:r>
          </a:p>
          <a:p>
            <a:pPr marL="285750" indent="-285750" algn="just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    participant_limit  </a:t>
            </a:r>
          </a:p>
          <a:p>
            <a:pPr marL="285750" indent="-285750" algn="just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    published_on       </a:t>
            </a:r>
          </a:p>
          <a:p>
            <a:pPr marL="285750" indent="-285750" algn="just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    request_moderation </a:t>
            </a:r>
          </a:p>
          <a:p>
            <a:pPr marL="285750" indent="-285750" algn="just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    state              </a:t>
            </a:r>
          </a:p>
          <a:p>
            <a:pPr marL="285750" indent="-285750" algn="just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    title              </a:t>
            </a:r>
          </a:p>
          <a:p>
            <a:pPr marL="285750" indent="-285750" algn="just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    views </a:t>
            </a:r>
            <a:endParaRPr lang="ru-RU" sz="8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B547517-2D93-1844-5211-B47BCB6A4FCC}"/>
              </a:ext>
            </a:extLst>
          </p:cNvPr>
          <p:cNvSpPr/>
          <p:nvPr/>
        </p:nvSpPr>
        <p:spPr>
          <a:xfrm>
            <a:off x="3827513" y="1407317"/>
            <a:ext cx="1585913" cy="158281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EventShortDto</a:t>
            </a:r>
            <a:r>
              <a:rPr lang="en-US" dirty="0"/>
              <a:t>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EventId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Annotation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CategoryDto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confirmedRequests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eventDate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UserShortDto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location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Paid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Title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views</a:t>
            </a:r>
            <a:endParaRPr kumimoji="0" lang="ru-RU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612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350292" y="-34062"/>
            <a:ext cx="34861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20" b="1" dirty="0"/>
              <a:t>2.3 </a:t>
            </a:r>
            <a:r>
              <a:rPr lang="ru" sz="3020" b="1" dirty="0"/>
              <a:t>Архитектура</a:t>
            </a:r>
            <a:r>
              <a:rPr lang="en-US" sz="3020" b="1" dirty="0"/>
              <a:t> </a:t>
            </a:r>
            <a:endParaRPr sz="3020" b="1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521779E-67AE-A3F6-0726-7AAA12EDF5A4}"/>
              </a:ext>
            </a:extLst>
          </p:cNvPr>
          <p:cNvSpPr/>
          <p:nvPr/>
        </p:nvSpPr>
        <p:spPr>
          <a:xfrm>
            <a:off x="120799" y="624126"/>
            <a:ext cx="8902401" cy="3090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Main-Server</a:t>
            </a:r>
            <a:r>
              <a:rPr lang="ru-RU" dirty="0">
                <a:solidFill>
                  <a:schemeClr val="tx1"/>
                </a:solidFill>
              </a:rPr>
              <a:t>(Сущности)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FEED176A-CAD6-7FA0-781C-4EB3176641BE}"/>
              </a:ext>
            </a:extLst>
          </p:cNvPr>
          <p:cNvSpPr/>
          <p:nvPr/>
        </p:nvSpPr>
        <p:spPr>
          <a:xfrm>
            <a:off x="350044" y="978694"/>
            <a:ext cx="8465344" cy="24788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Participation: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A6B74BFE-6E99-A2EA-4B02-33F13FC1A177}"/>
              </a:ext>
            </a:extLst>
          </p:cNvPr>
          <p:cNvSpPr/>
          <p:nvPr/>
        </p:nvSpPr>
        <p:spPr>
          <a:xfrm>
            <a:off x="452033" y="1466254"/>
            <a:ext cx="1933183" cy="15037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ParticipationInputDto</a:t>
            </a:r>
            <a:r>
              <a:rPr lang="en-US" dirty="0"/>
              <a:t>:</a:t>
            </a:r>
            <a:endParaRPr lang="en-US" sz="800" dirty="0"/>
          </a:p>
          <a:p>
            <a:pPr marL="285750" indent="-285750" algn="just">
              <a:buFontTx/>
              <a:buChar char="-"/>
            </a:pPr>
            <a:r>
              <a:rPr lang="en-US" sz="1200" dirty="0"/>
              <a:t>event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requester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status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162B507F-13AF-6C65-2311-CCFDAA55904C}"/>
              </a:ext>
            </a:extLst>
          </p:cNvPr>
          <p:cNvSpPr/>
          <p:nvPr/>
        </p:nvSpPr>
        <p:spPr>
          <a:xfrm>
            <a:off x="2582311" y="1451966"/>
            <a:ext cx="1989688" cy="15037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ParticipationOutputDto</a:t>
            </a:r>
            <a:r>
              <a:rPr lang="en-US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ParticipationId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created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event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requester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status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AD7D8315-8981-F537-D0D8-5C8E38512187}"/>
              </a:ext>
            </a:extLst>
          </p:cNvPr>
          <p:cNvSpPr/>
          <p:nvPr/>
        </p:nvSpPr>
        <p:spPr>
          <a:xfrm>
            <a:off x="4769094" y="1466254"/>
            <a:ext cx="1498554" cy="15037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Participation </a:t>
            </a:r>
            <a:r>
              <a:rPr lang="en-US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ParticipationId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created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event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requester</a:t>
            </a:r>
          </a:p>
          <a:p>
            <a:pPr marL="285750" indent="-285750" algn="just">
              <a:buFontTx/>
              <a:buChar char="-"/>
            </a:pPr>
            <a:r>
              <a:rPr lang="en-US" sz="1200" dirty="0"/>
              <a:t>status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DE6D8E72-4D50-3606-AF86-6E5048C086D2}"/>
              </a:ext>
            </a:extLst>
          </p:cNvPr>
          <p:cNvSpPr/>
          <p:nvPr/>
        </p:nvSpPr>
        <p:spPr>
          <a:xfrm>
            <a:off x="6464743" y="1466254"/>
            <a:ext cx="1711917" cy="15037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SqlParticipations</a:t>
            </a:r>
            <a:r>
              <a:rPr lang="en-US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ParticipationId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created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event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requester</a:t>
            </a:r>
          </a:p>
          <a:p>
            <a:pPr marL="285750" indent="-285750" algn="just">
              <a:buFontTx/>
              <a:buChar char="-"/>
            </a:pPr>
            <a:r>
              <a:rPr lang="en-US" sz="800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336789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700</Words>
  <Application>Microsoft Office PowerPoint</Application>
  <PresentationFormat>Экран (16:9)</PresentationFormat>
  <Paragraphs>424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Валикаев Евгений Родионович</vt:lpstr>
      <vt:lpstr>1.1 Архитектура </vt:lpstr>
      <vt:lpstr>1.2 Архитектура </vt:lpstr>
      <vt:lpstr>1.3 Архитектура </vt:lpstr>
      <vt:lpstr>1.4 Архитектура </vt:lpstr>
      <vt:lpstr>1.5 Архитектура </vt:lpstr>
      <vt:lpstr>2.1 Архитектура </vt:lpstr>
      <vt:lpstr>2.2 Архитектура </vt:lpstr>
      <vt:lpstr>2.3 Архитектура </vt:lpstr>
      <vt:lpstr>2.4 Архитектура </vt:lpstr>
      <vt:lpstr>2.5 Архитектура </vt:lpstr>
      <vt:lpstr>2.6 Архитектура </vt:lpstr>
      <vt:lpstr>Презентация PowerPoint</vt:lpstr>
      <vt:lpstr>Текущий статус</vt:lpstr>
      <vt:lpstr>Спасибо 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ФИО</dc:title>
  <dc:creator>Кандидат ОП</dc:creator>
  <cp:lastModifiedBy>Кандидат ОП</cp:lastModifiedBy>
  <cp:revision>3</cp:revision>
  <dcterms:modified xsi:type="dcterms:W3CDTF">2022-10-15T23:31:13Z</dcterms:modified>
</cp:coreProperties>
</file>