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0" r:id="rId5"/>
    <p:sldId id="258" r:id="rId6"/>
    <p:sldId id="261" r:id="rId7"/>
    <p:sldId id="259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842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270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59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269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442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750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0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445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974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864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688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D781-D7DE-4852-97DD-9B181BEBBD6A}" type="datetimeFigureOut">
              <a:rPr lang="uk-UA" smtClean="0"/>
              <a:t>11.02.2021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AEAE3-2F9C-4960-8682-10CC4958B71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407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0" y="-2350"/>
            <a:ext cx="12192000" cy="6858006"/>
            <a:chOff x="0" y="-10"/>
            <a:chExt cx="5760" cy="2163"/>
          </a:xfrm>
          <a:solidFill>
            <a:schemeClr val="accent1">
              <a:lumMod val="50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-10"/>
              <a:ext cx="5760" cy="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760" cy="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0" y="2"/>
              <a:ext cx="5760" cy="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0" y="4"/>
              <a:ext cx="5760" cy="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0" y="6"/>
              <a:ext cx="5760" cy="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0" y="27"/>
              <a:ext cx="5760" cy="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0" y="31"/>
              <a:ext cx="5760" cy="2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54"/>
              <a:ext cx="5760" cy="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0" y="75"/>
              <a:ext cx="5760" cy="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0" y="81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0" y="98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0" y="115"/>
              <a:ext cx="5760" cy="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0" y="152"/>
              <a:ext cx="5760" cy="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0" y="161"/>
              <a:ext cx="5760" cy="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0" y="181"/>
              <a:ext cx="5760" cy="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0" y="211"/>
              <a:ext cx="5760" cy="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0" y="223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0" y="248"/>
              <a:ext cx="5760" cy="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0" y="267"/>
              <a:ext cx="5760" cy="1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0" y="281"/>
              <a:ext cx="5760" cy="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0" y="308"/>
              <a:ext cx="5760" cy="1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0" y="323"/>
              <a:ext cx="5760" cy="3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0" y="358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0" y="375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0" y="400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0" y="417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0" y="442"/>
              <a:ext cx="5760" cy="2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0" y="465"/>
              <a:ext cx="5760" cy="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0" y="484"/>
              <a:ext cx="5760" cy="2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0" y="507"/>
              <a:ext cx="5760" cy="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0" y="527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0" y="544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0" y="569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0" y="586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0" y="611"/>
              <a:ext cx="5760" cy="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0" y="629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0" y="654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0" y="671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0" y="696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0" y="713"/>
              <a:ext cx="5760" cy="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0" y="729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0" y="746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0" y="771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0" y="788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0" y="813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0" y="838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0" y="855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0" y="880"/>
              <a:ext cx="5760" cy="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0" y="898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0" y="915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0" y="932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0" y="957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0" y="982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0" y="1007"/>
              <a:ext cx="5760" cy="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0" y="1034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0" y="1059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0" y="1084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0" y="1109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0" y="1134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0" y="1159"/>
              <a:ext cx="5760" cy="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0" y="1176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0" y="1201"/>
              <a:ext cx="5760" cy="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0" y="1219"/>
              <a:ext cx="5760" cy="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0" y="1253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0" y="1278"/>
              <a:ext cx="5760" cy="1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0" y="1296"/>
              <a:ext cx="5760" cy="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0" y="1328"/>
              <a:ext cx="5760" cy="3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0" y="1363"/>
              <a:ext cx="5760" cy="3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0" y="1397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0" y="1422"/>
              <a:ext cx="5760" cy="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0" y="1455"/>
              <a:ext cx="5760" cy="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0" y="1480"/>
              <a:ext cx="5760" cy="3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0" y="1515"/>
              <a:ext cx="5760" cy="4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0" y="1557"/>
              <a:ext cx="5760" cy="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0" y="1607"/>
              <a:ext cx="5760" cy="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0" y="1667"/>
              <a:ext cx="5760" cy="5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0" y="1726"/>
              <a:ext cx="5760" cy="4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0" y="1768"/>
              <a:ext cx="5760" cy="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0" y="1843"/>
              <a:ext cx="5760" cy="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0" y="1928"/>
              <a:ext cx="5760" cy="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0" y="2013"/>
              <a:ext cx="5760" cy="1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6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243" y="571221"/>
            <a:ext cx="270351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 Box 189"/>
          <p:cNvSpPr txBox="1">
            <a:spLocks noChangeArrowheads="1"/>
          </p:cNvSpPr>
          <p:nvPr/>
        </p:nvSpPr>
        <p:spPr bwMode="auto">
          <a:xfrm>
            <a:off x="2027237" y="15285"/>
            <a:ext cx="813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ВІЙСЬКОВИЙ ІНСТИТУТ ТЕЛЕКОМУНІКАЦІЙ ТА ІНФОРМАТИЗАЦІЇ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ru-RU" altLang="ru-RU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ГЕРОЇВ КРУТ</a:t>
            </a:r>
            <a:endParaRPr lang="uk-UA" altLang="ru-RU" sz="1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 Box 191"/>
          <p:cNvSpPr txBox="1">
            <a:spLocks noChangeArrowheads="1"/>
          </p:cNvSpPr>
          <p:nvPr/>
        </p:nvSpPr>
        <p:spPr bwMode="auto">
          <a:xfrm>
            <a:off x="1560513" y="2844336"/>
            <a:ext cx="9107487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Тема: </a:t>
            </a:r>
            <a:r>
              <a:rPr lang="en-US" altLang="uk-UA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“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Програмний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модуль </a:t>
            </a:r>
            <a:r>
              <a:rPr lang="ru-RU" altLang="uk-UA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взаємодії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з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користувачем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підсистеми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інформаційного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забезпечення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військової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освіти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з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питань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оцінювання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результатів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навчання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випускників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ВВНЗ за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підсумками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службової</a:t>
            </a:r>
            <a:r>
              <a:rPr lang="ru-RU" altLang="uk-UA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altLang="uk-UA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діяльності</a:t>
            </a:r>
            <a:r>
              <a:rPr lang="en-US" altLang="uk-UA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”</a:t>
            </a:r>
            <a:endParaRPr lang="ru-RU" altLang="uk-UA" sz="2400" b="1" i="1" dirty="0">
              <a:solidFill>
                <a:schemeClr val="bg1"/>
              </a:solidFill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uk-UA" altLang="uk-UA" sz="2000" b="1" dirty="0">
              <a:solidFill>
                <a:schemeClr val="bg1"/>
              </a:solidFill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9" name="Text Box 191"/>
          <p:cNvSpPr txBox="1">
            <a:spLocks noChangeArrowheads="1"/>
          </p:cNvSpPr>
          <p:nvPr/>
        </p:nvSpPr>
        <p:spPr bwMode="auto">
          <a:xfrm>
            <a:off x="6915765" y="4341371"/>
            <a:ext cx="512542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7595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7595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7595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759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759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759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759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759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7595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uk-UA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 : курсант </a:t>
            </a:r>
            <a:r>
              <a:rPr lang="uk-UA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r>
              <a:rPr lang="uk-UA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навчальної групи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uk-UA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солдат </a:t>
            </a:r>
            <a:r>
              <a:rPr lang="en-US" altLang="uk-UA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uk-UA" altLang="uk-UA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В. </a:t>
            </a:r>
            <a:r>
              <a:rPr lang="uk-UA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ПАЛИЦЯ</a:t>
            </a:r>
            <a:endParaRPr lang="en-US" altLang="uk-UA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uk-UA" altLang="uk-UA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uk-UA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 : </a:t>
            </a:r>
            <a:r>
              <a:rPr lang="uk-UA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викладач кафедри </a:t>
            </a:r>
            <a:r>
              <a:rPr lang="uk-UA" altLang="uk-UA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№22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майор </a:t>
            </a:r>
            <a:r>
              <a:rPr lang="en-US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uk-UA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uk-UA" altLang="uk-UA" sz="1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ВЛАСЕНКО</a:t>
            </a:r>
            <a:endParaRPr lang="uk-UA" altLang="uk-UA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Box 190"/>
          <p:cNvSpPr txBox="1">
            <a:spLocks noChangeArrowheads="1"/>
          </p:cNvSpPr>
          <p:nvPr/>
        </p:nvSpPr>
        <p:spPr bwMode="auto">
          <a:xfrm>
            <a:off x="2171699" y="6334421"/>
            <a:ext cx="7993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uk-UA" altLang="ru-RU" sz="1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КИЇВ-202</a:t>
            </a:r>
            <a:r>
              <a:rPr lang="en-US" altLang="ru-RU" sz="14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uk-UA" altLang="ru-RU" sz="1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-6350" y="0"/>
            <a:ext cx="12192000" cy="8966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ctr">
              <a:defRPr/>
            </a:pPr>
            <a:endParaRPr lang="uk-UA" altLang="uk-UA" sz="1100" b="1" dirty="0">
              <a:latin typeface="Arial" charset="0"/>
            </a:endParaRPr>
          </a:p>
          <a:p>
            <a:pPr algn="ctr" fontAlgn="ctr">
              <a:defRPr/>
            </a:pPr>
            <a:r>
              <a:rPr lang="uk-UA" altLang="uk-UA" sz="2800" b="1" dirty="0" smtClean="0">
                <a:latin typeface="Arial" charset="0"/>
              </a:rPr>
              <a:t>Висновок</a:t>
            </a:r>
            <a:endParaRPr lang="uk-UA" altLang="uk-UA" sz="2800" b="1" dirty="0">
              <a:latin typeface="Arial" charset="0"/>
            </a:endParaRP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2388"/>
            <a:ext cx="869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11572875" y="210197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sz="2000" dirty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1353" y="24826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10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049" y="1628775"/>
            <a:ext cx="111532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Проаналізовано існуючі підходи в оцінюванні результатів навчання випускників вищих військово-навчальних закладах за підсумками службової діяльності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Проаналізовано усі вимоги до програмного модулю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Проаналізовано існуючі підходи розробки програмного забезпечення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 програмний модуль для взаємодії з користувачем підсистеми інформаційного забезпечення військової освіти з питань оцінювання результатів навчання випускників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вищих військово-навчальних закладів за підсумками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їх службової діяльності.</a:t>
            </a:r>
          </a:p>
        </p:txBody>
      </p:sp>
    </p:spTree>
    <p:extLst>
      <p:ext uri="{BB962C8B-B14F-4D97-AF65-F5344CB8AC3E}">
        <p14:creationId xmlns:p14="http://schemas.microsoft.com/office/powerpoint/2010/main" val="35491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-1"/>
            <a:ext cx="12192000" cy="8966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ctr">
              <a:defRPr/>
            </a:pPr>
            <a:endParaRPr lang="uk-UA" altLang="uk-UA" sz="1100" b="1" dirty="0">
              <a:latin typeface="Arial" charset="0"/>
            </a:endParaRPr>
          </a:p>
          <a:p>
            <a:pPr algn="ctr" fontAlgn="ctr">
              <a:defRPr/>
            </a:pPr>
            <a:r>
              <a:rPr lang="uk-UA" altLang="uk-UA" sz="2800" b="1" dirty="0" smtClean="0">
                <a:latin typeface="Arial" charset="0"/>
              </a:rPr>
              <a:t>Актуальність теми</a:t>
            </a:r>
            <a:endParaRPr lang="uk-UA" altLang="uk-UA" sz="2800" b="1" dirty="0">
              <a:latin typeface="Arial" charset="0"/>
            </a:endParaRP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2388"/>
            <a:ext cx="869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31"/>
          <p:cNvSpPr>
            <a:spLocks noChangeArrowheads="1"/>
          </p:cNvSpPr>
          <p:nvPr/>
        </p:nvSpPr>
        <p:spPr bwMode="auto">
          <a:xfrm>
            <a:off x="11553825" y="210196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>
                <a:latin typeface="Arial" charset="0"/>
              </a:rPr>
              <a:t>2</a:t>
            </a:r>
          </a:p>
        </p:txBody>
      </p:sp>
      <p:pic>
        <p:nvPicPr>
          <p:cNvPr id="3076" name="Picture 4" descr="Collection of Russian and American military people or personnel dressed in various uniform. Bundle of soldiers of Russia and USA. Set of flat cartoon characters. Modern colorful illustra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5" t="49358" r="40836" b="12938"/>
          <a:stretch/>
        </p:blipFill>
        <p:spPr bwMode="auto">
          <a:xfrm>
            <a:off x="789229" y="1539321"/>
            <a:ext cx="784468" cy="20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4"/>
          <p:cNvSpPr>
            <a:spLocks noChangeArrowheads="1"/>
          </p:cNvSpPr>
          <p:nvPr/>
        </p:nvSpPr>
        <p:spPr bwMode="auto">
          <a:xfrm>
            <a:off x="-50682" y="3836002"/>
            <a:ext cx="313206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uk-UA" sz="1800" dirty="0" err="1" smtClean="0">
                <a:cs typeface="Times New Roman" panose="02020603050405020304" pitchFamily="18" charset="0"/>
              </a:rPr>
              <a:t>Компетентність</a:t>
            </a:r>
            <a:r>
              <a:rPr lang="ru-RU" altLang="uk-UA" sz="1800" dirty="0" smtClean="0">
                <a:cs typeface="Times New Roman" panose="02020603050405020304" pitchFamily="18" charset="0"/>
              </a:rPr>
              <a:t> </a:t>
            </a:r>
            <a:endParaRPr lang="ru-RU" altLang="uk-UA" sz="1800" dirty="0">
              <a:cs typeface="Times New Roman" panose="02020603050405020304" pitchFamily="18" charset="0"/>
            </a:endParaRPr>
          </a:p>
        </p:txBody>
      </p:sp>
      <p:pic>
        <p:nvPicPr>
          <p:cNvPr id="3078" name="Picture 6" descr="Результат пошуку зображень за запитом рисунки заяв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96" y="1455501"/>
            <a:ext cx="1815668" cy="237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4"/>
          <p:cNvSpPr>
            <a:spLocks noChangeArrowheads="1"/>
          </p:cNvSpPr>
          <p:nvPr/>
        </p:nvSpPr>
        <p:spPr bwMode="auto">
          <a:xfrm>
            <a:off x="3581696" y="3836002"/>
            <a:ext cx="313206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uk-UA" sz="1800" dirty="0" err="1" smtClean="0">
                <a:cs typeface="Times New Roman" panose="02020603050405020304" pitchFamily="18" charset="0"/>
              </a:rPr>
              <a:t>Відгук</a:t>
            </a:r>
            <a:r>
              <a:rPr lang="ru-RU" altLang="uk-UA" sz="1800" dirty="0" smtClean="0">
                <a:cs typeface="Times New Roman" panose="02020603050405020304" pitchFamily="18" charset="0"/>
              </a:rPr>
              <a:t> командира </a:t>
            </a:r>
            <a:endParaRPr lang="ru-RU" altLang="uk-UA" sz="1800" dirty="0">
              <a:cs typeface="Times New Roman" panose="02020603050405020304" pitchFamily="18" charset="0"/>
            </a:endParaRPr>
          </a:p>
        </p:txBody>
      </p:sp>
      <p:pic>
        <p:nvPicPr>
          <p:cNvPr id="3086" name="Picture 14" descr="Результат пошуку зображень за запитом рисунок пальца вверх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918" y="4767042"/>
            <a:ext cx="1428993" cy="12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Результат пошуку зображень за запитом рисунок старого типа зданий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8" r="14907"/>
          <a:stretch/>
        </p:blipFill>
        <p:spPr bwMode="auto">
          <a:xfrm>
            <a:off x="8143714" y="1888868"/>
            <a:ext cx="3322321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4"/>
          <p:cNvSpPr>
            <a:spLocks noChangeArrowheads="1"/>
          </p:cNvSpPr>
          <p:nvPr/>
        </p:nvSpPr>
        <p:spPr bwMode="auto">
          <a:xfrm>
            <a:off x="8951435" y="3774818"/>
            <a:ext cx="12039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uk-UA" sz="1800" dirty="0" smtClean="0">
                <a:cs typeface="Times New Roman" panose="02020603050405020304" pitchFamily="18" charset="0"/>
              </a:rPr>
              <a:t>ВВНЗ</a:t>
            </a:r>
            <a:endParaRPr lang="ru-RU" altLang="uk-UA" sz="1800" dirty="0">
              <a:cs typeface="Times New Roman" panose="02020603050405020304" pitchFamily="18" charset="0"/>
            </a:endParaRPr>
          </a:p>
        </p:txBody>
      </p:sp>
      <p:pic>
        <p:nvPicPr>
          <p:cNvPr id="4104" name="Picture 8" descr="Результат пошуку зображень за запитом картинки плюса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31" y="2724976"/>
            <a:ext cx="610154" cy="6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ілка вправо 2"/>
          <p:cNvSpPr/>
          <p:nvPr/>
        </p:nvSpPr>
        <p:spPr>
          <a:xfrm>
            <a:off x="6271260" y="2923373"/>
            <a:ext cx="1325880" cy="2133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470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-1"/>
            <a:ext cx="12192000" cy="8966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ctr">
              <a:defRPr/>
            </a:pPr>
            <a:endParaRPr lang="uk-UA" altLang="uk-UA" sz="1100" b="1" dirty="0">
              <a:latin typeface="Arial" charset="0"/>
            </a:endParaRPr>
          </a:p>
          <a:p>
            <a:pPr algn="ctr" fontAlgn="ctr">
              <a:defRPr/>
            </a:pPr>
            <a:r>
              <a:rPr lang="ru-RU" altLang="uk-UA" sz="2800" b="1" dirty="0" err="1" smtClean="0">
                <a:latin typeface="Arial" charset="0"/>
              </a:rPr>
              <a:t>Вступ</a:t>
            </a:r>
            <a:endParaRPr lang="uk-UA" altLang="uk-UA" sz="2800" b="1" dirty="0">
              <a:latin typeface="Arial" charset="0"/>
            </a:endParaRP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2388"/>
            <a:ext cx="869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11553825" y="210196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>
                <a:latin typeface="Arial" charset="0"/>
              </a:rPr>
              <a:t>3</a:t>
            </a:r>
          </a:p>
        </p:txBody>
      </p:sp>
      <p:sp>
        <p:nvSpPr>
          <p:cNvPr id="12" name="Прямоугольник 4"/>
          <p:cNvSpPr>
            <a:spLocks noChangeArrowheads="1"/>
          </p:cNvSpPr>
          <p:nvPr/>
        </p:nvSpPr>
        <p:spPr bwMode="auto">
          <a:xfrm>
            <a:off x="257176" y="1415912"/>
            <a:ext cx="11764962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uk-UA" altLang="uk-UA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Метою </a:t>
            </a:r>
            <a:r>
              <a:rPr lang="uk-UA" altLang="uk-UA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роботи </a:t>
            </a:r>
            <a:r>
              <a:rPr lang="uk-UA" alt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Удосконалення системи інформаційного забезпечення військової освіти і науки, розробка та використання програмного рішення.</a:t>
            </a:r>
            <a:endParaRPr lang="ru-RU" altLang="uk-UA" sz="18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uk-UA" alt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 дослідження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Система інформаційного забезпечення військової освіти і науки.</a:t>
            </a:r>
            <a:endParaRPr lang="ru-RU" altLang="uk-UA" sz="18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дослідження</a:t>
            </a:r>
            <a:r>
              <a:rPr lang="uk-UA" alt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Засоби автоматизації для взаємодії з користувачем підсистеми інформаційного забезпечення військової освіти з питань оцінювання результатів навчання випускників ВВНЗ за підсумками службової діяльності на основі </a:t>
            </a:r>
            <a:r>
              <a:rPr lang="uk-UA" altLang="uk-UA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 рішення</a:t>
            </a:r>
            <a:r>
              <a:rPr lang="uk-UA" altLang="ru-RU" sz="20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ru-RU" altLang="uk-UA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-1"/>
            <a:ext cx="12192000" cy="8966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ctr">
              <a:defRPr/>
            </a:pPr>
            <a:endParaRPr lang="uk-UA" altLang="uk-UA" sz="1100" b="1" dirty="0">
              <a:latin typeface="Arial" charset="0"/>
            </a:endParaRPr>
          </a:p>
          <a:p>
            <a:pPr algn="ctr" fontAlgn="ctr">
              <a:defRPr/>
            </a:pPr>
            <a:r>
              <a:rPr lang="uk-UA" altLang="uk-UA" sz="2800" b="1" dirty="0" smtClean="0">
                <a:latin typeface="Arial" charset="0"/>
              </a:rPr>
              <a:t>Форма відгуку</a:t>
            </a:r>
            <a:endParaRPr lang="uk-UA" altLang="uk-UA" sz="2800" b="1" dirty="0">
              <a:latin typeface="Arial" charset="0"/>
            </a:endParaRP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2388"/>
            <a:ext cx="869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11553825" y="210196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>
                <a:latin typeface="Arial" charset="0"/>
              </a:rPr>
              <a:t>4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56" y="1460978"/>
            <a:ext cx="5615516" cy="43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кутник 12"/>
          <p:cNvSpPr/>
          <p:nvPr/>
        </p:nvSpPr>
        <p:spPr>
          <a:xfrm>
            <a:off x="6467474" y="1642796"/>
            <a:ext cx="4819651" cy="4938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Прямокутник 2"/>
          <p:cNvSpPr/>
          <p:nvPr/>
        </p:nvSpPr>
        <p:spPr>
          <a:xfrm>
            <a:off x="771525" y="1642797"/>
            <a:ext cx="4819651" cy="4938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-1"/>
            <a:ext cx="12192000" cy="8966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ctr">
              <a:defRPr/>
            </a:pPr>
            <a:endParaRPr lang="uk-UA" altLang="uk-UA" sz="1100" b="1" dirty="0">
              <a:latin typeface="Arial" charset="0"/>
            </a:endParaRPr>
          </a:p>
          <a:p>
            <a:pPr algn="ctr" fontAlgn="ctr">
              <a:defRPr/>
            </a:pPr>
            <a:r>
              <a:rPr lang="uk-UA" altLang="uk-UA" sz="2800" b="1" dirty="0" smtClean="0">
                <a:latin typeface="Arial" charset="0"/>
              </a:rPr>
              <a:t>Вимоги до програмного модулю</a:t>
            </a:r>
            <a:endParaRPr lang="uk-UA" altLang="uk-UA" sz="2800" b="1" dirty="0">
              <a:latin typeface="Arial" charset="0"/>
            </a:endParaRP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2388"/>
            <a:ext cx="869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11553825" y="210196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 charset="0"/>
              </a:rPr>
              <a:t>5</a:t>
            </a:r>
            <a:endParaRPr lang="uk-UA" sz="2000" dirty="0">
              <a:latin typeface="Arial" charset="0"/>
            </a:endParaRPr>
          </a:p>
        </p:txBody>
      </p:sp>
      <p:sp>
        <p:nvSpPr>
          <p:cNvPr id="11" name="Прямоугольник 4"/>
          <p:cNvSpPr>
            <a:spLocks noChangeArrowheads="1"/>
          </p:cNvSpPr>
          <p:nvPr/>
        </p:nvSpPr>
        <p:spPr bwMode="auto">
          <a:xfrm>
            <a:off x="866774" y="1724546"/>
            <a:ext cx="4629151" cy="46628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alt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таблиць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військовослужбовців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uk-UA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підрахунок</a:t>
            </a:r>
            <a:r>
              <a:rPr lang="ru-RU" alt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ведення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статистики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середніх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балів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самооцінки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офіцерів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 і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командирів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підрахунок</a:t>
            </a:r>
            <a:r>
              <a:rPr lang="ru-RU" alt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відсотків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корисності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недоліків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дисциплін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alt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форматі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en-US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скачування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uk-UA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</a:t>
            </a:r>
            <a:r>
              <a:rPr lang="ru-RU" alt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авторизації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аутентифікації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alt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Прямоугольник 4"/>
          <p:cNvSpPr>
            <a:spLocks noChangeArrowheads="1"/>
          </p:cNvSpPr>
          <p:nvPr/>
        </p:nvSpPr>
        <p:spPr bwMode="auto">
          <a:xfrm>
            <a:off x="6610350" y="2293452"/>
            <a:ext cx="4495800" cy="39518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buFont typeface="Wingdings" panose="05000000000000000000" pitchFamily="2" charset="2"/>
              <a:buChar char="ü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відображення статистики середніх балів самооцінки офіцерів так і їх командирів;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відображення відсотків корисності та недоліків навчальних дисциплін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шаблонів для заповнення анкет “відомостей про військово-службовця”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 сформованого документу зі звітністю середніх оцінок по навчальним дисциплінам та відсоток недоліків та корисності навчальної дисциплін.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4"/>
          <p:cNvSpPr>
            <a:spLocks noChangeArrowheads="1"/>
          </p:cNvSpPr>
          <p:nvPr/>
        </p:nvSpPr>
        <p:spPr bwMode="auto">
          <a:xfrm>
            <a:off x="1943102" y="1062152"/>
            <a:ext cx="261937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uk-UA" altLang="uk-UA" sz="1800" dirty="0" smtClean="0">
                <a:cs typeface="Times New Roman" panose="02020603050405020304" pitchFamily="18" charset="0"/>
              </a:rPr>
              <a:t>Центральний вузол </a:t>
            </a:r>
            <a:endParaRPr lang="ru-RU" altLang="uk-UA" sz="1800" dirty="0"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4"/>
          <p:cNvSpPr>
            <a:spLocks noChangeArrowheads="1"/>
          </p:cNvSpPr>
          <p:nvPr/>
        </p:nvSpPr>
        <p:spPr bwMode="auto">
          <a:xfrm>
            <a:off x="7643813" y="1006743"/>
            <a:ext cx="261937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uk-UA" altLang="uk-UA" sz="1800" dirty="0" smtClean="0">
                <a:cs typeface="Times New Roman" panose="02020603050405020304" pitchFamily="18" charset="0"/>
              </a:rPr>
              <a:t>Підлеглий вузол </a:t>
            </a:r>
            <a:endParaRPr lang="ru-RU" altLang="uk-UA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11" grpId="0" animBg="1"/>
      <p:bldP spid="12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-1"/>
            <a:ext cx="12192000" cy="8966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ctr">
              <a:defRPr/>
            </a:pPr>
            <a:endParaRPr lang="uk-UA" altLang="uk-UA" sz="1100" b="1" dirty="0">
              <a:latin typeface="Arial" charset="0"/>
            </a:endParaRPr>
          </a:p>
          <a:p>
            <a:pPr algn="ctr" fontAlgn="ctr">
              <a:defRPr/>
            </a:pPr>
            <a:r>
              <a:rPr lang="uk-UA" altLang="uk-UA" sz="2800" b="1" dirty="0" smtClean="0">
                <a:latin typeface="Arial" charset="0"/>
              </a:rPr>
              <a:t>Бізнес логіка системи</a:t>
            </a:r>
            <a:endParaRPr lang="uk-UA" altLang="uk-UA" sz="2800" b="1" dirty="0">
              <a:latin typeface="Arial" charset="0"/>
            </a:endParaRP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2388"/>
            <a:ext cx="869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11553825" y="210196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 charset="0"/>
              </a:rPr>
              <a:t>6</a:t>
            </a:r>
            <a:endParaRPr lang="uk-UA" sz="2000" dirty="0">
              <a:latin typeface="Arial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650648" y="2267595"/>
            <a:ext cx="168062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2276061" y="23618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244035"/>
              </p:ext>
            </p:extLst>
          </p:nvPr>
        </p:nvGraphicFramePr>
        <p:xfrm>
          <a:off x="288235" y="1065860"/>
          <a:ext cx="11509513" cy="5533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4" imgW="9608855" imgH="4152750" progId="Visio.Drawing.15">
                  <p:embed/>
                </p:oleObj>
              </mc:Choice>
              <mc:Fallback>
                <p:oleObj name="Visio" r:id="rId4" imgW="9608855" imgH="4152750" progId="Visio.Drawing.1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35" y="1065860"/>
                        <a:ext cx="11509513" cy="55337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ілка вправо 9"/>
          <p:cNvSpPr/>
          <p:nvPr/>
        </p:nvSpPr>
        <p:spPr>
          <a:xfrm>
            <a:off x="1922771" y="4355965"/>
            <a:ext cx="1625497" cy="25579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767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-1"/>
            <a:ext cx="12192000" cy="8966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ctr">
              <a:defRPr/>
            </a:pPr>
            <a:endParaRPr lang="uk-UA" altLang="uk-UA" sz="1100" b="1" dirty="0">
              <a:latin typeface="Arial" charset="0"/>
            </a:endParaRPr>
          </a:p>
          <a:p>
            <a:pPr algn="ctr" fontAlgn="ctr">
              <a:defRPr/>
            </a:pPr>
            <a:r>
              <a:rPr lang="uk-UA" altLang="uk-UA" sz="2800" b="1" dirty="0">
                <a:latin typeface="Arial" charset="0"/>
              </a:rPr>
              <a:t>Технології реалізації</a:t>
            </a: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2388"/>
            <a:ext cx="869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11553825" y="210196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 charset="0"/>
              </a:rPr>
              <a:t>7</a:t>
            </a:r>
            <a:endParaRPr lang="uk-UA" sz="2000" dirty="0">
              <a:latin typeface="Arial" charset="0"/>
            </a:endParaRPr>
          </a:p>
        </p:txBody>
      </p:sp>
      <p:pic>
        <p:nvPicPr>
          <p:cNvPr id="1032" name="Picture 8" descr="Выход за пределы песочницы в Node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69064"/>
            <a:ext cx="1741805" cy="20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57" y="1521608"/>
            <a:ext cx="1990725" cy="23050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4451622"/>
            <a:ext cx="3429000" cy="13335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70" y="4571047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0" y="-1"/>
            <a:ext cx="12192000" cy="8966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ctr">
              <a:defRPr/>
            </a:pPr>
            <a:endParaRPr lang="uk-UA" altLang="uk-UA" sz="1100" b="1" dirty="0">
              <a:latin typeface="Arial" charset="0"/>
            </a:endParaRPr>
          </a:p>
          <a:p>
            <a:pPr algn="ctr" fontAlgn="ctr">
              <a:defRPr/>
            </a:pPr>
            <a:r>
              <a:rPr lang="uk-UA" altLang="uk-UA" sz="2800" b="1" dirty="0" smtClean="0">
                <a:latin typeface="Arial" charset="0"/>
              </a:rPr>
              <a:t>Загальна структура підсистеми</a:t>
            </a:r>
            <a:endParaRPr lang="uk-UA" altLang="uk-UA" sz="2800" b="1" dirty="0">
              <a:latin typeface="Arial" charset="0"/>
            </a:endParaRP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2388"/>
            <a:ext cx="869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11553825" y="210196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 charset="0"/>
              </a:rPr>
              <a:t>8</a:t>
            </a:r>
            <a:endParaRPr lang="uk-UA" sz="2000" dirty="0">
              <a:latin typeface="Arial" charset="0"/>
            </a:endParaRPr>
          </a:p>
        </p:txBody>
      </p:sp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480425"/>
              </p:ext>
            </p:extLst>
          </p:nvPr>
        </p:nvGraphicFramePr>
        <p:xfrm>
          <a:off x="1492249" y="1844674"/>
          <a:ext cx="8872289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4" imgW="6362523" imgH="2789110" progId="Visio.Drawing.15">
                  <p:embed/>
                </p:oleObj>
              </mc:Choice>
              <mc:Fallback>
                <p:oleObj name="Visio" r:id="rId4" imgW="6362523" imgH="278911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2249" y="1844674"/>
                        <a:ext cx="8872289" cy="388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0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-6350" y="0"/>
            <a:ext cx="12192000" cy="89664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fontAlgn="ctr">
              <a:defRPr/>
            </a:pPr>
            <a:endParaRPr lang="uk-UA" altLang="uk-UA" sz="1100" b="1" dirty="0">
              <a:latin typeface="Arial" charset="0"/>
            </a:endParaRPr>
          </a:p>
          <a:p>
            <a:pPr algn="ctr" fontAlgn="ctr">
              <a:defRPr/>
            </a:pPr>
            <a:r>
              <a:rPr lang="uk-UA" altLang="uk-UA" sz="2800" b="1" dirty="0" smtClean="0">
                <a:latin typeface="Arial" charset="0"/>
              </a:rPr>
              <a:t>Головні сторінки програмного модулю</a:t>
            </a:r>
            <a:endParaRPr lang="uk-UA" altLang="uk-UA" sz="2800" b="1" dirty="0">
              <a:latin typeface="Arial" charset="0"/>
            </a:endParaRP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2388"/>
            <a:ext cx="86995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31"/>
          <p:cNvSpPr>
            <a:spLocks noChangeArrowheads="1"/>
          </p:cNvSpPr>
          <p:nvPr/>
        </p:nvSpPr>
        <p:spPr bwMode="auto">
          <a:xfrm>
            <a:off x="11553825" y="210196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Arial" charset="0"/>
              </a:rPr>
              <a:t>9</a:t>
            </a:r>
            <a:endParaRPr lang="uk-UA" sz="2000" dirty="0">
              <a:latin typeface="Arial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9" b="5423"/>
          <a:stretch>
            <a:fillRect/>
          </a:stretch>
        </p:blipFill>
        <p:spPr bwMode="auto">
          <a:xfrm>
            <a:off x="6542880" y="3676650"/>
            <a:ext cx="4452937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2" b="5235"/>
          <a:stretch>
            <a:fillRect/>
          </a:stretch>
        </p:blipFill>
        <p:spPr bwMode="auto">
          <a:xfrm>
            <a:off x="6542881" y="949033"/>
            <a:ext cx="4452937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0" b="5019"/>
          <a:stretch>
            <a:fillRect/>
          </a:stretch>
        </p:blipFill>
        <p:spPr bwMode="auto">
          <a:xfrm>
            <a:off x="919163" y="3676650"/>
            <a:ext cx="4452937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1" b="4611"/>
          <a:stretch>
            <a:fillRect/>
          </a:stretch>
        </p:blipFill>
        <p:spPr bwMode="auto">
          <a:xfrm>
            <a:off x="919162" y="949033"/>
            <a:ext cx="4452937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31"/>
          <p:cNvSpPr>
            <a:spLocks noChangeArrowheads="1"/>
          </p:cNvSpPr>
          <p:nvPr/>
        </p:nvSpPr>
        <p:spPr bwMode="auto">
          <a:xfrm>
            <a:off x="1023937" y="1215083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 smtClean="0">
                <a:latin typeface="Arial" charset="0"/>
              </a:rPr>
              <a:t>1</a:t>
            </a:r>
            <a:endParaRPr lang="uk-UA" sz="2000" dirty="0">
              <a:latin typeface="Arial" charset="0"/>
            </a:endParaRPr>
          </a:p>
        </p:txBody>
      </p: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1023937" y="3995088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 smtClean="0">
                <a:latin typeface="Arial" charset="0"/>
              </a:rPr>
              <a:t>2</a:t>
            </a:r>
            <a:endParaRPr lang="uk-UA" sz="2000" dirty="0">
              <a:latin typeface="Arial" charset="0"/>
            </a:endParaRPr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6727030" y="1215083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 smtClean="0">
                <a:latin typeface="Arial" charset="0"/>
              </a:rPr>
              <a:t>3</a:t>
            </a:r>
            <a:endParaRPr lang="uk-UA" sz="2000" dirty="0">
              <a:latin typeface="Arial" charset="0"/>
            </a:endParaRPr>
          </a:p>
        </p:txBody>
      </p:sp>
      <p:sp>
        <p:nvSpPr>
          <p:cNvPr id="16" name="Oval 31"/>
          <p:cNvSpPr>
            <a:spLocks noChangeArrowheads="1"/>
          </p:cNvSpPr>
          <p:nvPr/>
        </p:nvSpPr>
        <p:spPr bwMode="auto">
          <a:xfrm>
            <a:off x="6727031" y="3995088"/>
            <a:ext cx="468313" cy="47625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 smtClean="0">
                <a:latin typeface="Arial" charset="0"/>
              </a:rPr>
              <a:t>4</a:t>
            </a:r>
            <a:endParaRPr lang="uk-UA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303</Words>
  <Application>Microsoft Office PowerPoint</Application>
  <PresentationFormat>Широкий екран</PresentationFormat>
  <Paragraphs>61</Paragraphs>
  <Slides>10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Ebrima</vt:lpstr>
      <vt:lpstr>Times New Roman</vt:lpstr>
      <vt:lpstr>Wingdings</vt:lpstr>
      <vt:lpstr>Тема Office</vt:lpstr>
      <vt:lpstr>Visio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valik</dc:creator>
  <cp:lastModifiedBy>valik</cp:lastModifiedBy>
  <cp:revision>33</cp:revision>
  <dcterms:created xsi:type="dcterms:W3CDTF">2021-02-01T10:02:16Z</dcterms:created>
  <dcterms:modified xsi:type="dcterms:W3CDTF">2021-02-11T06:20:02Z</dcterms:modified>
</cp:coreProperties>
</file>