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E5E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1" autoAdjust="0"/>
    <p:restoredTop sz="90061" autoAdjust="0"/>
  </p:normalViewPr>
  <p:slideViewPr>
    <p:cSldViewPr snapToGrid="0">
      <p:cViewPr varScale="1">
        <p:scale>
          <a:sx n="81" d="100"/>
          <a:sy n="81" d="100"/>
        </p:scale>
        <p:origin x="48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5000D-EC80-4930-9136-CA47AA1C29D5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26F08-7E6F-4E8F-9E5E-822C64E11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26F08-7E6F-4E8F-9E5E-822C64E115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6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 my goal is to build a website that can rank those books in different attributes such as the average rating, the number of ratings and the publish year.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26F08-7E6F-4E8F-9E5E-822C64E115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6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Model is a model of the data access layer. It defines how to access data, how to validate data, and what are the relationships between the data. </a:t>
            </a:r>
          </a:p>
          <a:p>
            <a:r>
              <a:rPr lang="en-US" altLang="zh-CN" dirty="0"/>
              <a:t>Template is the presentation layer. It defines how something should be displayed on a Web page.</a:t>
            </a:r>
          </a:p>
          <a:p>
            <a:r>
              <a:rPr lang="en-US" altLang="zh-CN" dirty="0"/>
              <a:t>View is the business logic layer. It defines the logic that access the model and references the appropriate template.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26F08-7E6F-4E8F-9E5E-822C64E115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8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26F08-7E6F-4E8F-9E5E-822C64E115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E7768-FDE9-4A46-A1C3-40023F68F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9B14E8-0AAE-4A37-BDEF-D39B1B4C8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331CF-7C2A-4FAF-8962-BF68B53D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9F0-C4CF-4B49-BE7C-E8F5821415D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536AA-53BB-4109-B910-FFDA8300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96BB7-166B-42DF-B6AB-D1172841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4C0-FA92-4C72-B744-CB2E4013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A2A4C-9623-4013-BED2-3B1343BA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BEA3A-1BD6-468E-BB7B-5E74D475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C4F44-B031-448A-AB3B-E76E0620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9F0-C4CF-4B49-BE7C-E8F5821415D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54152-9F4A-40F1-B977-C071F15E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5FBE1-8D09-4A4C-A732-2BC11BD8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4C0-FA92-4C72-B744-CB2E4013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8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40C2A8-A681-4709-99FA-8F535C8A5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EBE411-0CF5-493F-9136-ADF8C4897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C83F0-E557-4CA4-BD82-22412F27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9F0-C4CF-4B49-BE7C-E8F5821415D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302D7-06F0-452C-A983-3C54B64E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B2B87-24D7-4290-A72C-9ECDEA71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4C0-FA92-4C72-B744-CB2E4013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3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BAFCF-BAD6-43A1-B657-8870E37C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7684D-51DF-422F-A87D-5E26BB18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2358B-462B-4FC3-8BE8-1470A3FD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9F0-C4CF-4B49-BE7C-E8F5821415D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A0C7C-BB58-4192-8CD2-BB0F726D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611E9-7F46-4E8B-AB02-A2F67C40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4C0-FA92-4C72-B744-CB2E4013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5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B0440-A1B0-4D8D-94FE-E2CFC5DB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65758-97A4-4EC1-AC4F-6F2829432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3F83D-6F72-433D-AA68-B6C8958F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9F0-C4CF-4B49-BE7C-E8F5821415D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98F72-2089-4990-9434-A6DB912A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E2DCD-DFC4-4F3D-AF87-685C95C7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4C0-FA92-4C72-B744-CB2E4013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1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BF2B8-D4C6-4B26-A89D-3729D503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4F81B-A7C0-48F2-854E-3474E214C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76FC08-B04D-4817-876B-F626F08A2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059FE-0790-4E95-BCA4-F62B536D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9F0-C4CF-4B49-BE7C-E8F5821415D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F6AAC-14D1-4BA0-8B5D-87E8669D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71E08-4783-42B5-A03F-2B6CB3A7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4C0-FA92-4C72-B744-CB2E4013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1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3D5E-E98F-46A6-8620-CF35095D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76346C-F3EC-4BA3-AF19-1E8F78B97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A8B2B-6D15-4EE8-B8EF-D26C50CA1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23FF3C-2BE5-40C1-A9D0-97C107222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52A5E-0E9C-4B05-B119-A20838AF2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DB0DAB-35BB-4922-A88A-93D83DA0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9F0-C4CF-4B49-BE7C-E8F5821415D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D3B8BE-A9EF-496E-907F-BD85E041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CB50F4-57C2-4CFE-AC56-340E0BCE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4C0-FA92-4C72-B744-CB2E4013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9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0343F-8DED-448F-9786-506573C5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222A09-2869-4B45-885A-729EA3E2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9F0-C4CF-4B49-BE7C-E8F5821415D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D4232-FC30-4667-A00E-108007E8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0E2F4-26E7-49E7-9C73-2EF3B5C9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4C0-FA92-4C72-B744-CB2E4013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0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A2EC37-7409-4FD8-A2CA-9CD912AB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9F0-C4CF-4B49-BE7C-E8F5821415D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3CF327-5871-40D2-9E59-30FD5732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C45CEE-BEBC-41C4-A807-3FB00780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4C0-FA92-4C72-B744-CB2E4013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5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67154-2BEF-4C08-B5A3-FC9360A6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01246-17B7-41F8-BF7C-5F30F3D6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53B23-D28F-487F-879C-069D14BA3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A4E26-9783-4C16-AB65-F5F70BC0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9F0-C4CF-4B49-BE7C-E8F5821415D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86DF2-84F7-4A72-95D6-79821D4F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A43ED9-B6AB-4F60-BDFE-D509A202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4C0-FA92-4C72-B744-CB2E4013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5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B8E4-7B8D-4600-98E5-6845E9DC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852F1A-F67B-4CF0-AF96-14C21576F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A3571-58BA-4252-816A-11A9007C7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74529-71F5-4B0C-8060-2D6549B6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9F0-C4CF-4B49-BE7C-E8F5821415D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3A5D9-CAE2-47E2-BEE0-A13BA2CA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4A406-F29B-42C5-BA3B-7E3D8AC3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4C0-FA92-4C72-B744-CB2E4013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9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EAFCBF-E8A3-4679-AA74-693721EF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A80EA-6B00-42C1-9CCD-5A18383B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25BD5-3F99-4A01-A9C2-67E93F523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69F0-C4CF-4B49-BE7C-E8F5821415D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BCB1F-7375-400F-A271-F855DD0B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844B9-A962-40BE-85D8-797D6FC99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84C0-FA92-4C72-B744-CB2E4013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4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dreads.com/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hyperlink" Target="https://www.amazon.com/books-used-books-textbooks/b?ie=UTF8&amp;node=283155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booksort-env-2.kir74pueej.us-east-2.elasticbeanstalk.com/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images.gr-assets.com/books/1481509554l/9418327.jpg">
            <a:extLst>
              <a:ext uri="{FF2B5EF4-FFF2-40B4-BE49-F238E27FC236}">
                <a16:creationId xmlns:a16="http://schemas.microsoft.com/office/drawing/2014/main" id="{8B51BC79-A360-440C-A89A-DFA186DC8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2"/>
          <a:stretch/>
        </p:blipFill>
        <p:spPr bwMode="auto">
          <a:xfrm>
            <a:off x="9771803" y="1426970"/>
            <a:ext cx="2420197" cy="399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.gr-assets.com/books/1478144278l/2203.jpg">
            <a:extLst>
              <a:ext uri="{FF2B5EF4-FFF2-40B4-BE49-F238E27FC236}">
                <a16:creationId xmlns:a16="http://schemas.microsoft.com/office/drawing/2014/main" id="{AEE76B6D-AC81-43AE-B73B-9B8D980D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39" y="1426971"/>
            <a:ext cx="2663584" cy="398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ages.gr-assets.com/books/1511288482l/11084145.jpg">
            <a:extLst>
              <a:ext uri="{FF2B5EF4-FFF2-40B4-BE49-F238E27FC236}">
                <a16:creationId xmlns:a16="http://schemas.microsoft.com/office/drawing/2014/main" id="{7C8B6E1D-35C7-4591-93AB-F4164EF2E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/>
          <a:stretch/>
        </p:blipFill>
        <p:spPr bwMode="auto">
          <a:xfrm>
            <a:off x="0" y="1432330"/>
            <a:ext cx="2458812" cy="398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gr-assets.com/books/1537075718l/48855.jpg">
            <a:extLst>
              <a:ext uri="{FF2B5EF4-FFF2-40B4-BE49-F238E27FC236}">
                <a16:creationId xmlns:a16="http://schemas.microsoft.com/office/drawing/2014/main" id="{1505413C-9897-4A6A-9FF2-7F4590C46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87" y="1428830"/>
            <a:ext cx="2433342" cy="398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.gr-assets.com/books/1327861115l/8664353.jpg">
            <a:extLst>
              <a:ext uri="{FF2B5EF4-FFF2-40B4-BE49-F238E27FC236}">
                <a16:creationId xmlns:a16="http://schemas.microsoft.com/office/drawing/2014/main" id="{CA5B8728-036D-4C92-A078-4302217E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92" y="1432331"/>
            <a:ext cx="2634712" cy="398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7DCFB4-35C2-4BB7-A1FF-55283C7B5BC2}"/>
              </a:ext>
            </a:extLst>
          </p:cNvPr>
          <p:cNvSpPr/>
          <p:nvPr/>
        </p:nvSpPr>
        <p:spPr>
          <a:xfrm>
            <a:off x="-5166" y="1420678"/>
            <a:ext cx="12192000" cy="400499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FBE0804-9377-4E45-9B59-AB489195C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  <a:ea typeface="Adobe Fangsong Std R" panose="02020400000000000000" pitchFamily="18" charset="-128"/>
              </a:rPr>
              <a:t>Book Sorting</a:t>
            </a:r>
            <a:endParaRPr lang="zh-CN" altLang="en-US" sz="8000" b="1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  <a:ea typeface="Adobe Fangsong Std R" panose="02020400000000000000" pitchFamily="18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193FB7-963F-46EA-8AA4-148D52D3D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dirty="0">
              <a:solidFill>
                <a:srgbClr val="663300"/>
              </a:solidFill>
            </a:endParaRPr>
          </a:p>
          <a:p>
            <a:r>
              <a:rPr lang="en-US" altLang="zh-CN" sz="4000" b="1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  <a:ea typeface="Adobe Fangsong Std R" panose="02020400000000000000" pitchFamily="18" charset="-128"/>
              </a:rPr>
              <a:t>Wei Ma</a:t>
            </a:r>
            <a:endParaRPr lang="zh-CN" altLang="en-US" sz="4000" b="1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  <a:ea typeface="Adobe Fangsong Std R" panose="02020400000000000000" pitchFamily="18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B194DC-71E3-4891-9575-1EA64A908AA9}"/>
              </a:ext>
            </a:extLst>
          </p:cNvPr>
          <p:cNvSpPr/>
          <p:nvPr/>
        </p:nvSpPr>
        <p:spPr>
          <a:xfrm>
            <a:off x="0" y="1"/>
            <a:ext cx="12192000" cy="1432329"/>
          </a:xfrm>
          <a:prstGeom prst="rect">
            <a:avLst/>
          </a:prstGeom>
          <a:solidFill>
            <a:srgbClr val="6633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EBD64E-F33D-4F10-97B4-DA0C8B8DFF1A}"/>
              </a:ext>
            </a:extLst>
          </p:cNvPr>
          <p:cNvSpPr/>
          <p:nvPr/>
        </p:nvSpPr>
        <p:spPr>
          <a:xfrm>
            <a:off x="0" y="5411490"/>
            <a:ext cx="12192000" cy="1432330"/>
          </a:xfrm>
          <a:prstGeom prst="rect">
            <a:avLst/>
          </a:prstGeom>
          <a:solidFill>
            <a:srgbClr val="6633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97B8569-FEEF-47B2-912C-064B480EB682}"/>
              </a:ext>
            </a:extLst>
          </p:cNvPr>
          <p:cNvGrpSpPr/>
          <p:nvPr/>
        </p:nvGrpSpPr>
        <p:grpSpPr>
          <a:xfrm>
            <a:off x="-5166" y="1"/>
            <a:ext cx="12197166" cy="6843819"/>
            <a:chOff x="-5166" y="1"/>
            <a:chExt cx="12197166" cy="68438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DF714D-3BF4-47DF-82C1-FDFE909E57E5}"/>
                </a:ext>
              </a:extLst>
            </p:cNvPr>
            <p:cNvSpPr/>
            <p:nvPr/>
          </p:nvSpPr>
          <p:spPr>
            <a:xfrm>
              <a:off x="0" y="1"/>
              <a:ext cx="12192000" cy="1564138"/>
            </a:xfrm>
            <a:prstGeom prst="rect">
              <a:avLst/>
            </a:prstGeom>
            <a:solidFill>
              <a:srgbClr val="6633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Picture 10" descr="https://images.gr-assets.com/books/1481509554l/9418327.jpg">
              <a:extLst>
                <a:ext uri="{FF2B5EF4-FFF2-40B4-BE49-F238E27FC236}">
                  <a16:creationId xmlns:a16="http://schemas.microsoft.com/office/drawing/2014/main" id="{6D835F53-2724-4E2B-9341-AE4B860B9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42"/>
            <a:stretch/>
          </p:blipFill>
          <p:spPr bwMode="auto">
            <a:xfrm>
              <a:off x="9771803" y="1581953"/>
              <a:ext cx="2420197" cy="399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https://images.gr-assets.com/books/1478144278l/2203.jpg">
              <a:extLst>
                <a:ext uri="{FF2B5EF4-FFF2-40B4-BE49-F238E27FC236}">
                  <a16:creationId xmlns:a16="http://schemas.microsoft.com/office/drawing/2014/main" id="{84DF0777-B5E6-4EBA-9AA3-3027F8017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539" y="1581954"/>
              <a:ext cx="2663584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images.gr-assets.com/books/1511288482l/11084145.jpg">
              <a:extLst>
                <a:ext uri="{FF2B5EF4-FFF2-40B4-BE49-F238E27FC236}">
                  <a16:creationId xmlns:a16="http://schemas.microsoft.com/office/drawing/2014/main" id="{0E85F9EB-4C4A-4425-85C3-B90BF9743D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9"/>
            <a:stretch/>
          </p:blipFill>
          <p:spPr bwMode="auto">
            <a:xfrm>
              <a:off x="0" y="1587313"/>
              <a:ext cx="2458812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images.gr-assets.com/books/1537075718l/48855.jpg">
              <a:extLst>
                <a:ext uri="{FF2B5EF4-FFF2-40B4-BE49-F238E27FC236}">
                  <a16:creationId xmlns:a16="http://schemas.microsoft.com/office/drawing/2014/main" id="{E85A402E-D10A-4757-9007-725191A48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5187" y="1583813"/>
              <a:ext cx="2433342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images.gr-assets.com/books/1327861115l/8664353.jpg">
              <a:extLst>
                <a:ext uri="{FF2B5EF4-FFF2-40B4-BE49-F238E27FC236}">
                  <a16:creationId xmlns:a16="http://schemas.microsoft.com/office/drawing/2014/main" id="{02C426C9-DFDC-48DC-AA83-6544C81D7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92" y="1587314"/>
              <a:ext cx="2634712" cy="3989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42F2DF9-D483-4644-AF42-0E94482D350B}"/>
                </a:ext>
              </a:extLst>
            </p:cNvPr>
            <p:cNvSpPr/>
            <p:nvPr/>
          </p:nvSpPr>
          <p:spPr>
            <a:xfrm>
              <a:off x="-5166" y="1570499"/>
              <a:ext cx="12192000" cy="4004991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12484F-E34D-4979-9041-BE7E5485E226}"/>
                </a:ext>
              </a:extLst>
            </p:cNvPr>
            <p:cNvSpPr/>
            <p:nvPr/>
          </p:nvSpPr>
          <p:spPr>
            <a:xfrm>
              <a:off x="0" y="5573960"/>
              <a:ext cx="12192000" cy="1269860"/>
            </a:xfrm>
            <a:prstGeom prst="rect">
              <a:avLst/>
            </a:prstGeom>
            <a:solidFill>
              <a:srgbClr val="6633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9446110-AB55-4F06-82DA-0CD5FB00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34" y="1425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663300"/>
                </a:solidFill>
                <a:latin typeface="Broadway" panose="04040905080B02020502" pitchFamily="82" charset="0"/>
              </a:rPr>
              <a:t>Scenario...</a:t>
            </a:r>
            <a:endParaRPr lang="zh-CN" altLang="en-US" sz="5400" dirty="0">
              <a:solidFill>
                <a:srgbClr val="663300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48F4E22-04EC-4BC0-BFAB-C707B724E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34" y="1227044"/>
            <a:ext cx="10515600" cy="4351338"/>
          </a:xfrm>
        </p:spPr>
        <p:txBody>
          <a:bodyPr>
            <a:normAutofit/>
          </a:bodyPr>
          <a:lstStyle/>
          <a:p>
            <a:endParaRPr lang="en-US" altLang="zh-CN" sz="3600" b="1" dirty="0">
              <a:solidFill>
                <a:srgbClr val="663300"/>
              </a:solidFill>
            </a:endParaRPr>
          </a:p>
          <a:p>
            <a:r>
              <a:rPr lang="en-US" altLang="zh-CN" sz="3600" b="1" dirty="0">
                <a:solidFill>
                  <a:srgbClr val="663300"/>
                </a:solidFill>
              </a:rPr>
              <a:t>Searching book on book suggestion websites without the book title, just in a specific genre.</a:t>
            </a:r>
          </a:p>
          <a:p>
            <a:r>
              <a:rPr lang="en-US" altLang="zh-CN" sz="3600" b="1" dirty="0">
                <a:solidFill>
                  <a:srgbClr val="663300"/>
                </a:solidFill>
              </a:rPr>
              <a:t>Goodreads:</a:t>
            </a:r>
            <a:r>
              <a:rPr lang="en-US" altLang="zh-CN" sz="3600" b="1" i="1" dirty="0">
                <a:solidFill>
                  <a:srgbClr val="663300"/>
                </a:solidFill>
              </a:rPr>
              <a:t> </a:t>
            </a:r>
            <a:r>
              <a:rPr lang="en-US" altLang="zh-CN" sz="3600" b="1" i="1" dirty="0">
                <a:solidFill>
                  <a:srgbClr val="6633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https://www.goodreads.com/</a:t>
            </a:r>
            <a:endParaRPr lang="en-US" altLang="zh-CN" sz="3600" b="1" i="1" dirty="0">
              <a:solidFill>
                <a:srgbClr val="663300"/>
              </a:solidFill>
            </a:endParaRPr>
          </a:p>
          <a:p>
            <a:r>
              <a:rPr lang="en-US" altLang="zh-CN" sz="3600" b="1" dirty="0">
                <a:solidFill>
                  <a:srgbClr val="663300"/>
                </a:solidFill>
              </a:rPr>
              <a:t>Amazon: </a:t>
            </a:r>
            <a:r>
              <a:rPr lang="en-US" altLang="zh-CN" sz="3600" b="1" i="1" dirty="0">
                <a:solidFill>
                  <a:srgbClr val="6633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https://www.amazon.com/books-used-books-textbooks/b?ie=UTF8&amp;node=283155</a:t>
            </a:r>
            <a:endParaRPr lang="en-US" altLang="zh-CN" sz="3600" b="1" i="1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4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97B8569-FEEF-47B2-912C-064B480EB682}"/>
              </a:ext>
            </a:extLst>
          </p:cNvPr>
          <p:cNvGrpSpPr/>
          <p:nvPr/>
        </p:nvGrpSpPr>
        <p:grpSpPr>
          <a:xfrm>
            <a:off x="-5166" y="1"/>
            <a:ext cx="12197166" cy="6843819"/>
            <a:chOff x="-5166" y="1"/>
            <a:chExt cx="12197166" cy="68438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DF714D-3BF4-47DF-82C1-FDFE909E57E5}"/>
                </a:ext>
              </a:extLst>
            </p:cNvPr>
            <p:cNvSpPr/>
            <p:nvPr/>
          </p:nvSpPr>
          <p:spPr>
            <a:xfrm>
              <a:off x="0" y="1"/>
              <a:ext cx="12192000" cy="1564138"/>
            </a:xfrm>
            <a:prstGeom prst="rect">
              <a:avLst/>
            </a:prstGeom>
            <a:solidFill>
              <a:srgbClr val="6633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Picture 10" descr="https://images.gr-assets.com/books/1481509554l/9418327.jpg">
              <a:extLst>
                <a:ext uri="{FF2B5EF4-FFF2-40B4-BE49-F238E27FC236}">
                  <a16:creationId xmlns:a16="http://schemas.microsoft.com/office/drawing/2014/main" id="{6D835F53-2724-4E2B-9341-AE4B860B9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42"/>
            <a:stretch/>
          </p:blipFill>
          <p:spPr bwMode="auto">
            <a:xfrm>
              <a:off x="9771803" y="1581953"/>
              <a:ext cx="2420197" cy="399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https://images.gr-assets.com/books/1478144278l/2203.jpg">
              <a:extLst>
                <a:ext uri="{FF2B5EF4-FFF2-40B4-BE49-F238E27FC236}">
                  <a16:creationId xmlns:a16="http://schemas.microsoft.com/office/drawing/2014/main" id="{84DF0777-B5E6-4EBA-9AA3-3027F8017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539" y="1581954"/>
              <a:ext cx="2663584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images.gr-assets.com/books/1511288482l/11084145.jpg">
              <a:extLst>
                <a:ext uri="{FF2B5EF4-FFF2-40B4-BE49-F238E27FC236}">
                  <a16:creationId xmlns:a16="http://schemas.microsoft.com/office/drawing/2014/main" id="{0E85F9EB-4C4A-4425-85C3-B90BF9743D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9"/>
            <a:stretch/>
          </p:blipFill>
          <p:spPr bwMode="auto">
            <a:xfrm>
              <a:off x="0" y="1587313"/>
              <a:ext cx="2458812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images.gr-assets.com/books/1537075718l/48855.jpg">
              <a:extLst>
                <a:ext uri="{FF2B5EF4-FFF2-40B4-BE49-F238E27FC236}">
                  <a16:creationId xmlns:a16="http://schemas.microsoft.com/office/drawing/2014/main" id="{E85A402E-D10A-4757-9007-725191A48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5187" y="1583813"/>
              <a:ext cx="2433342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images.gr-assets.com/books/1327861115l/8664353.jpg">
              <a:extLst>
                <a:ext uri="{FF2B5EF4-FFF2-40B4-BE49-F238E27FC236}">
                  <a16:creationId xmlns:a16="http://schemas.microsoft.com/office/drawing/2014/main" id="{02C426C9-DFDC-48DC-AA83-6544C81D7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92" y="1587314"/>
              <a:ext cx="2634712" cy="3989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42F2DF9-D483-4644-AF42-0E94482D350B}"/>
                </a:ext>
              </a:extLst>
            </p:cNvPr>
            <p:cNvSpPr/>
            <p:nvPr/>
          </p:nvSpPr>
          <p:spPr>
            <a:xfrm>
              <a:off x="-5166" y="1570499"/>
              <a:ext cx="12192000" cy="4004991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12484F-E34D-4979-9041-BE7E5485E226}"/>
                </a:ext>
              </a:extLst>
            </p:cNvPr>
            <p:cNvSpPr/>
            <p:nvPr/>
          </p:nvSpPr>
          <p:spPr>
            <a:xfrm>
              <a:off x="0" y="5573960"/>
              <a:ext cx="12192000" cy="1269860"/>
            </a:xfrm>
            <a:prstGeom prst="rect">
              <a:avLst/>
            </a:prstGeom>
            <a:solidFill>
              <a:srgbClr val="6633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9446110-AB55-4F06-82DA-0CD5FB00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34" y="1425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663300"/>
                </a:solidFill>
                <a:latin typeface="Broadway" panose="04040905080B02020502" pitchFamily="82" charset="0"/>
              </a:rPr>
              <a:t>Problem...</a:t>
            </a:r>
            <a:endParaRPr lang="zh-CN" altLang="en-US" sz="5400" dirty="0">
              <a:solidFill>
                <a:srgbClr val="663300"/>
              </a:solidFill>
              <a:latin typeface="Broadway" panose="04040905080B02020502" pitchFamily="8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0223F8-DDB8-4AB0-A067-C01BF896225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2880"/>
          <a:stretch/>
        </p:blipFill>
        <p:spPr>
          <a:xfrm>
            <a:off x="373917" y="1285041"/>
            <a:ext cx="6986487" cy="46031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F980AE-6BD2-4D8B-90C2-EEAB3FCB36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5950" y="3226632"/>
            <a:ext cx="6206066" cy="336193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6D094D0-0C40-4EBB-B7AD-3E4179EA39A1}"/>
              </a:ext>
            </a:extLst>
          </p:cNvPr>
          <p:cNvSpPr/>
          <p:nvPr/>
        </p:nvSpPr>
        <p:spPr>
          <a:xfrm>
            <a:off x="2247451" y="3407833"/>
            <a:ext cx="1029364" cy="173567"/>
          </a:xfrm>
          <a:prstGeom prst="rect">
            <a:avLst/>
          </a:prstGeom>
          <a:noFill/>
          <a:ln w="28575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DC49A1-FD15-460C-849B-F86050D98BEC}"/>
              </a:ext>
            </a:extLst>
          </p:cNvPr>
          <p:cNvSpPr/>
          <p:nvPr/>
        </p:nvSpPr>
        <p:spPr>
          <a:xfrm>
            <a:off x="9740449" y="6337301"/>
            <a:ext cx="2184850" cy="182033"/>
          </a:xfrm>
          <a:prstGeom prst="rect">
            <a:avLst/>
          </a:prstGeom>
          <a:noFill/>
          <a:ln w="28575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97B8569-FEEF-47B2-912C-064B480EB682}"/>
              </a:ext>
            </a:extLst>
          </p:cNvPr>
          <p:cNvGrpSpPr/>
          <p:nvPr/>
        </p:nvGrpSpPr>
        <p:grpSpPr>
          <a:xfrm>
            <a:off x="-5166" y="1"/>
            <a:ext cx="12197166" cy="6843819"/>
            <a:chOff x="-5166" y="1"/>
            <a:chExt cx="12197166" cy="68438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DF714D-3BF4-47DF-82C1-FDFE909E57E5}"/>
                </a:ext>
              </a:extLst>
            </p:cNvPr>
            <p:cNvSpPr/>
            <p:nvPr/>
          </p:nvSpPr>
          <p:spPr>
            <a:xfrm>
              <a:off x="0" y="1"/>
              <a:ext cx="12192000" cy="1564138"/>
            </a:xfrm>
            <a:prstGeom prst="rect">
              <a:avLst/>
            </a:prstGeom>
            <a:solidFill>
              <a:srgbClr val="6633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Picture 10" descr="https://images.gr-assets.com/books/1481509554l/9418327.jpg">
              <a:extLst>
                <a:ext uri="{FF2B5EF4-FFF2-40B4-BE49-F238E27FC236}">
                  <a16:creationId xmlns:a16="http://schemas.microsoft.com/office/drawing/2014/main" id="{6D835F53-2724-4E2B-9341-AE4B860B9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42"/>
            <a:stretch/>
          </p:blipFill>
          <p:spPr bwMode="auto">
            <a:xfrm>
              <a:off x="9771803" y="1581953"/>
              <a:ext cx="2420197" cy="399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https://images.gr-assets.com/books/1478144278l/2203.jpg">
              <a:extLst>
                <a:ext uri="{FF2B5EF4-FFF2-40B4-BE49-F238E27FC236}">
                  <a16:creationId xmlns:a16="http://schemas.microsoft.com/office/drawing/2014/main" id="{84DF0777-B5E6-4EBA-9AA3-3027F8017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539" y="1581954"/>
              <a:ext cx="2663584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images.gr-assets.com/books/1511288482l/11084145.jpg">
              <a:extLst>
                <a:ext uri="{FF2B5EF4-FFF2-40B4-BE49-F238E27FC236}">
                  <a16:creationId xmlns:a16="http://schemas.microsoft.com/office/drawing/2014/main" id="{0E85F9EB-4C4A-4425-85C3-B90BF9743D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9"/>
            <a:stretch/>
          </p:blipFill>
          <p:spPr bwMode="auto">
            <a:xfrm>
              <a:off x="0" y="1587313"/>
              <a:ext cx="2458812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images.gr-assets.com/books/1537075718l/48855.jpg">
              <a:extLst>
                <a:ext uri="{FF2B5EF4-FFF2-40B4-BE49-F238E27FC236}">
                  <a16:creationId xmlns:a16="http://schemas.microsoft.com/office/drawing/2014/main" id="{E85A402E-D10A-4757-9007-725191A48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5187" y="1583813"/>
              <a:ext cx="2433342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images.gr-assets.com/books/1327861115l/8664353.jpg">
              <a:extLst>
                <a:ext uri="{FF2B5EF4-FFF2-40B4-BE49-F238E27FC236}">
                  <a16:creationId xmlns:a16="http://schemas.microsoft.com/office/drawing/2014/main" id="{02C426C9-DFDC-48DC-AA83-6544C81D7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92" y="1587314"/>
              <a:ext cx="2634712" cy="3989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42F2DF9-D483-4644-AF42-0E94482D350B}"/>
                </a:ext>
              </a:extLst>
            </p:cNvPr>
            <p:cNvSpPr/>
            <p:nvPr/>
          </p:nvSpPr>
          <p:spPr>
            <a:xfrm>
              <a:off x="-5166" y="1570499"/>
              <a:ext cx="12192000" cy="4004991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12484F-E34D-4979-9041-BE7E5485E226}"/>
                </a:ext>
              </a:extLst>
            </p:cNvPr>
            <p:cNvSpPr/>
            <p:nvPr/>
          </p:nvSpPr>
          <p:spPr>
            <a:xfrm>
              <a:off x="0" y="5573960"/>
              <a:ext cx="12192000" cy="1269860"/>
            </a:xfrm>
            <a:prstGeom prst="rect">
              <a:avLst/>
            </a:prstGeom>
            <a:solidFill>
              <a:srgbClr val="6633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9446110-AB55-4F06-82DA-0CD5FB00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34" y="1425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663300"/>
                </a:solidFill>
                <a:latin typeface="Broadway" panose="04040905080B02020502" pitchFamily="82" charset="0"/>
              </a:rPr>
              <a:t>Django</a:t>
            </a:r>
            <a:endParaRPr lang="zh-CN" altLang="en-US" sz="5400" dirty="0">
              <a:solidFill>
                <a:srgbClr val="663300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48F4E22-04EC-4BC0-BFAB-C707B724E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34" y="1626776"/>
            <a:ext cx="10515600" cy="4177870"/>
          </a:xfrm>
        </p:spPr>
        <p:txBody>
          <a:bodyPr>
            <a:normAutofit lnSpcReduction="10000"/>
          </a:bodyPr>
          <a:lstStyle/>
          <a:p>
            <a:r>
              <a:rPr lang="en-US" altLang="zh-CN" sz="3600" b="1" dirty="0">
                <a:solidFill>
                  <a:srgbClr val="663300"/>
                </a:solidFill>
              </a:rPr>
              <a:t>Django is a Python-based free and open-source web framework, which follows the </a:t>
            </a:r>
            <a:r>
              <a:rPr lang="en-US" altLang="zh-CN" sz="3600" b="1" dirty="0">
                <a:solidFill>
                  <a:srgbClr val="FF0000"/>
                </a:solidFill>
              </a:rPr>
              <a:t>model-view-template (MVT) </a:t>
            </a:r>
            <a:r>
              <a:rPr lang="en-US" altLang="zh-CN" sz="3600" b="1" dirty="0">
                <a:solidFill>
                  <a:srgbClr val="663300"/>
                </a:solidFill>
              </a:rPr>
              <a:t>architectural pattern.</a:t>
            </a:r>
          </a:p>
          <a:p>
            <a:r>
              <a:rPr lang="en-US" altLang="zh-CN" sz="3600" b="1" dirty="0">
                <a:solidFill>
                  <a:srgbClr val="663300"/>
                </a:solidFill>
              </a:rPr>
              <a:t>Django's primary goal is to ease the creation of complex, database-driven websites. </a:t>
            </a:r>
          </a:p>
          <a:p>
            <a:r>
              <a:rPr lang="en-US" altLang="zh-CN" sz="3600" b="1" dirty="0">
                <a:solidFill>
                  <a:srgbClr val="663300"/>
                </a:solidFill>
              </a:rPr>
              <a:t>Reusability and "pluggability" of components, less code, low coupling, rapid development, and the </a:t>
            </a:r>
            <a:r>
              <a:rPr lang="en-US" altLang="zh-CN" sz="3600" b="1" dirty="0">
                <a:solidFill>
                  <a:srgbClr val="FF0000"/>
                </a:solidFill>
              </a:rPr>
              <a:t>principle of don't repeat yourself</a:t>
            </a:r>
            <a:r>
              <a:rPr lang="en-US" altLang="zh-CN" sz="3600" b="1" dirty="0">
                <a:solidFill>
                  <a:srgbClr val="6633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26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97B8569-FEEF-47B2-912C-064B480EB682}"/>
              </a:ext>
            </a:extLst>
          </p:cNvPr>
          <p:cNvGrpSpPr/>
          <p:nvPr/>
        </p:nvGrpSpPr>
        <p:grpSpPr>
          <a:xfrm>
            <a:off x="-5166" y="1"/>
            <a:ext cx="12197166" cy="6843819"/>
            <a:chOff x="-5166" y="1"/>
            <a:chExt cx="12197166" cy="68438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DF714D-3BF4-47DF-82C1-FDFE909E57E5}"/>
                </a:ext>
              </a:extLst>
            </p:cNvPr>
            <p:cNvSpPr/>
            <p:nvPr/>
          </p:nvSpPr>
          <p:spPr>
            <a:xfrm>
              <a:off x="0" y="1"/>
              <a:ext cx="12192000" cy="1564138"/>
            </a:xfrm>
            <a:prstGeom prst="rect">
              <a:avLst/>
            </a:prstGeom>
            <a:solidFill>
              <a:srgbClr val="6633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Picture 10" descr="https://images.gr-assets.com/books/1481509554l/9418327.jpg">
              <a:extLst>
                <a:ext uri="{FF2B5EF4-FFF2-40B4-BE49-F238E27FC236}">
                  <a16:creationId xmlns:a16="http://schemas.microsoft.com/office/drawing/2014/main" id="{6D835F53-2724-4E2B-9341-AE4B860B9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42"/>
            <a:stretch/>
          </p:blipFill>
          <p:spPr bwMode="auto">
            <a:xfrm>
              <a:off x="9771803" y="1581953"/>
              <a:ext cx="2420197" cy="399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https://images.gr-assets.com/books/1478144278l/2203.jpg">
              <a:extLst>
                <a:ext uri="{FF2B5EF4-FFF2-40B4-BE49-F238E27FC236}">
                  <a16:creationId xmlns:a16="http://schemas.microsoft.com/office/drawing/2014/main" id="{84DF0777-B5E6-4EBA-9AA3-3027F8017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539" y="1581954"/>
              <a:ext cx="2663584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images.gr-assets.com/books/1511288482l/11084145.jpg">
              <a:extLst>
                <a:ext uri="{FF2B5EF4-FFF2-40B4-BE49-F238E27FC236}">
                  <a16:creationId xmlns:a16="http://schemas.microsoft.com/office/drawing/2014/main" id="{0E85F9EB-4C4A-4425-85C3-B90BF9743D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9"/>
            <a:stretch/>
          </p:blipFill>
          <p:spPr bwMode="auto">
            <a:xfrm>
              <a:off x="0" y="1587313"/>
              <a:ext cx="2458812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images.gr-assets.com/books/1537075718l/48855.jpg">
              <a:extLst>
                <a:ext uri="{FF2B5EF4-FFF2-40B4-BE49-F238E27FC236}">
                  <a16:creationId xmlns:a16="http://schemas.microsoft.com/office/drawing/2014/main" id="{E85A402E-D10A-4757-9007-725191A48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5187" y="1583813"/>
              <a:ext cx="2433342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images.gr-assets.com/books/1327861115l/8664353.jpg">
              <a:extLst>
                <a:ext uri="{FF2B5EF4-FFF2-40B4-BE49-F238E27FC236}">
                  <a16:creationId xmlns:a16="http://schemas.microsoft.com/office/drawing/2014/main" id="{02C426C9-DFDC-48DC-AA83-6544C81D7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92" y="1587314"/>
              <a:ext cx="2634712" cy="3989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42F2DF9-D483-4644-AF42-0E94482D350B}"/>
                </a:ext>
              </a:extLst>
            </p:cNvPr>
            <p:cNvSpPr/>
            <p:nvPr/>
          </p:nvSpPr>
          <p:spPr>
            <a:xfrm>
              <a:off x="-5166" y="1570499"/>
              <a:ext cx="12192000" cy="4004991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12484F-E34D-4979-9041-BE7E5485E226}"/>
                </a:ext>
              </a:extLst>
            </p:cNvPr>
            <p:cNvSpPr/>
            <p:nvPr/>
          </p:nvSpPr>
          <p:spPr>
            <a:xfrm>
              <a:off x="0" y="5573960"/>
              <a:ext cx="12192000" cy="1269860"/>
            </a:xfrm>
            <a:prstGeom prst="rect">
              <a:avLst/>
            </a:prstGeom>
            <a:solidFill>
              <a:srgbClr val="6633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9446110-AB55-4F06-82DA-0CD5FB00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34" y="1709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663300"/>
                </a:solidFill>
                <a:latin typeface="Broadway" panose="04040905080B02020502" pitchFamily="82" charset="0"/>
              </a:rPr>
              <a:t>Django -- MVT</a:t>
            </a:r>
            <a:endParaRPr lang="zh-CN" altLang="en-US" sz="5400" dirty="0">
              <a:solidFill>
                <a:srgbClr val="663300"/>
              </a:solidFill>
              <a:latin typeface="Broadway" panose="04040905080B02020502" pitchFamily="82" charset="0"/>
            </a:endParaRPr>
          </a:p>
        </p:txBody>
      </p:sp>
      <p:pic>
        <p:nvPicPr>
          <p:cNvPr id="1026" name="Picture 2" descr="ç¸å³å¾ç">
            <a:extLst>
              <a:ext uri="{FF2B5EF4-FFF2-40B4-BE49-F238E27FC236}">
                <a16:creationId xmlns:a16="http://schemas.microsoft.com/office/drawing/2014/main" id="{293C9D84-AC14-4CD0-B9FB-50029A761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8"/>
          <a:stretch/>
        </p:blipFill>
        <p:spPr bwMode="auto">
          <a:xfrm>
            <a:off x="685396" y="1216101"/>
            <a:ext cx="10810875" cy="48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29659564-8EE9-41B4-A38E-56EF1CC8290D}"/>
              </a:ext>
            </a:extLst>
          </p:cNvPr>
          <p:cNvSpPr/>
          <p:nvPr/>
        </p:nvSpPr>
        <p:spPr>
          <a:xfrm>
            <a:off x="933526" y="3335082"/>
            <a:ext cx="1870568" cy="1455575"/>
          </a:xfrm>
          <a:prstGeom prst="wedgeRoundRectCallout">
            <a:avLst>
              <a:gd name="adj1" fmla="val 68327"/>
              <a:gd name="adj2" fmla="val 20010"/>
              <a:gd name="adj3" fmla="val 16667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The paths that user can access.</a:t>
            </a:r>
            <a:endParaRPr lang="zh-CN" altLang="en-US" sz="2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21BED0-0986-40DD-A30A-53C5B9F0F6B8}"/>
              </a:ext>
            </a:extLst>
          </p:cNvPr>
          <p:cNvSpPr/>
          <p:nvPr/>
        </p:nvSpPr>
        <p:spPr>
          <a:xfrm>
            <a:off x="6373905" y="2931458"/>
            <a:ext cx="5127812" cy="3124200"/>
          </a:xfrm>
          <a:prstGeom prst="rect">
            <a:avLst/>
          </a:prstGeom>
          <a:noFill/>
          <a:ln w="762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1D1E271-AC65-4AA4-AFD5-B6B3B63EE8A8}"/>
              </a:ext>
            </a:extLst>
          </p:cNvPr>
          <p:cNvSpPr/>
          <p:nvPr/>
        </p:nvSpPr>
        <p:spPr>
          <a:xfrm>
            <a:off x="6174912" y="1530496"/>
            <a:ext cx="5525798" cy="1232647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M</a:t>
            </a:r>
            <a:r>
              <a:rPr lang="en-US" altLang="zh-CN" sz="2400" b="1" dirty="0">
                <a:solidFill>
                  <a:schemeClr val="bg1"/>
                </a:solidFill>
              </a:rPr>
              <a:t>odels	Describes your data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chemeClr val="bg1"/>
                </a:solidFill>
              </a:rPr>
              <a:t>iews		Controls what users see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T</a:t>
            </a:r>
            <a:r>
              <a:rPr lang="en-US" altLang="zh-CN" sz="2400" b="1" dirty="0">
                <a:solidFill>
                  <a:schemeClr val="bg1"/>
                </a:solidFill>
              </a:rPr>
              <a:t>emplates	How user sees it</a:t>
            </a:r>
          </a:p>
        </p:txBody>
      </p:sp>
    </p:spTree>
    <p:extLst>
      <p:ext uri="{BB962C8B-B14F-4D97-AF65-F5344CB8AC3E}">
        <p14:creationId xmlns:p14="http://schemas.microsoft.com/office/powerpoint/2010/main" val="23722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97B8569-FEEF-47B2-912C-064B480EB682}"/>
              </a:ext>
            </a:extLst>
          </p:cNvPr>
          <p:cNvGrpSpPr/>
          <p:nvPr/>
        </p:nvGrpSpPr>
        <p:grpSpPr>
          <a:xfrm>
            <a:off x="-5166" y="1"/>
            <a:ext cx="12197166" cy="6843819"/>
            <a:chOff x="-5166" y="1"/>
            <a:chExt cx="12197166" cy="68438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DF714D-3BF4-47DF-82C1-FDFE909E57E5}"/>
                </a:ext>
              </a:extLst>
            </p:cNvPr>
            <p:cNvSpPr/>
            <p:nvPr/>
          </p:nvSpPr>
          <p:spPr>
            <a:xfrm>
              <a:off x="0" y="1"/>
              <a:ext cx="12192000" cy="1564138"/>
            </a:xfrm>
            <a:prstGeom prst="rect">
              <a:avLst/>
            </a:prstGeom>
            <a:solidFill>
              <a:srgbClr val="6633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Picture 10" descr="https://images.gr-assets.com/books/1481509554l/9418327.jpg">
              <a:extLst>
                <a:ext uri="{FF2B5EF4-FFF2-40B4-BE49-F238E27FC236}">
                  <a16:creationId xmlns:a16="http://schemas.microsoft.com/office/drawing/2014/main" id="{6D835F53-2724-4E2B-9341-AE4B860B9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42"/>
            <a:stretch/>
          </p:blipFill>
          <p:spPr bwMode="auto">
            <a:xfrm>
              <a:off x="9771803" y="1581953"/>
              <a:ext cx="2420197" cy="399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https://images.gr-assets.com/books/1478144278l/2203.jpg">
              <a:extLst>
                <a:ext uri="{FF2B5EF4-FFF2-40B4-BE49-F238E27FC236}">
                  <a16:creationId xmlns:a16="http://schemas.microsoft.com/office/drawing/2014/main" id="{84DF0777-B5E6-4EBA-9AA3-3027F8017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539" y="1581954"/>
              <a:ext cx="2663584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images.gr-assets.com/books/1511288482l/11084145.jpg">
              <a:extLst>
                <a:ext uri="{FF2B5EF4-FFF2-40B4-BE49-F238E27FC236}">
                  <a16:creationId xmlns:a16="http://schemas.microsoft.com/office/drawing/2014/main" id="{0E85F9EB-4C4A-4425-85C3-B90BF9743D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9"/>
            <a:stretch/>
          </p:blipFill>
          <p:spPr bwMode="auto">
            <a:xfrm>
              <a:off x="0" y="1587313"/>
              <a:ext cx="2458812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images.gr-assets.com/books/1537075718l/48855.jpg">
              <a:extLst>
                <a:ext uri="{FF2B5EF4-FFF2-40B4-BE49-F238E27FC236}">
                  <a16:creationId xmlns:a16="http://schemas.microsoft.com/office/drawing/2014/main" id="{E85A402E-D10A-4757-9007-725191A48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5187" y="1583813"/>
              <a:ext cx="2433342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images.gr-assets.com/books/1327861115l/8664353.jpg">
              <a:extLst>
                <a:ext uri="{FF2B5EF4-FFF2-40B4-BE49-F238E27FC236}">
                  <a16:creationId xmlns:a16="http://schemas.microsoft.com/office/drawing/2014/main" id="{02C426C9-DFDC-48DC-AA83-6544C81D7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92" y="1587314"/>
              <a:ext cx="2634712" cy="3989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42F2DF9-D483-4644-AF42-0E94482D350B}"/>
                </a:ext>
              </a:extLst>
            </p:cNvPr>
            <p:cNvSpPr/>
            <p:nvPr/>
          </p:nvSpPr>
          <p:spPr>
            <a:xfrm>
              <a:off x="-5166" y="1570499"/>
              <a:ext cx="12192000" cy="4004991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12484F-E34D-4979-9041-BE7E5485E226}"/>
                </a:ext>
              </a:extLst>
            </p:cNvPr>
            <p:cNvSpPr/>
            <p:nvPr/>
          </p:nvSpPr>
          <p:spPr>
            <a:xfrm>
              <a:off x="0" y="5573960"/>
              <a:ext cx="12192000" cy="1269860"/>
            </a:xfrm>
            <a:prstGeom prst="rect">
              <a:avLst/>
            </a:prstGeom>
            <a:solidFill>
              <a:srgbClr val="6633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016DE46-39B2-4B31-8C06-BF638E1C5C0D}"/>
              </a:ext>
            </a:extLst>
          </p:cNvPr>
          <p:cNvSpPr txBox="1"/>
          <p:nvPr/>
        </p:nvSpPr>
        <p:spPr>
          <a:xfrm>
            <a:off x="2722316" y="2365245"/>
            <a:ext cx="67370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3300"/>
                </a:solidFill>
                <a:latin typeface="+mn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http://booksort-env-2.kir74pueej.us-east-2.elasticbeanstalk.com/</a:t>
            </a:r>
            <a:endParaRPr lang="en-US" altLang="zh-CN" sz="4400" b="1" dirty="0">
              <a:solidFill>
                <a:srgbClr val="66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011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97B8569-FEEF-47B2-912C-064B480EB682}"/>
              </a:ext>
            </a:extLst>
          </p:cNvPr>
          <p:cNvGrpSpPr/>
          <p:nvPr/>
        </p:nvGrpSpPr>
        <p:grpSpPr>
          <a:xfrm>
            <a:off x="-5166" y="1"/>
            <a:ext cx="12197166" cy="6843819"/>
            <a:chOff x="-5166" y="1"/>
            <a:chExt cx="12197166" cy="68438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DF714D-3BF4-47DF-82C1-FDFE909E57E5}"/>
                </a:ext>
              </a:extLst>
            </p:cNvPr>
            <p:cNvSpPr/>
            <p:nvPr/>
          </p:nvSpPr>
          <p:spPr>
            <a:xfrm>
              <a:off x="0" y="1"/>
              <a:ext cx="12192000" cy="1564138"/>
            </a:xfrm>
            <a:prstGeom prst="rect">
              <a:avLst/>
            </a:prstGeom>
            <a:solidFill>
              <a:srgbClr val="6633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Picture 10" descr="https://images.gr-assets.com/books/1481509554l/9418327.jpg">
              <a:extLst>
                <a:ext uri="{FF2B5EF4-FFF2-40B4-BE49-F238E27FC236}">
                  <a16:creationId xmlns:a16="http://schemas.microsoft.com/office/drawing/2014/main" id="{6D835F53-2724-4E2B-9341-AE4B860B9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42"/>
            <a:stretch/>
          </p:blipFill>
          <p:spPr bwMode="auto">
            <a:xfrm>
              <a:off x="9771803" y="1581953"/>
              <a:ext cx="2420197" cy="399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https://images.gr-assets.com/books/1478144278l/2203.jpg">
              <a:extLst>
                <a:ext uri="{FF2B5EF4-FFF2-40B4-BE49-F238E27FC236}">
                  <a16:creationId xmlns:a16="http://schemas.microsoft.com/office/drawing/2014/main" id="{84DF0777-B5E6-4EBA-9AA3-3027F8017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539" y="1581954"/>
              <a:ext cx="2663584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images.gr-assets.com/books/1511288482l/11084145.jpg">
              <a:extLst>
                <a:ext uri="{FF2B5EF4-FFF2-40B4-BE49-F238E27FC236}">
                  <a16:creationId xmlns:a16="http://schemas.microsoft.com/office/drawing/2014/main" id="{0E85F9EB-4C4A-4425-85C3-B90BF9743D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9"/>
            <a:stretch/>
          </p:blipFill>
          <p:spPr bwMode="auto">
            <a:xfrm>
              <a:off x="0" y="1587313"/>
              <a:ext cx="2458812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images.gr-assets.com/books/1537075718l/48855.jpg">
              <a:extLst>
                <a:ext uri="{FF2B5EF4-FFF2-40B4-BE49-F238E27FC236}">
                  <a16:creationId xmlns:a16="http://schemas.microsoft.com/office/drawing/2014/main" id="{E85A402E-D10A-4757-9007-725191A48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5187" y="1583813"/>
              <a:ext cx="2433342" cy="3985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images.gr-assets.com/books/1327861115l/8664353.jpg">
              <a:extLst>
                <a:ext uri="{FF2B5EF4-FFF2-40B4-BE49-F238E27FC236}">
                  <a16:creationId xmlns:a16="http://schemas.microsoft.com/office/drawing/2014/main" id="{02C426C9-DFDC-48DC-AA83-6544C81D7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92" y="1587314"/>
              <a:ext cx="2634712" cy="3989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42F2DF9-D483-4644-AF42-0E94482D350B}"/>
                </a:ext>
              </a:extLst>
            </p:cNvPr>
            <p:cNvSpPr/>
            <p:nvPr/>
          </p:nvSpPr>
          <p:spPr>
            <a:xfrm>
              <a:off x="-5166" y="1570499"/>
              <a:ext cx="12192000" cy="4004991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12484F-E34D-4979-9041-BE7E5485E226}"/>
                </a:ext>
              </a:extLst>
            </p:cNvPr>
            <p:cNvSpPr/>
            <p:nvPr/>
          </p:nvSpPr>
          <p:spPr>
            <a:xfrm>
              <a:off x="0" y="5573960"/>
              <a:ext cx="12192000" cy="1269860"/>
            </a:xfrm>
            <a:prstGeom prst="rect">
              <a:avLst/>
            </a:prstGeom>
            <a:solidFill>
              <a:srgbClr val="6633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9446110-AB55-4F06-82DA-0CD5FB00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34" y="1425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663300"/>
                </a:solidFill>
                <a:latin typeface="Broadway" panose="04040905080B02020502" pitchFamily="82" charset="0"/>
              </a:rPr>
              <a:t>Summary &amp; Future work</a:t>
            </a:r>
            <a:endParaRPr lang="zh-CN" altLang="en-US" sz="5400" dirty="0">
              <a:solidFill>
                <a:srgbClr val="663300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48F4E22-04EC-4BC0-BFAB-C707B724E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34" y="1514766"/>
            <a:ext cx="10515600" cy="417787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63300"/>
                </a:solidFill>
              </a:rPr>
              <a:t>Django</a:t>
            </a:r>
          </a:p>
          <a:p>
            <a:pPr lvl="1"/>
            <a:r>
              <a:rPr lang="en-US" altLang="zh-CN" sz="3200" b="1" dirty="0">
                <a:solidFill>
                  <a:srgbClr val="663300"/>
                </a:solidFill>
              </a:rPr>
              <a:t>Built website</a:t>
            </a:r>
          </a:p>
          <a:p>
            <a:pPr lvl="1"/>
            <a:r>
              <a:rPr lang="en-US" altLang="zh-CN" sz="3200" b="1" dirty="0">
                <a:solidFill>
                  <a:srgbClr val="663300"/>
                </a:solidFill>
              </a:rPr>
              <a:t>Dynamically request data from database</a:t>
            </a:r>
          </a:p>
          <a:p>
            <a:r>
              <a:rPr lang="en-US" altLang="zh-CN" sz="3600" b="1" dirty="0">
                <a:solidFill>
                  <a:srgbClr val="663300"/>
                </a:solidFill>
              </a:rPr>
              <a:t>HTML+CSS+JS</a:t>
            </a:r>
          </a:p>
          <a:p>
            <a:endParaRPr lang="en-US" altLang="zh-CN" sz="3600" b="1" dirty="0">
              <a:solidFill>
                <a:srgbClr val="663300"/>
              </a:solidFill>
            </a:endParaRPr>
          </a:p>
          <a:p>
            <a:r>
              <a:rPr lang="en-US" altLang="zh-CN" sz="3600" b="1" dirty="0">
                <a:solidFill>
                  <a:srgbClr val="663300"/>
                </a:solidFill>
              </a:rPr>
              <a:t>More genres, </a:t>
            </a:r>
            <a:r>
              <a:rPr lang="en-US" altLang="zh-CN" sz="3600" b="1">
                <a:solidFill>
                  <a:srgbClr val="663300"/>
                </a:solidFill>
              </a:rPr>
              <a:t>more books</a:t>
            </a:r>
            <a:endParaRPr lang="en-US" altLang="zh-CN" sz="3600" b="1" dirty="0">
              <a:solidFill>
                <a:srgbClr val="663300"/>
              </a:solidFill>
            </a:endParaRPr>
          </a:p>
          <a:p>
            <a:r>
              <a:rPr lang="en-US" altLang="zh-CN" sz="3600" b="1" dirty="0">
                <a:solidFill>
                  <a:srgbClr val="663300"/>
                </a:solidFill>
              </a:rPr>
              <a:t>Further functions on my website</a:t>
            </a:r>
          </a:p>
        </p:txBody>
      </p:sp>
    </p:spTree>
    <p:extLst>
      <p:ext uri="{BB962C8B-B14F-4D97-AF65-F5344CB8AC3E}">
        <p14:creationId xmlns:p14="http://schemas.microsoft.com/office/powerpoint/2010/main" val="271422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images.gr-assets.com/books/1481509554l/9418327.jpg">
            <a:extLst>
              <a:ext uri="{FF2B5EF4-FFF2-40B4-BE49-F238E27FC236}">
                <a16:creationId xmlns:a16="http://schemas.microsoft.com/office/drawing/2014/main" id="{8B51BC79-A360-440C-A89A-DFA186DC8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2"/>
          <a:stretch/>
        </p:blipFill>
        <p:spPr bwMode="auto">
          <a:xfrm>
            <a:off x="9771803" y="1426970"/>
            <a:ext cx="2420197" cy="399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.gr-assets.com/books/1478144278l/2203.jpg">
            <a:extLst>
              <a:ext uri="{FF2B5EF4-FFF2-40B4-BE49-F238E27FC236}">
                <a16:creationId xmlns:a16="http://schemas.microsoft.com/office/drawing/2014/main" id="{AEE76B6D-AC81-43AE-B73B-9B8D980D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39" y="1426971"/>
            <a:ext cx="2663584" cy="398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ages.gr-assets.com/books/1511288482l/11084145.jpg">
            <a:extLst>
              <a:ext uri="{FF2B5EF4-FFF2-40B4-BE49-F238E27FC236}">
                <a16:creationId xmlns:a16="http://schemas.microsoft.com/office/drawing/2014/main" id="{7C8B6E1D-35C7-4591-93AB-F4164EF2E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/>
          <a:stretch/>
        </p:blipFill>
        <p:spPr bwMode="auto">
          <a:xfrm>
            <a:off x="0" y="1432330"/>
            <a:ext cx="2458812" cy="398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gr-assets.com/books/1537075718l/48855.jpg">
            <a:extLst>
              <a:ext uri="{FF2B5EF4-FFF2-40B4-BE49-F238E27FC236}">
                <a16:creationId xmlns:a16="http://schemas.microsoft.com/office/drawing/2014/main" id="{1505413C-9897-4A6A-9FF2-7F4590C46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87" y="1428830"/>
            <a:ext cx="2433342" cy="398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.gr-assets.com/books/1327861115l/8664353.jpg">
            <a:extLst>
              <a:ext uri="{FF2B5EF4-FFF2-40B4-BE49-F238E27FC236}">
                <a16:creationId xmlns:a16="http://schemas.microsoft.com/office/drawing/2014/main" id="{CA5B8728-036D-4C92-A078-4302217E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92" y="1432331"/>
            <a:ext cx="2634712" cy="398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7DCFB4-35C2-4BB7-A1FF-55283C7B5BC2}"/>
              </a:ext>
            </a:extLst>
          </p:cNvPr>
          <p:cNvSpPr/>
          <p:nvPr/>
        </p:nvSpPr>
        <p:spPr>
          <a:xfrm>
            <a:off x="-5166" y="1420678"/>
            <a:ext cx="12192000" cy="400499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FBE0804-9377-4E45-9B59-AB489195C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834" y="141391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  <a:ea typeface="Adobe Fangsong Std R" panose="02020400000000000000" pitchFamily="18" charset="-128"/>
              </a:rPr>
              <a:t>Questions ?</a:t>
            </a:r>
            <a:endParaRPr lang="zh-CN" altLang="en-US" sz="8000" b="1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  <a:ea typeface="Adobe Fangsong Std R" panose="02020400000000000000" pitchFamily="18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B194DC-71E3-4891-9575-1EA64A908AA9}"/>
              </a:ext>
            </a:extLst>
          </p:cNvPr>
          <p:cNvSpPr/>
          <p:nvPr/>
        </p:nvSpPr>
        <p:spPr>
          <a:xfrm>
            <a:off x="0" y="1"/>
            <a:ext cx="12192000" cy="1432329"/>
          </a:xfrm>
          <a:prstGeom prst="rect">
            <a:avLst/>
          </a:prstGeom>
          <a:solidFill>
            <a:srgbClr val="6633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EBD64E-F33D-4F10-97B4-DA0C8B8DFF1A}"/>
              </a:ext>
            </a:extLst>
          </p:cNvPr>
          <p:cNvSpPr/>
          <p:nvPr/>
        </p:nvSpPr>
        <p:spPr>
          <a:xfrm>
            <a:off x="0" y="5439770"/>
            <a:ext cx="12192000" cy="1432330"/>
          </a:xfrm>
          <a:prstGeom prst="rect">
            <a:avLst/>
          </a:prstGeom>
          <a:solidFill>
            <a:srgbClr val="6633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0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273</Words>
  <Application>Microsoft Office PowerPoint</Application>
  <PresentationFormat>宽屏</PresentationFormat>
  <Paragraphs>36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Broadway</vt:lpstr>
      <vt:lpstr>Office 主题​​</vt:lpstr>
      <vt:lpstr>Book Sorting</vt:lpstr>
      <vt:lpstr>Scenario...</vt:lpstr>
      <vt:lpstr>Problem...</vt:lpstr>
      <vt:lpstr>Django</vt:lpstr>
      <vt:lpstr>Django -- MVT</vt:lpstr>
      <vt:lpstr>PowerPoint 演示文稿</vt:lpstr>
      <vt:lpstr>Summary &amp; Future work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Sorting</dc:title>
  <dc:creator>维 马</dc:creator>
  <cp:lastModifiedBy>维 马</cp:lastModifiedBy>
  <cp:revision>26</cp:revision>
  <dcterms:created xsi:type="dcterms:W3CDTF">2018-12-01T22:20:51Z</dcterms:created>
  <dcterms:modified xsi:type="dcterms:W3CDTF">2018-12-04T23:03:34Z</dcterms:modified>
</cp:coreProperties>
</file>