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9017-EC85-A9CA-9B10-0B789B17C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1C4F67-71F2-5191-5753-B0419E195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8DF65-DA6C-C38D-E796-E91A7E25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2F64D-C7D3-27A1-0800-4F34C154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BCC0A-41EC-F8D4-1E9C-DB5FDA0A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902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997A-EBEF-7FFD-8876-C1BCEE5E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75F92-3B24-A0DC-FA99-4FE87808A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88316-83AF-8177-194C-A0300A60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05EA6-0BDD-1E13-54A5-0A8B6EC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77B33-9859-4D6D-DC51-299B32E1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69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19E481-B60B-4EA6-810D-4351C370F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BE2AE9-CEC9-D2A5-A68A-F869A502A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CD246-4B58-08B1-0CA0-F8EB5D2B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7651F-78D4-9A37-6C01-08C33051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F42F5-7D0F-3FC6-F1AA-B8EDC679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2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DCF93-3012-6611-E8C0-8EE10A85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140C1-73F0-F627-058F-C814AA22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F9692-3D55-74A8-CDD9-87350A6A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A19F5-F0DA-006B-071E-F39326CE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B37629-373C-AF4C-A28E-9F53C9A7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675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58B6B-DD34-A78B-E5B5-CC890BBE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24F612-634A-9DF2-2160-D220277E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57155-D4C7-3A56-650B-884853C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847E4-B006-D7A6-560E-53EF96B9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9C7B9-DA36-2C3D-A0C5-BCDE6AF2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8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F90B-7E1C-7A61-1F20-BEEE97ED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04FAF-59E9-921D-4BAA-E85EFAD5A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984E2F-5570-17C1-09F8-33703F3C6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21318F-CC07-5FAF-BC3D-7E886B8D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24F898-969B-6A3D-EAF7-CA3EE579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07B5E-3FDA-9E66-AA55-A9612156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78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55645-DD9F-21EB-A2CC-9CC228EE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89C2CE-4FD7-6F48-D6DC-F152BF2B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1AAE44-2820-96B5-E7BD-E6FA2EBC0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D9BA8-EB9F-2FA5-1890-E30BD9AE0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79522E-B274-19EB-B13A-56CD065A7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0D5CE3-73F9-7526-A043-6C008563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270411-D3E0-C590-E4D8-18927F7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78EF13-9AAD-B332-1CF4-BBF48423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1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88189-E696-CA7C-6E6A-FDC12B3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6EB298-4091-12DD-2B32-7EC3F6CF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D5B7B-4B68-1BC2-3F01-CDB24286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F7F60D-B8CF-6569-195F-BD9CA3D0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80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631F17-3ECF-5CE1-EFB7-52F53BA7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A09352-EBED-8678-5F31-ED50A4DF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714A44-B4B6-D03C-EE4E-A642AD78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80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1F009-AE98-1EF0-D0CF-C16A145C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D5FDB-B361-F9D3-61E4-0F76333E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BAF9F8-AE89-63AB-BA02-9D82D947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409692-2769-3C57-8A7C-31C1424E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5A1EA7-3E7D-9CBE-E01E-B445ECC2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75484-4A9B-FDED-9338-C29C3882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53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8DA63-D59A-1F06-34AD-394F9AD4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0F89D2-DA27-466A-E9E4-1A01865F1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AA1104-7524-E913-E91D-2DD15A9C9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2FDFD-AF4A-B332-6230-46627DCA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CD671A-FB64-98E1-2931-E51B307A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2D34F9-C988-30F5-F45B-8E3C92AE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990A08-54F0-3B58-3F99-42F8C961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B9837-8661-2A94-BD4C-942CA138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44EC5-C4B3-9963-4F1F-751A17778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2DFB4-C859-4618-96F1-CCA2F2C5FB0D}" type="datetimeFigureOut">
              <a:rPr lang="es-CO" smtClean="0"/>
              <a:t>21/02/2025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A6C175-7B86-0B2D-E64A-7DA8FE7DE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89FF9-DDEC-3A25-E3A4-5765F1D47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F3039-978A-489F-BFF7-B011F364D9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59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1A23F-B12C-F033-06D0-F27E95C0C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Notación Matemática en Modelos de Machine </a:t>
            </a:r>
            <a:r>
              <a:rPr lang="es-MX" dirty="0" err="1"/>
              <a:t>Learning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20F7A-BD85-49AB-097C-94A5B6B47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Técnicas de modelación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51807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EACB1-1672-5452-7609-88D3A61E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Notación en Machine </a:t>
            </a:r>
            <a:r>
              <a:rPr lang="es-CO" b="1" dirty="0" err="1"/>
              <a:t>Learning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AE351A7-DA3C-7ECC-E915-591FDB0086CE}"/>
                  </a:ext>
                </a:extLst>
              </p:cNvPr>
              <p:cNvSpPr txBox="1"/>
              <p:nvPr/>
            </p:nvSpPr>
            <p:spPr>
              <a:xfrm>
                <a:off x="1016872" y="2574768"/>
                <a:ext cx="280519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=2.4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=2∗2.4=4.8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AE351A7-DA3C-7ECC-E915-591FDB00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2" y="2574768"/>
                <a:ext cx="280519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580AE396-1FFF-E647-0689-9337A63F2708}"/>
              </a:ext>
            </a:extLst>
          </p:cNvPr>
          <p:cNvSpPr txBox="1"/>
          <p:nvPr/>
        </p:nvSpPr>
        <p:spPr>
          <a:xfrm>
            <a:off x="4552334" y="2747384"/>
            <a:ext cx="3234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Segunda iteración (w1​=2.4)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68CB250-A734-18ED-119B-E02D645E9798}"/>
                  </a:ext>
                </a:extLst>
              </p:cNvPr>
              <p:cNvSpPr txBox="1"/>
              <p:nvPr/>
            </p:nvSpPr>
            <p:spPr>
              <a:xfrm>
                <a:off x="1016872" y="3239210"/>
                <a:ext cx="30622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=2.4−0.1∗4.8=1.92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68CB250-A734-18ED-119B-E02D645E9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2" y="3239210"/>
                <a:ext cx="3062249" cy="307777"/>
              </a:xfrm>
              <a:prstGeom prst="rect">
                <a:avLst/>
              </a:prstGeom>
              <a:blipFill>
                <a:blip r:embed="rId3"/>
                <a:stretch>
                  <a:fillRect l="-797" r="-1594" b="-156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F6C0DB0-6CD6-416F-B370-10619145C08A}"/>
                  </a:ext>
                </a:extLst>
              </p:cNvPr>
              <p:cNvSpPr txBox="1"/>
              <p:nvPr/>
            </p:nvSpPr>
            <p:spPr>
              <a:xfrm>
                <a:off x="1016872" y="3982210"/>
                <a:ext cx="318991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=1.92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=2∗1.92=3.84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F6C0DB0-6CD6-416F-B370-10619145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2" y="3982210"/>
                <a:ext cx="3189912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D43C73A-C356-5E9D-C545-E91BCB84B798}"/>
              </a:ext>
            </a:extLst>
          </p:cNvPr>
          <p:cNvSpPr txBox="1"/>
          <p:nvPr/>
        </p:nvSpPr>
        <p:spPr>
          <a:xfrm>
            <a:off x="4621161" y="4060533"/>
            <a:ext cx="356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Tercera iteración (w2​=1.92)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24CBE07-720A-96BE-24BF-A18066AAC0AC}"/>
                  </a:ext>
                </a:extLst>
              </p:cNvPr>
              <p:cNvSpPr txBox="1"/>
              <p:nvPr/>
            </p:nvSpPr>
            <p:spPr>
              <a:xfrm>
                <a:off x="1016872" y="4646652"/>
                <a:ext cx="35612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=1.92−0.1∗3.84=1.536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24CBE07-720A-96BE-24BF-A18066AA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2" y="4646652"/>
                <a:ext cx="3561295" cy="307777"/>
              </a:xfrm>
              <a:prstGeom prst="rect">
                <a:avLst/>
              </a:prstGeom>
              <a:blipFill>
                <a:blip r:embed="rId5"/>
                <a:stretch>
                  <a:fillRect r="-342" b="-156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9AD9182-613B-62F3-8C90-6CA59FB68CE0}"/>
                  </a:ext>
                </a:extLst>
              </p:cNvPr>
              <p:cNvSpPr txBox="1"/>
              <p:nvPr/>
            </p:nvSpPr>
            <p:spPr>
              <a:xfrm>
                <a:off x="1016872" y="5389652"/>
                <a:ext cx="357463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=1.536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=2∗1.536=3.072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9AD9182-613B-62F3-8C90-6CA59FB6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2" y="5389652"/>
                <a:ext cx="3574633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3B0192E-B97F-E3E4-E35F-80B09AA5C7B4}"/>
                  </a:ext>
                </a:extLst>
              </p:cNvPr>
              <p:cNvSpPr txBox="1"/>
              <p:nvPr/>
            </p:nvSpPr>
            <p:spPr>
              <a:xfrm>
                <a:off x="1016872" y="6054094"/>
                <a:ext cx="39892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=1.536−0.1∗3.072=1.2288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3B0192E-B97F-E3E4-E35F-80B09AA5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2" y="6054094"/>
                <a:ext cx="3989297" cy="307777"/>
              </a:xfrm>
              <a:prstGeom prst="rect">
                <a:avLst/>
              </a:prstGeom>
              <a:blipFill>
                <a:blip r:embed="rId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986CFC0D-6B05-D7DF-7D84-29619F24DEAD}"/>
              </a:ext>
            </a:extLst>
          </p:cNvPr>
          <p:cNvSpPr txBox="1"/>
          <p:nvPr/>
        </p:nvSpPr>
        <p:spPr>
          <a:xfrm>
            <a:off x="5117690" y="5467975"/>
            <a:ext cx="356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Cuarta iteración (w3​=1.536)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3C8855D-509A-4054-D6EC-37F1AAF7584D}"/>
                  </a:ext>
                </a:extLst>
              </p:cNvPr>
              <p:cNvSpPr txBox="1"/>
              <p:nvPr/>
            </p:nvSpPr>
            <p:spPr>
              <a:xfrm>
                <a:off x="1016872" y="1829152"/>
                <a:ext cx="2383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3C8855D-509A-4054-D6EC-37F1AAF75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2" y="1829152"/>
                <a:ext cx="2383794" cy="369332"/>
              </a:xfrm>
              <a:prstGeom prst="rect">
                <a:avLst/>
              </a:prstGeom>
              <a:blipFill>
                <a:blip r:embed="rId8"/>
                <a:stretch>
                  <a:fillRect l="-1535" b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78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F9C33-29F8-C327-34C1-8CE4FF59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Notación en Machine </a:t>
            </a:r>
            <a:r>
              <a:rPr lang="es-CO" b="1" dirty="0" err="1"/>
              <a:t>Learning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F2D2CD-0C5F-92BD-3419-DB878656AF0C}"/>
              </a:ext>
            </a:extLst>
          </p:cNvPr>
          <p:cNvSpPr txBox="1"/>
          <p:nvPr/>
        </p:nvSpPr>
        <p:spPr>
          <a:xfrm>
            <a:off x="776748" y="2113539"/>
            <a:ext cx="967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Después de 10 iteraciones, w será aproximadamente 0.016.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Después de 20 iteraciones, </a:t>
            </a:r>
            <a:r>
              <a:rPr lang="es-MX" dirty="0">
                <a:effectLst/>
              </a:rPr>
              <a:t>w</a:t>
            </a:r>
            <a:r>
              <a:rPr lang="es-MX" dirty="0"/>
              <a:t> será aproximadamente 0.0001.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7BA7FA-9A04-3BF5-F84C-8DBC86BC8FF1}"/>
              </a:ext>
            </a:extLst>
          </p:cNvPr>
          <p:cNvSpPr txBox="1"/>
          <p:nvPr/>
        </p:nvSpPr>
        <p:spPr>
          <a:xfrm>
            <a:off x="651387" y="2872319"/>
            <a:ext cx="9053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effectLst/>
              </a:rPr>
              <a:t>w</a:t>
            </a:r>
            <a:r>
              <a:rPr lang="es-MX" b="1" dirty="0"/>
              <a:t> se acercará cada vez más al valor que minimiza la función de costo (</a:t>
            </a:r>
            <a:r>
              <a:rPr lang="es-MX" b="1" dirty="0">
                <a:effectLst/>
              </a:rPr>
              <a:t>w</a:t>
            </a:r>
            <a:r>
              <a:rPr lang="es-MX" b="1" dirty="0"/>
              <a:t>=0)</a:t>
            </a:r>
            <a:endParaRPr lang="es-CO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8D66E2F-3627-E685-EC98-E2704F6C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0" y="4098131"/>
            <a:ext cx="114545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función L(w)=w</a:t>
            </a:r>
            <a:r>
              <a:rPr kumimoji="0" lang="es-CO" altLang="es-CO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una parábola con su mínimo en w=0.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gradiente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dw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=2w indica la pendiente de la función en cada punto.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cada iteración, el descenso de gradiente "da un paso" hacia el mínimo, ajustando w en la dirección opuesta al gradiente</a:t>
            </a:r>
          </a:p>
        </p:txBody>
      </p:sp>
    </p:spTree>
    <p:extLst>
      <p:ext uri="{BB962C8B-B14F-4D97-AF65-F5344CB8AC3E}">
        <p14:creationId xmlns:p14="http://schemas.microsoft.com/office/powerpoint/2010/main" val="122645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22056-87AC-3500-0A56-917ECB7F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Notación en Machine </a:t>
            </a:r>
            <a:r>
              <a:rPr lang="es-CO" b="1" dirty="0" err="1"/>
              <a:t>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56CAE-968E-4B3B-4B17-7C00F901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7343"/>
          </a:xfrm>
        </p:spPr>
        <p:txBody>
          <a:bodyPr/>
          <a:lstStyle/>
          <a:p>
            <a:pPr algn="just"/>
            <a:r>
              <a:rPr lang="es-MX" dirty="0"/>
              <a:t>En problemas más complejos (como regresión lineal con múltiples características), </a:t>
            </a:r>
            <a:r>
              <a:rPr lang="es-MX" b="1" dirty="0"/>
              <a:t>w</a:t>
            </a:r>
            <a:r>
              <a:rPr lang="es-MX" dirty="0"/>
              <a:t> es un vector, y el gradiente es un vector de derivadas parciales: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A3AA63B-B239-8C65-A44C-3BFACB4A8555}"/>
                  </a:ext>
                </a:extLst>
              </p:cNvPr>
              <p:cNvSpPr txBox="1"/>
              <p:nvPr/>
            </p:nvSpPr>
            <p:spPr>
              <a:xfrm>
                <a:off x="1233948" y="3977148"/>
                <a:ext cx="405963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ctrlP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A3AA63B-B239-8C65-A44C-3BFACB4A8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48" y="3977148"/>
                <a:ext cx="4059637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F6D59F7-562C-B201-0FAA-6F20BC6A4EC5}"/>
                  </a:ext>
                </a:extLst>
              </p:cNvPr>
              <p:cNvSpPr txBox="1"/>
              <p:nvPr/>
            </p:nvSpPr>
            <p:spPr>
              <a:xfrm>
                <a:off x="1339285" y="5441171"/>
                <a:ext cx="38534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𝑛𝑢𝑒𝑣𝑜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F6D59F7-562C-B201-0FAA-6F20BC6A4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85" y="5441171"/>
                <a:ext cx="3853426" cy="369332"/>
              </a:xfrm>
              <a:prstGeom prst="rect">
                <a:avLst/>
              </a:prstGeom>
              <a:blipFill>
                <a:blip r:embed="rId3"/>
                <a:stretch>
                  <a:fillRect l="-791" b="-2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4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9EB35-337E-B233-54EC-7DB7BFED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Notación en Machine </a:t>
            </a:r>
            <a:r>
              <a:rPr lang="es-CO" b="1" dirty="0" err="1"/>
              <a:t>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E4856-B688-9445-CE24-BF236E0E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1098"/>
          </a:xfrm>
        </p:spPr>
        <p:txBody>
          <a:bodyPr/>
          <a:lstStyle/>
          <a:p>
            <a:r>
              <a:rPr lang="es-CO" b="1" dirty="0"/>
              <a:t>Capa oculta</a:t>
            </a:r>
            <a:r>
              <a:rPr lang="es-CO" dirty="0"/>
              <a:t>: redes neuronales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3A625A9-40E4-182B-5602-4817AD179EF8}"/>
                  </a:ext>
                </a:extLst>
              </p:cNvPr>
              <p:cNvSpPr txBox="1"/>
              <p:nvPr/>
            </p:nvSpPr>
            <p:spPr>
              <a:xfrm>
                <a:off x="1125793" y="2777613"/>
                <a:ext cx="2133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𝑾𝒙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3A625A9-40E4-182B-5602-4817AD179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93" y="2777613"/>
                <a:ext cx="2133661" cy="369332"/>
              </a:xfrm>
              <a:prstGeom prst="rect">
                <a:avLst/>
              </a:prstGeom>
              <a:blipFill>
                <a:blip r:embed="rId2"/>
                <a:stretch>
                  <a:fillRect l="-3429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F24DBB7-7777-13A6-F927-6DE8A9AC5784}"/>
              </a:ext>
            </a:extLst>
          </p:cNvPr>
          <p:cNvSpPr txBox="1"/>
          <p:nvPr/>
        </p:nvSpPr>
        <p:spPr>
          <a:xfrm>
            <a:off x="1012723" y="37110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effectLst/>
              </a:rPr>
              <a:t>W</a:t>
            </a:r>
            <a:r>
              <a:rPr lang="es-CO" dirty="0"/>
              <a:t>: Matriz de pesos.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855286-3C89-29F5-D303-E0CDF506E790}"/>
              </a:ext>
            </a:extLst>
          </p:cNvPr>
          <p:cNvSpPr txBox="1"/>
          <p:nvPr/>
        </p:nvSpPr>
        <p:spPr>
          <a:xfrm>
            <a:off x="1012723" y="44598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σ: Función de activación (</a:t>
            </a:r>
            <a:r>
              <a:rPr lang="es-MX" dirty="0" err="1"/>
              <a:t>e.g</a:t>
            </a:r>
            <a:r>
              <a:rPr lang="es-MX" dirty="0"/>
              <a:t>., </a:t>
            </a:r>
            <a:r>
              <a:rPr lang="es-MX" dirty="0" err="1"/>
              <a:t>ReLU</a:t>
            </a:r>
            <a:r>
              <a:rPr lang="es-MX" dirty="0"/>
              <a:t>, sigmoide).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733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CBE22-10C7-A415-FC50-04586404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16339-0131-0F6E-1A81-250E9CA1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104"/>
          </a:xfrm>
        </p:spPr>
        <p:txBody>
          <a:bodyPr/>
          <a:lstStyle/>
          <a:p>
            <a:r>
              <a:rPr lang="es-CO" b="1" dirty="0"/>
              <a:t>Regresión logística: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65CCAB7-8F4D-A7F1-5C31-28FEE2A1343A}"/>
                  </a:ext>
                </a:extLst>
              </p:cNvPr>
              <p:cNvSpPr txBox="1"/>
              <p:nvPr/>
            </p:nvSpPr>
            <p:spPr>
              <a:xfrm>
                <a:off x="1037303" y="2846438"/>
                <a:ext cx="2064091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65CCAB7-8F4D-A7F1-5C31-28FEE2A13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3" y="2846438"/>
                <a:ext cx="2064091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F861F98-20D3-4CAF-E716-9573432E8435}"/>
                  </a:ext>
                </a:extLst>
              </p:cNvPr>
              <p:cNvSpPr txBox="1"/>
              <p:nvPr/>
            </p:nvSpPr>
            <p:spPr>
              <a:xfrm>
                <a:off x="1037303" y="4103273"/>
                <a:ext cx="21988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F861F98-20D3-4CAF-E716-9573432E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3" y="4103273"/>
                <a:ext cx="2198872" cy="369332"/>
              </a:xfrm>
              <a:prstGeom prst="rect">
                <a:avLst/>
              </a:prstGeom>
              <a:blipFill>
                <a:blip r:embed="rId3"/>
                <a:stretch>
                  <a:fillRect l="-3047" t="-16393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43F88CC-83FD-75F0-6246-A6E7F291C74B}"/>
              </a:ext>
            </a:extLst>
          </p:cNvPr>
          <p:cNvSpPr txBox="1"/>
          <p:nvPr/>
        </p:nvSpPr>
        <p:spPr>
          <a:xfrm>
            <a:off x="3982065" y="3196469"/>
            <a:ext cx="234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Función sigmoide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85D00A1-1C87-0318-96CC-DEE7F4D34362}"/>
              </a:ext>
            </a:extLst>
          </p:cNvPr>
          <p:cNvSpPr txBox="1"/>
          <p:nvPr/>
        </p:nvSpPr>
        <p:spPr>
          <a:xfrm>
            <a:off x="3982065" y="4135055"/>
            <a:ext cx="160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Predicción</a:t>
            </a:r>
          </a:p>
        </p:txBody>
      </p:sp>
    </p:spTree>
    <p:extLst>
      <p:ext uri="{BB962C8B-B14F-4D97-AF65-F5344CB8AC3E}">
        <p14:creationId xmlns:p14="http://schemas.microsoft.com/office/powerpoint/2010/main" val="200723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B524C-F6C2-474D-D19B-159D1A84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5B093-CAF4-DB93-3EC7-46F373BC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8381F-B739-9CEF-3DAB-6D9695B6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104"/>
          </a:xfrm>
        </p:spPr>
        <p:txBody>
          <a:bodyPr/>
          <a:lstStyle/>
          <a:p>
            <a:r>
              <a:rPr lang="es-CO" b="1" dirty="0"/>
              <a:t>Clasificación con SVM: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994A60B-C59F-D070-EA59-5208E4539BB0}"/>
                  </a:ext>
                </a:extLst>
              </p:cNvPr>
              <p:cNvSpPr txBox="1"/>
              <p:nvPr/>
            </p:nvSpPr>
            <p:spPr>
              <a:xfrm>
                <a:off x="1037303" y="3072580"/>
                <a:ext cx="1749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994A60B-C59F-D070-EA59-5208E4539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3" y="3072580"/>
                <a:ext cx="1749518" cy="369332"/>
              </a:xfrm>
              <a:prstGeom prst="rect">
                <a:avLst/>
              </a:prstGeom>
              <a:blipFill>
                <a:blip r:embed="rId2"/>
                <a:stretch>
                  <a:fillRect l="-2439" r="-4181"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B2210DB-38BB-093A-D183-0831A239879E}"/>
                  </a:ext>
                </a:extLst>
              </p:cNvPr>
              <p:cNvSpPr txBox="1"/>
              <p:nvPr/>
            </p:nvSpPr>
            <p:spPr>
              <a:xfrm>
                <a:off x="897194" y="3944430"/>
                <a:ext cx="630044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B2210DB-38BB-093A-D183-0831A2398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94" y="3944430"/>
                <a:ext cx="630044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6EEA3EC5-2AC8-3BD9-C27A-501359B7A093}"/>
              </a:ext>
            </a:extLst>
          </p:cNvPr>
          <p:cNvSpPr txBox="1"/>
          <p:nvPr/>
        </p:nvSpPr>
        <p:spPr>
          <a:xfrm>
            <a:off x="3480619" y="3072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Hiperplano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7BDE77-279F-CD42-B150-2B1A3996DC51}"/>
              </a:ext>
            </a:extLst>
          </p:cNvPr>
          <p:cNvSpPr txBox="1"/>
          <p:nvPr/>
        </p:nvSpPr>
        <p:spPr>
          <a:xfrm>
            <a:off x="3519948" y="43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Margen</a:t>
            </a:r>
          </a:p>
        </p:txBody>
      </p:sp>
    </p:spTree>
    <p:extLst>
      <p:ext uri="{BB962C8B-B14F-4D97-AF65-F5344CB8AC3E}">
        <p14:creationId xmlns:p14="http://schemas.microsoft.com/office/powerpoint/2010/main" val="344029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E7FCB-C5E6-35BC-4BF7-CE23CCFEA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FC486-95B7-66B8-D525-D605D34C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C72E7-5430-738B-2D2D-F4AB7176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104"/>
          </a:xfrm>
        </p:spPr>
        <p:txBody>
          <a:bodyPr/>
          <a:lstStyle/>
          <a:p>
            <a:r>
              <a:rPr lang="es-CO" b="1" dirty="0"/>
              <a:t>Redes neuronales convolucionales (CNN):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9586EE9-CE02-A4B6-C485-1DDFB66D8627}"/>
                  </a:ext>
                </a:extLst>
              </p:cNvPr>
              <p:cNvSpPr txBox="1"/>
              <p:nvPr/>
            </p:nvSpPr>
            <p:spPr>
              <a:xfrm>
                <a:off x="1135626" y="2934929"/>
                <a:ext cx="4597862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9586EE9-CE02-A4B6-C485-1DDFB66D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26" y="2934929"/>
                <a:ext cx="4597862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B1CE8377-3257-DCD7-1D68-9DCC695CE76B}"/>
              </a:ext>
            </a:extLst>
          </p:cNvPr>
          <p:cNvSpPr txBox="1"/>
          <p:nvPr/>
        </p:nvSpPr>
        <p:spPr>
          <a:xfrm>
            <a:off x="6528619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Operación de convolución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089E34-816F-3120-5CB7-C302D26148B3}"/>
              </a:ext>
            </a:extLst>
          </p:cNvPr>
          <p:cNvSpPr txBox="1"/>
          <p:nvPr/>
        </p:nvSpPr>
        <p:spPr>
          <a:xfrm>
            <a:off x="1032387" y="3904192"/>
            <a:ext cx="6312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I</a:t>
            </a:r>
            <a:r>
              <a:rPr lang="es-CO" dirty="0"/>
              <a:t>: Imagen de entrada.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DCE001-DDB1-108F-743E-806E66572810}"/>
              </a:ext>
            </a:extLst>
          </p:cNvPr>
          <p:cNvSpPr txBox="1"/>
          <p:nvPr/>
        </p:nvSpPr>
        <p:spPr>
          <a:xfrm>
            <a:off x="1032387" y="4564050"/>
            <a:ext cx="6312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K</a:t>
            </a:r>
            <a:r>
              <a:rPr lang="es-CO" dirty="0"/>
              <a:t>: </a:t>
            </a:r>
            <a:r>
              <a:rPr lang="es-CO" dirty="0" err="1"/>
              <a:t>Kernel</a:t>
            </a:r>
            <a:r>
              <a:rPr lang="es-CO" dirty="0"/>
              <a:t> (filtro)</a:t>
            </a:r>
          </a:p>
        </p:txBody>
      </p:sp>
    </p:spTree>
    <p:extLst>
      <p:ext uri="{BB962C8B-B14F-4D97-AF65-F5344CB8AC3E}">
        <p14:creationId xmlns:p14="http://schemas.microsoft.com/office/powerpoint/2010/main" val="280343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6FEE4-27E9-F423-3FE0-8969570B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62187" cy="1325563"/>
          </a:xfrm>
        </p:spPr>
        <p:txBody>
          <a:bodyPr>
            <a:normAutofit/>
          </a:bodyPr>
          <a:lstStyle/>
          <a:p>
            <a:r>
              <a:rPr lang="es-MX" b="1" dirty="0"/>
              <a:t>Conceptos Básicos de Notación Matemática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B2528B-16BA-61F0-7C49-9BCF1B775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614" y="1217202"/>
            <a:ext cx="1120877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s-CO" altLang="es-CO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y constantes</a:t>
            </a:r>
            <a:r>
              <a:rPr kumimoji="0" lang="es-CO" altLang="es-CO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Escalares: x, y, α (letras minúsculas).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Vectores: 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(negritas minúsculas).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Matrices: 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(negritas mayúsculas).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Constantes: π, e, c (letras griegas o minúsculas).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i="1" dirty="0">
                <a:effectLst/>
              </a:rPr>
              <a:t>f</a:t>
            </a:r>
            <a:r>
              <a:rPr lang="es-MX" i="1" dirty="0"/>
              <a:t>(x): </a:t>
            </a:r>
            <a:r>
              <a:rPr lang="es-MX" dirty="0"/>
              <a:t>Función de una variable.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i="1" dirty="0">
                <a:effectLst/>
              </a:rPr>
              <a:t>f</a:t>
            </a:r>
            <a:r>
              <a:rPr lang="es-MX" dirty="0"/>
              <a:t>(</a:t>
            </a:r>
            <a:r>
              <a:rPr lang="es-MX" b="1" dirty="0"/>
              <a:t>x</a:t>
            </a:r>
            <a:r>
              <a:rPr lang="es-MX" dirty="0"/>
              <a:t>): Función de un vector.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MX" i="1" dirty="0">
                <a:effectLst/>
              </a:rPr>
              <a:t>f</a:t>
            </a:r>
            <a:r>
              <a:rPr lang="es-MX" dirty="0"/>
              <a:t>:R</a:t>
            </a:r>
            <a:r>
              <a:rPr lang="es-MX" baseline="30000" dirty="0">
                <a:effectLst/>
              </a:rPr>
              <a:t>n</a:t>
            </a:r>
            <a:r>
              <a:rPr lang="es-MX" dirty="0"/>
              <a:t>→R: Función que mapea de R</a:t>
            </a:r>
            <a:r>
              <a:rPr lang="es-MX" baseline="30000" dirty="0"/>
              <a:t>n</a:t>
            </a:r>
            <a:r>
              <a:rPr lang="es-MX" dirty="0"/>
              <a:t> a R. Esta función toma un vector de </a:t>
            </a:r>
            <a:r>
              <a:rPr lang="es-MX" i="1" dirty="0"/>
              <a:t>n</a:t>
            </a:r>
            <a:r>
              <a:rPr lang="es-MX" dirty="0"/>
              <a:t> dimensiones y devuelve un escalar (un número real).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s-MX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CO" dirty="0"/>
              <a:t>R: Números reales.</a:t>
            </a:r>
            <a:endParaRPr lang="es-MX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CO" dirty="0"/>
              <a:t>Z: Números enteros.</a:t>
            </a:r>
            <a:endParaRPr lang="es-MX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s-CO" dirty="0"/>
              <a:t>N: Números naturales.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6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67048-BF51-DD23-3013-909E961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función lineal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CD3F3-D383-36D9-DD83-71A57EC68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3567" y="2824076"/>
            <a:ext cx="10515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∈ R</a:t>
            </a:r>
            <a:r>
              <a:rPr kumimoji="0" lang="es-CO" altLang="es-CO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 un vector de entrada de </a:t>
            </a:r>
            <a:r>
              <a:rPr kumimoji="0" lang="es-CO" altLang="es-CO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dimensiones. Por ejemplo, 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=[x</a:t>
            </a:r>
            <a:r>
              <a:rPr kumimoji="0" lang="es-CO" altLang="es-CO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,x</a:t>
            </a:r>
            <a:r>
              <a:rPr kumimoji="0" lang="es-CO" altLang="es-CO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,…,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CO" altLang="es-CO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es-CO" altLang="es-CO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∈ R</a:t>
            </a:r>
            <a:r>
              <a:rPr kumimoji="0" lang="es-CO" altLang="es-CO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 un vector de pesos (también de </a:t>
            </a:r>
            <a:r>
              <a:rPr kumimoji="0" lang="es-CO" altLang="es-CO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dimensiones). Por ejemplo, 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=[w</a:t>
            </a:r>
            <a:r>
              <a:rPr kumimoji="0" lang="es-CO" altLang="es-CO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,w</a:t>
            </a:r>
            <a:r>
              <a:rPr kumimoji="0" lang="es-CO" altLang="es-CO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,…,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es-CO" altLang="es-CO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es-CO" altLang="es-CO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∈ R: Es un escalar que representa el sesgo (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es-CO" altLang="es-CO" sz="24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 el producto punto entre el vector de pesos y el vector de entrada.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7A03124-5B34-14DF-2D51-DEE46F3D3996}"/>
                  </a:ext>
                </a:extLst>
              </p:cNvPr>
              <p:cNvSpPr txBox="1"/>
              <p:nvPr/>
            </p:nvSpPr>
            <p:spPr>
              <a:xfrm>
                <a:off x="838200" y="2041938"/>
                <a:ext cx="25510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7A03124-5B34-14DF-2D51-DEE46F3D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1938"/>
                <a:ext cx="255108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2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50-948C-FB80-9A1E-A52E0ABF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función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DA6F4-AA1F-96E7-6319-07771825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812"/>
            <a:ext cx="10515600" cy="144764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dirty="0"/>
              <a:t>El producto combina linealmente las componentes del vector </a:t>
            </a:r>
            <a:r>
              <a:rPr lang="es-MX" b="1" dirty="0"/>
              <a:t>x</a:t>
            </a:r>
            <a:r>
              <a:rPr lang="es-MX" dirty="0"/>
              <a:t> con los pesos </a:t>
            </a:r>
            <a:r>
              <a:rPr lang="es-MX" b="1" dirty="0">
                <a:effectLst/>
              </a:rPr>
              <a:t>w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El resultado es 1, que es un escalar en R.</a:t>
            </a:r>
          </a:p>
          <a:p>
            <a:pPr algn="just"/>
            <a:r>
              <a:rPr lang="es-MX" dirty="0"/>
              <a:t>El resultado obtenido se suma al término </a:t>
            </a:r>
            <a:r>
              <a:rPr lang="es-MX" i="1" dirty="0"/>
              <a:t>b</a:t>
            </a:r>
            <a:r>
              <a:rPr lang="es-MX" dirty="0"/>
              <a:t>. Este término permite ajustar la función para que no necesariamente pase por el origen.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8B3183E-A92D-9353-9FA6-335485446D96}"/>
                  </a:ext>
                </a:extLst>
              </p:cNvPr>
              <p:cNvSpPr txBox="1"/>
              <p:nvPr/>
            </p:nvSpPr>
            <p:spPr>
              <a:xfrm>
                <a:off x="1054509" y="1914522"/>
                <a:ext cx="4389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8B3183E-A92D-9353-9FA6-33548544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09" y="1914522"/>
                <a:ext cx="4389600" cy="369332"/>
              </a:xfrm>
              <a:prstGeom prst="rect">
                <a:avLst/>
              </a:prstGeom>
              <a:blipFill>
                <a:blip r:embed="rId2"/>
                <a:stretch>
                  <a:fillRect l="-556"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64119ED-5397-D558-C93F-7138543849CF}"/>
                  </a:ext>
                </a:extLst>
              </p:cNvPr>
              <p:cNvSpPr txBox="1"/>
              <p:nvPr/>
            </p:nvSpPr>
            <p:spPr>
              <a:xfrm>
                <a:off x="958646" y="2507688"/>
                <a:ext cx="14363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2,3,1</m:t>
                              </m:r>
                            </m:e>
                          </m:d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64119ED-5397-D558-C93F-71385438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46" y="2507688"/>
                <a:ext cx="1436355" cy="307777"/>
              </a:xfrm>
              <a:prstGeom prst="rect">
                <a:avLst/>
              </a:prstGeom>
              <a:blipFill>
                <a:blip r:embed="rId3"/>
                <a:stretch>
                  <a:fillRect l="-2542" t="-1961" r="-1271" b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B8EFC4E-0351-5526-AC2C-9B101841CBD1}"/>
                  </a:ext>
                </a:extLst>
              </p:cNvPr>
              <p:cNvSpPr txBox="1"/>
              <p:nvPr/>
            </p:nvSpPr>
            <p:spPr>
              <a:xfrm>
                <a:off x="2772698" y="2507687"/>
                <a:ext cx="19215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0.5,−1,2</m:t>
                              </m:r>
                            </m:e>
                          </m:d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B8EFC4E-0351-5526-AC2C-9B101841C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98" y="2507687"/>
                <a:ext cx="1921552" cy="307777"/>
              </a:xfrm>
              <a:prstGeom prst="rect">
                <a:avLst/>
              </a:prstGeom>
              <a:blipFill>
                <a:blip r:embed="rId4"/>
                <a:stretch>
                  <a:fillRect l="-1587" t="-1961" r="-952" b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DD69642-61EE-0DD2-266A-FC316BE52F89}"/>
                  </a:ext>
                </a:extLst>
              </p:cNvPr>
              <p:cNvSpPr txBox="1"/>
              <p:nvPr/>
            </p:nvSpPr>
            <p:spPr>
              <a:xfrm>
                <a:off x="838200" y="2975312"/>
                <a:ext cx="6787371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0.5∗2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−1∗3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2∗1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DD69642-61EE-0DD2-266A-FC316BE52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5312"/>
                <a:ext cx="6787371" cy="811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770B629-EDF6-E7AC-A2E7-2822F9EA7C59}"/>
                  </a:ext>
                </a:extLst>
              </p:cNvPr>
              <p:cNvSpPr txBox="1"/>
              <p:nvPr/>
            </p:nvSpPr>
            <p:spPr>
              <a:xfrm>
                <a:off x="838200" y="3787137"/>
                <a:ext cx="450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=0+1=1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770B629-EDF6-E7AC-A2E7-2822F9EA7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7137"/>
                <a:ext cx="45091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97300A0-11E1-B509-F4BB-FBBEEA74D51C}"/>
                  </a:ext>
                </a:extLst>
              </p:cNvPr>
              <p:cNvSpPr txBox="1"/>
              <p:nvPr/>
            </p:nvSpPr>
            <p:spPr>
              <a:xfrm>
                <a:off x="5071947" y="2481148"/>
                <a:ext cx="6739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97300A0-11E1-B509-F4BB-FBBEEA74D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47" y="2481148"/>
                <a:ext cx="673902" cy="307777"/>
              </a:xfrm>
              <a:prstGeom prst="rect">
                <a:avLst/>
              </a:prstGeom>
              <a:blipFill>
                <a:blip r:embed="rId7"/>
                <a:stretch>
                  <a:fillRect l="-9009" r="-8108" b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09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A8755-34A9-691D-0202-0C52A3BE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Notación en Machine </a:t>
            </a:r>
            <a:r>
              <a:rPr lang="es-CO" b="1" dirty="0" err="1"/>
              <a:t>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306B0-3354-145D-ABD1-260D1AE0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769"/>
          </a:xfrm>
        </p:spPr>
        <p:txBody>
          <a:bodyPr/>
          <a:lstStyle/>
          <a:p>
            <a:r>
              <a:rPr lang="es-CO" b="1" dirty="0"/>
              <a:t>Datos</a:t>
            </a:r>
            <a:r>
              <a:rPr lang="es-CO" dirty="0"/>
              <a:t>: conjunto de entrenamiento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9914C71-5159-A4F2-5AC3-E8C4C71A42A7}"/>
                  </a:ext>
                </a:extLst>
              </p:cNvPr>
              <p:cNvSpPr txBox="1"/>
              <p:nvPr/>
            </p:nvSpPr>
            <p:spPr>
              <a:xfrm>
                <a:off x="838200" y="3075735"/>
                <a:ext cx="45806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9914C71-5159-A4F2-5AC3-E8C4C71A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5735"/>
                <a:ext cx="4580678" cy="369332"/>
              </a:xfrm>
              <a:prstGeom prst="rect">
                <a:avLst/>
              </a:prstGeom>
              <a:blipFill>
                <a:blip r:embed="rId2"/>
                <a:stretch>
                  <a:fillRect l="-1198" b="-2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D63465EF-1035-5205-1D89-F6C457CB1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830412"/>
            <a:ext cx="54347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s-CO" altLang="es-CO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i​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Vector de características (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s-CO" altLang="es-CO" sz="20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s-CO" altLang="es-CO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Etiqueta (target).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2A2B9F-931F-5C6B-BCF3-FBDF98188522}"/>
              </a:ext>
            </a:extLst>
          </p:cNvPr>
          <p:cNvSpPr txBox="1"/>
          <p:nvPr/>
        </p:nvSpPr>
        <p:spPr>
          <a:xfrm>
            <a:off x="838200" y="4923644"/>
            <a:ext cx="101935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/>
              <a:t>Matriz de datos: </a:t>
            </a:r>
            <a:r>
              <a:rPr lang="es-MX" sz="2000" b="1" dirty="0"/>
              <a:t>X</a:t>
            </a:r>
            <a:r>
              <a:rPr lang="es-MX" sz="2000" dirty="0"/>
              <a:t> ∈ </a:t>
            </a:r>
            <a:r>
              <a:rPr lang="es-MX" sz="2000" dirty="0" err="1"/>
              <a:t>R</a:t>
            </a:r>
            <a:r>
              <a:rPr lang="es-MX" sz="2000" baseline="30000" dirty="0" err="1"/>
              <a:t>n×d</a:t>
            </a:r>
            <a:r>
              <a:rPr lang="es-MX" sz="2000" dirty="0"/>
              <a:t>, donde </a:t>
            </a:r>
            <a:r>
              <a:rPr lang="es-MX" sz="2000" i="1" dirty="0"/>
              <a:t>n</a:t>
            </a:r>
            <a:r>
              <a:rPr lang="es-MX" sz="2000" dirty="0"/>
              <a:t> es el número de muestras y </a:t>
            </a:r>
            <a:r>
              <a:rPr lang="es-MX" sz="2000" i="1" dirty="0"/>
              <a:t>d</a:t>
            </a:r>
            <a:r>
              <a:rPr lang="es-MX" sz="2000" dirty="0"/>
              <a:t> es el número de características.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3611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1D59-D46E-215E-5180-5CFA98F4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8DD8-03DE-A581-6EA3-CEC21FDB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Notación en Machine </a:t>
            </a:r>
            <a:r>
              <a:rPr lang="es-CO" b="1" dirty="0" err="1"/>
              <a:t>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00339-8AC3-2292-6561-CAA2C1C3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769"/>
          </a:xfrm>
        </p:spPr>
        <p:txBody>
          <a:bodyPr/>
          <a:lstStyle/>
          <a:p>
            <a:r>
              <a:rPr lang="es-CO" b="1" dirty="0"/>
              <a:t>Modelos</a:t>
            </a:r>
            <a:r>
              <a:rPr lang="es-CO" dirty="0"/>
              <a:t>: 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3D29E9-D24A-2F1B-FCAD-6B9FD1C7446C}"/>
                  </a:ext>
                </a:extLst>
              </p:cNvPr>
              <p:cNvSpPr txBox="1"/>
              <p:nvPr/>
            </p:nvSpPr>
            <p:spPr>
              <a:xfrm>
                <a:off x="1123336" y="2706857"/>
                <a:ext cx="1756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3D29E9-D24A-2F1B-FCAD-6B9FD1C74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36" y="2706857"/>
                <a:ext cx="1756378" cy="369332"/>
              </a:xfrm>
              <a:prstGeom prst="rect">
                <a:avLst/>
              </a:prstGeom>
              <a:blipFill>
                <a:blip r:embed="rId2"/>
                <a:stretch>
                  <a:fillRect l="-4167" t="-16393" r="-3472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7C4B93F-B683-A8C5-B81A-3FC48BE83575}"/>
                  </a:ext>
                </a:extLst>
              </p:cNvPr>
              <p:cNvSpPr txBox="1"/>
              <p:nvPr/>
            </p:nvSpPr>
            <p:spPr>
              <a:xfrm>
                <a:off x="1007535" y="3285652"/>
                <a:ext cx="31554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CO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7C4B93F-B683-A8C5-B81A-3FC48BE83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5" y="3285652"/>
                <a:ext cx="3155479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8D0638F-08C9-2806-E71E-29E6ECBAB1A4}"/>
              </a:ext>
            </a:extLst>
          </p:cNvPr>
          <p:cNvSpPr txBox="1"/>
          <p:nvPr/>
        </p:nvSpPr>
        <p:spPr>
          <a:xfrm>
            <a:off x="4758813" y="3700820"/>
            <a:ext cx="267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Error cuadrático medio</a:t>
            </a:r>
          </a:p>
        </p:txBody>
      </p:sp>
    </p:spTree>
    <p:extLst>
      <p:ext uri="{BB962C8B-B14F-4D97-AF65-F5344CB8AC3E}">
        <p14:creationId xmlns:p14="http://schemas.microsoft.com/office/powerpoint/2010/main" val="362684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2EFF3-835B-C686-E30C-3DD4A280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Notación en Machine </a:t>
            </a:r>
            <a:r>
              <a:rPr lang="es-CO" b="1" dirty="0" err="1"/>
              <a:t>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52D29-3453-D735-3BF3-1630FEA9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s-CO" b="1" dirty="0"/>
              <a:t>Optimización</a:t>
            </a:r>
            <a:r>
              <a:rPr lang="es-CO" dirty="0"/>
              <a:t>: descenso de gradiente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E235FD0-5877-C8B8-5A73-4F0C66B78909}"/>
                  </a:ext>
                </a:extLst>
              </p:cNvPr>
              <p:cNvSpPr txBox="1"/>
              <p:nvPr/>
            </p:nvSpPr>
            <p:spPr>
              <a:xfrm>
                <a:off x="1027471" y="2816942"/>
                <a:ext cx="2383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E235FD0-5877-C8B8-5A73-4F0C66B7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1" y="2816942"/>
                <a:ext cx="2383794" cy="369332"/>
              </a:xfrm>
              <a:prstGeom prst="rect">
                <a:avLst/>
              </a:prstGeom>
              <a:blipFill>
                <a:blip r:embed="rId2"/>
                <a:stretch>
                  <a:fillRect l="-1535" b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D7F128F0-81CC-494F-BD5B-86062F63CD5F}"/>
              </a:ext>
            </a:extLst>
          </p:cNvPr>
          <p:cNvSpPr txBox="1"/>
          <p:nvPr/>
        </p:nvSpPr>
        <p:spPr>
          <a:xfrm>
            <a:off x="1027471" y="3564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η: </a:t>
            </a:r>
            <a:r>
              <a:rPr lang="es-CO" dirty="0"/>
              <a:t>Tasa de aprendizaje (</a:t>
            </a:r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rate</a:t>
            </a:r>
            <a:r>
              <a:rPr lang="es-CO" dirty="0"/>
              <a:t>).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4A6555-F64C-1529-02A6-F2A6938CE383}"/>
              </a:ext>
            </a:extLst>
          </p:cNvPr>
          <p:cNvSpPr txBox="1"/>
          <p:nvPr/>
        </p:nvSpPr>
        <p:spPr>
          <a:xfrm>
            <a:off x="1027471" y="41280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∇L(</a:t>
            </a:r>
            <a:r>
              <a:rPr lang="es-MX" b="1" dirty="0"/>
              <a:t>w</a:t>
            </a:r>
            <a:r>
              <a:rPr lang="es-MX" dirty="0"/>
              <a:t>): Gradiente de la función de pérdida.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A13DBF-A8F0-EC6D-5321-E07562A5C499}"/>
              </a:ext>
            </a:extLst>
          </p:cNvPr>
          <p:cNvSpPr txBox="1"/>
          <p:nvPr/>
        </p:nvSpPr>
        <p:spPr>
          <a:xfrm>
            <a:off x="737418" y="5408193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El objetivo del descenso de gradiente es encontrar los valores de los parámetros de un modelo que minimicen una función de costo.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740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E0EF0-0CC3-E07F-9DBD-EBC0911C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Notación en Machine </a:t>
            </a:r>
            <a:r>
              <a:rPr lang="es-CO" b="1" dirty="0" err="1"/>
              <a:t>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CD172-CD01-A66C-7913-CF86C87D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1433"/>
          </a:xfrm>
        </p:spPr>
        <p:txBody>
          <a:bodyPr/>
          <a:lstStyle/>
          <a:p>
            <a:r>
              <a:rPr lang="es-CO" dirty="0"/>
              <a:t>Ejemplo: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407499A-F9FC-A2FB-6781-D016C0D5C801}"/>
                  </a:ext>
                </a:extLst>
              </p:cNvPr>
              <p:cNvSpPr txBox="1"/>
              <p:nvPr/>
            </p:nvSpPr>
            <p:spPr>
              <a:xfrm>
                <a:off x="1192161" y="3133050"/>
                <a:ext cx="1790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CO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407499A-F9FC-A2FB-6781-D016C0D5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61" y="3133050"/>
                <a:ext cx="179061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FC093B94-8475-8804-08E7-1DDE222907F3}"/>
              </a:ext>
            </a:extLst>
          </p:cNvPr>
          <p:cNvSpPr txBox="1"/>
          <p:nvPr/>
        </p:nvSpPr>
        <p:spPr>
          <a:xfrm>
            <a:off x="3077496" y="3194605"/>
            <a:ext cx="8659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El objetivo es encontrar el valor de </a:t>
            </a:r>
            <a:r>
              <a:rPr lang="es-MX" i="1" dirty="0"/>
              <a:t>w</a:t>
            </a:r>
            <a:r>
              <a:rPr lang="es-MX" dirty="0"/>
              <a:t> que minimice L(</a:t>
            </a:r>
            <a:r>
              <a:rPr lang="es-MX" i="1" dirty="0"/>
              <a:t>w</a:t>
            </a:r>
            <a:r>
              <a:rPr lang="es-MX" dirty="0"/>
              <a:t>), siendo w un escalar.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A7D604-F20D-3C8F-61EF-FCBA0AA2D8FD}"/>
              </a:ext>
            </a:extLst>
          </p:cNvPr>
          <p:cNvSpPr txBox="1"/>
          <p:nvPr/>
        </p:nvSpPr>
        <p:spPr>
          <a:xfrm>
            <a:off x="1192161" y="3971611"/>
            <a:ext cx="8659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Iniciar con un valor aleatorio para </a:t>
            </a:r>
            <a:r>
              <a:rPr lang="es-MX" i="1" dirty="0"/>
              <a:t>w</a:t>
            </a:r>
            <a:r>
              <a:rPr lang="es-MX" dirty="0"/>
              <a:t>. </a:t>
            </a:r>
            <a:r>
              <a:rPr lang="es-MX" i="1" dirty="0"/>
              <a:t>w</a:t>
            </a:r>
            <a:r>
              <a:rPr lang="es-MX" i="1" baseline="-25000" dirty="0"/>
              <a:t>0</a:t>
            </a:r>
            <a:r>
              <a:rPr lang="es-MX" dirty="0"/>
              <a:t> = 3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1E8B9A-CA32-C069-89D8-4CA6F6DE27FA}"/>
              </a:ext>
            </a:extLst>
          </p:cNvPr>
          <p:cNvSpPr txBox="1"/>
          <p:nvPr/>
        </p:nvSpPr>
        <p:spPr>
          <a:xfrm>
            <a:off x="1192161" y="4425451"/>
            <a:ext cx="958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Definir la tasa de aprendizaje η (un valor pequeño que controla el tamaño del paso). </a:t>
            </a:r>
            <a:r>
              <a:rPr lang="es-MX" dirty="0">
                <a:effectLst/>
              </a:rPr>
              <a:t>η = 0.1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E329FB8-DE4B-BAC0-E119-6858ADDB9717}"/>
                  </a:ext>
                </a:extLst>
              </p:cNvPr>
              <p:cNvSpPr txBox="1"/>
              <p:nvPr/>
            </p:nvSpPr>
            <p:spPr>
              <a:xfrm>
                <a:off x="1192161" y="5202457"/>
                <a:ext cx="9624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E329FB8-DE4B-BAC0-E119-6858ADDB9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61" y="5202457"/>
                <a:ext cx="962443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7D57B03-F69D-A3EE-0679-EBF4D53FCC39}"/>
                  </a:ext>
                </a:extLst>
              </p:cNvPr>
              <p:cNvSpPr txBox="1"/>
              <p:nvPr/>
            </p:nvSpPr>
            <p:spPr>
              <a:xfrm>
                <a:off x="1125027" y="5966897"/>
                <a:ext cx="227620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=2∗3=6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7D57B03-F69D-A3EE-0679-EBF4D53F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27" y="5966897"/>
                <a:ext cx="2276200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B68EBB83-05F8-CF97-5B69-1366A1A7F5F9}"/>
              </a:ext>
            </a:extLst>
          </p:cNvPr>
          <p:cNvSpPr txBox="1"/>
          <p:nvPr/>
        </p:nvSpPr>
        <p:spPr>
          <a:xfrm>
            <a:off x="3864077" y="5471631"/>
            <a:ext cx="403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El gradiente de L(w) con respecto a w 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5F73A7C-BE45-AB45-B382-48F0C56A6DA4}"/>
              </a:ext>
            </a:extLst>
          </p:cNvPr>
          <p:cNvSpPr txBox="1"/>
          <p:nvPr/>
        </p:nvSpPr>
        <p:spPr>
          <a:xfrm>
            <a:off x="3864077" y="6045220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Primera iteración (w0​=3)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D4C29B-120C-43B5-5F68-B640E73CDB36}"/>
              </a:ext>
            </a:extLst>
          </p:cNvPr>
          <p:cNvSpPr txBox="1"/>
          <p:nvPr/>
        </p:nvSpPr>
        <p:spPr>
          <a:xfrm>
            <a:off x="8190271" y="5795496"/>
            <a:ext cx="2585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Calcular el Gradiente</a:t>
            </a:r>
          </a:p>
        </p:txBody>
      </p:sp>
    </p:spTree>
    <p:extLst>
      <p:ext uri="{BB962C8B-B14F-4D97-AF65-F5344CB8AC3E}">
        <p14:creationId xmlns:p14="http://schemas.microsoft.com/office/powerpoint/2010/main" val="123567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D91FD-1638-54C3-20D5-7F94661F5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6694-BB09-AE02-C25A-199DC245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Notación en Machine </a:t>
            </a:r>
            <a:r>
              <a:rPr lang="es-CO" b="1" dirty="0" err="1"/>
              <a:t>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23760-0496-03BE-1314-008FF1C6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1433"/>
          </a:xfrm>
        </p:spPr>
        <p:txBody>
          <a:bodyPr/>
          <a:lstStyle/>
          <a:p>
            <a:r>
              <a:rPr lang="es-CO" dirty="0"/>
              <a:t>Ejemplo: gradiente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52FEFE5-7808-D320-7B5C-A64CD8FC942F}"/>
              </a:ext>
            </a:extLst>
          </p:cNvPr>
          <p:cNvSpPr txBox="1"/>
          <p:nvPr/>
        </p:nvSpPr>
        <p:spPr>
          <a:xfrm>
            <a:off x="4385187" y="3873851"/>
            <a:ext cx="2585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Actualizar parámetro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5A5629A-35E2-C6A5-878C-F8EF8088C41A}"/>
                  </a:ext>
                </a:extLst>
              </p:cNvPr>
              <p:cNvSpPr txBox="1"/>
              <p:nvPr/>
            </p:nvSpPr>
            <p:spPr>
              <a:xfrm>
                <a:off x="1027471" y="2816942"/>
                <a:ext cx="2383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5A5629A-35E2-C6A5-878C-F8EF8088C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1" y="2816942"/>
                <a:ext cx="2383794" cy="369332"/>
              </a:xfrm>
              <a:prstGeom prst="rect">
                <a:avLst/>
              </a:prstGeom>
              <a:blipFill>
                <a:blip r:embed="rId2"/>
                <a:stretch>
                  <a:fillRect l="-1535" b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769160-829B-C816-1C29-E5454B973D81}"/>
                  </a:ext>
                </a:extLst>
              </p:cNvPr>
              <p:cNvSpPr txBox="1"/>
              <p:nvPr/>
            </p:nvSpPr>
            <p:spPr>
              <a:xfrm>
                <a:off x="906666" y="3568371"/>
                <a:ext cx="2825132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𝑛𝑢𝑒𝑣𝑜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769160-829B-C816-1C29-E5454B973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6" y="3568371"/>
                <a:ext cx="2825132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DFA8FC8-50A8-0B7E-2DAB-0D05E7149292}"/>
                  </a:ext>
                </a:extLst>
              </p:cNvPr>
              <p:cNvSpPr txBox="1"/>
              <p:nvPr/>
            </p:nvSpPr>
            <p:spPr>
              <a:xfrm>
                <a:off x="906666" y="4534795"/>
                <a:ext cx="2522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=3−0.1∗6=2.4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DFA8FC8-50A8-0B7E-2DAB-0D05E7149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6" y="4534795"/>
                <a:ext cx="2522485" cy="307777"/>
              </a:xfrm>
              <a:prstGeom prst="rect">
                <a:avLst/>
              </a:prstGeom>
              <a:blipFill>
                <a:blip r:embed="rId4"/>
                <a:stretch>
                  <a:fillRect l="-1208" r="-1932" b="-1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852FA1B5-D20D-4FDC-5C1D-0F5757B6A03B}"/>
              </a:ext>
            </a:extLst>
          </p:cNvPr>
          <p:cNvSpPr txBox="1"/>
          <p:nvPr/>
        </p:nvSpPr>
        <p:spPr>
          <a:xfrm>
            <a:off x="7167716" y="4688683"/>
            <a:ext cx="487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Si </a:t>
            </a:r>
            <a:r>
              <a:rPr lang="es-MX" dirty="0">
                <a:effectLst/>
              </a:rPr>
              <a:t>η</a:t>
            </a:r>
            <a:r>
              <a:rPr lang="es-MX" dirty="0"/>
              <a:t> es muy pequeña, el algoritmo converge lentamente.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Si </a:t>
            </a:r>
            <a:r>
              <a:rPr lang="es-MX" dirty="0">
                <a:effectLst/>
              </a:rPr>
              <a:t>η</a:t>
            </a:r>
            <a:r>
              <a:rPr lang="es-MX" dirty="0"/>
              <a:t> es muy grande, el algoritmo puede </a:t>
            </a:r>
            <a:r>
              <a:rPr lang="es-MX" dirty="0" err="1"/>
              <a:t>diverger</a:t>
            </a:r>
            <a:r>
              <a:rPr lang="es-MX" dirty="0"/>
              <a:t> (no encontrar el mínimo).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Es crucial elegir un valor adecuado de </a:t>
            </a:r>
            <a:r>
              <a:rPr lang="es-MX" dirty="0">
                <a:effectLst/>
              </a:rPr>
              <a:t>η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331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931</Words>
  <Application>Microsoft Office PowerPoint</Application>
  <PresentationFormat>Panorámica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Wingdings</vt:lpstr>
      <vt:lpstr>Tema de Office</vt:lpstr>
      <vt:lpstr>Notación Matemática en Modelos de Machine Learning</vt:lpstr>
      <vt:lpstr>Conceptos Básicos de Notación Matemática</vt:lpstr>
      <vt:lpstr>Ejemplo de función lineal</vt:lpstr>
      <vt:lpstr>Ejemplo de función lineal</vt:lpstr>
      <vt:lpstr>Notación en Machine Learning</vt:lpstr>
      <vt:lpstr>Notación en Machine Learning</vt:lpstr>
      <vt:lpstr>Notación en Machine Learning</vt:lpstr>
      <vt:lpstr>Notación en Machine Learning</vt:lpstr>
      <vt:lpstr>Notación en Machine Learning</vt:lpstr>
      <vt:lpstr>Notación en Machine Learning</vt:lpstr>
      <vt:lpstr>Notación en Machine Learning</vt:lpstr>
      <vt:lpstr>Notación en Machine Learning</vt:lpstr>
      <vt:lpstr>Notación en Machine Learning</vt:lpstr>
      <vt:lpstr>Ejemplos</vt:lpstr>
      <vt:lpstr>Ejemplos</vt:lpstr>
      <vt:lpstr>Ejemplos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Augusto Lizcano Sandoval</dc:creator>
  <cp:lastModifiedBy>Victor Augusto Lizcano Sandoval</cp:lastModifiedBy>
  <cp:revision>45</cp:revision>
  <dcterms:created xsi:type="dcterms:W3CDTF">2025-02-19T19:32:44Z</dcterms:created>
  <dcterms:modified xsi:type="dcterms:W3CDTF">2025-02-21T21:13:53Z</dcterms:modified>
</cp:coreProperties>
</file>