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63" r:id="rId4"/>
    <p:sldId id="258" r:id="rId5"/>
    <p:sldId id="264" r:id="rId6"/>
    <p:sldId id="259" r:id="rId7"/>
    <p:sldId id="265" r:id="rId8"/>
    <p:sldId id="260" r:id="rId9"/>
    <p:sldId id="267" r:id="rId10"/>
    <p:sldId id="261"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E700A64-CC4E-4538-BB1F-B4B65DDF952D}"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127C7F0-D331-41D7-B174-147A4B2F2239}"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44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700A64-CC4E-4538-BB1F-B4B65DDF952D}"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293172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700A64-CC4E-4538-BB1F-B4B65DDF952D}"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293690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700A64-CC4E-4538-BB1F-B4B65DDF952D}"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377465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E700A64-CC4E-4538-BB1F-B4B65DDF952D}"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127C7F0-D331-41D7-B174-147A4B2F2239}"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5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E700A64-CC4E-4538-BB1F-B4B65DDF952D}"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86437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E700A64-CC4E-4538-BB1F-B4B65DDF952D}" type="datetimeFigureOut">
              <a:rPr lang="es-CO" smtClean="0"/>
              <a:t>7/03/2025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21933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E700A64-CC4E-4538-BB1F-B4B65DDF952D}" type="datetimeFigureOut">
              <a:rPr lang="es-CO" smtClean="0"/>
              <a:t>7/03/2025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196630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700A64-CC4E-4538-BB1F-B4B65DDF952D}" type="datetimeFigureOut">
              <a:rPr lang="es-CO" smtClean="0"/>
              <a:t>7/03/2025</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13678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700A64-CC4E-4538-BB1F-B4B65DDF952D}" type="datetimeFigureOut">
              <a:rPr lang="es-CO" smtClean="0"/>
              <a:t>7/03/2025</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27C7F0-D331-41D7-B174-147A4B2F2239}" type="slidenum">
              <a:rPr lang="es-CO" smtClean="0"/>
              <a:t>‹Nº›</a:t>
            </a:fld>
            <a:endParaRPr lang="es-CO"/>
          </a:p>
        </p:txBody>
      </p:sp>
    </p:spTree>
    <p:extLst>
      <p:ext uri="{BB962C8B-B14F-4D97-AF65-F5344CB8AC3E}">
        <p14:creationId xmlns:p14="http://schemas.microsoft.com/office/powerpoint/2010/main" val="157979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700A64-CC4E-4538-BB1F-B4B65DDF952D}"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127C7F0-D331-41D7-B174-147A4B2F2239}" type="slidenum">
              <a:rPr lang="es-CO" smtClean="0"/>
              <a:t>‹Nº›</a:t>
            </a:fld>
            <a:endParaRPr lang="es-CO"/>
          </a:p>
        </p:txBody>
      </p:sp>
    </p:spTree>
    <p:extLst>
      <p:ext uri="{BB962C8B-B14F-4D97-AF65-F5344CB8AC3E}">
        <p14:creationId xmlns:p14="http://schemas.microsoft.com/office/powerpoint/2010/main" val="34219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700A64-CC4E-4538-BB1F-B4B65DDF952D}" type="datetimeFigureOut">
              <a:rPr lang="es-CO" smtClean="0"/>
              <a:t>7/03/2025</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27C7F0-D331-41D7-B174-147A4B2F2239}"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58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dvisor.visualcapitalist.com/economic-predictions-for-2022-and-2023/"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osimtec.com/agent-based-modeling-example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Figura-8-Mapa-de-modelos-de-distribucion-espacial-de-AEI-del-PNPD-en-relacion-a-la-z_fig8_261949071"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rontdesk.co.in/planning/land-use-and-transport-planning/component-of-land-use-transport-mode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pace-mondial-atlas.sciencespo.fr/en/topic-contrasts-and-inequalities/map-1C14-EN-multidimensional-poverty-index-2005-2015.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Esfera con una red de nodos conectados">
            <a:extLst>
              <a:ext uri="{FF2B5EF4-FFF2-40B4-BE49-F238E27FC236}">
                <a16:creationId xmlns:a16="http://schemas.microsoft.com/office/drawing/2014/main" id="{6D42BAE0-8D17-F86B-1BC7-127DA2F01042}"/>
              </a:ext>
            </a:extLst>
          </p:cNvPr>
          <p:cNvPicPr>
            <a:picLocks noChangeAspect="1"/>
          </p:cNvPicPr>
          <p:nvPr/>
        </p:nvPicPr>
        <p:blipFill rotWithShape="1">
          <a:blip r:embed="rId2"/>
          <a:srcRect l="17357"/>
          <a:stretch/>
        </p:blipFill>
        <p:spPr>
          <a:xfrm>
            <a:off x="16" y="10"/>
            <a:ext cx="7556889" cy="6857990"/>
          </a:xfrm>
          <a:prstGeom prst="rect">
            <a:avLst/>
          </a:prstGeom>
        </p:spPr>
      </p:pic>
      <p:sp>
        <p:nvSpPr>
          <p:cNvPr id="14" name="Rectangle 13">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C556B0EA-2FC0-AD70-8887-DC35BEDC2E9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effectLst>
                  <a:outerShdw blurRad="38100" dist="38100" dir="2700000" algn="tl">
                    <a:srgbClr val="000000">
                      <a:alpha val="43137"/>
                    </a:srgbClr>
                  </a:outerShdw>
                </a:effectLst>
              </a:rPr>
              <a:t>TIPOS DE MODELADO DE PROCESOS</a:t>
            </a:r>
          </a:p>
        </p:txBody>
      </p:sp>
      <p:sp>
        <p:nvSpPr>
          <p:cNvPr id="16" name="Rectangle 15">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369128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B5E87-FDD4-D60C-4C41-D2A65AFBE1E8}"/>
              </a:ext>
            </a:extLst>
          </p:cNvPr>
          <p:cNvSpPr>
            <a:spLocks noGrp="1"/>
          </p:cNvSpPr>
          <p:nvPr>
            <p:ph type="title"/>
          </p:nvPr>
        </p:nvSpPr>
        <p:spPr/>
        <p:txBody>
          <a:bodyPr/>
          <a:lstStyle/>
          <a:p>
            <a:r>
              <a:rPr lang="es-MX" dirty="0">
                <a:effectLst>
                  <a:outerShdw blurRad="38100" dist="38100" dir="2700000" algn="tl">
                    <a:srgbClr val="000000">
                      <a:alpha val="43137"/>
                    </a:srgbClr>
                  </a:outerShdw>
                </a:effectLst>
              </a:rPr>
              <a:t>Modelado basado en la extensión espacial</a:t>
            </a:r>
            <a:endParaRPr lang="es-CO"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B4BF8A34-64E1-ECDE-A713-FD7D26B73788}"/>
              </a:ext>
            </a:extLst>
          </p:cNvPr>
          <p:cNvSpPr>
            <a:spLocks noGrp="1"/>
          </p:cNvSpPr>
          <p:nvPr>
            <p:ph idx="1"/>
          </p:nvPr>
        </p:nvSpPr>
        <p:spPr/>
        <p:txBody>
          <a:bodyPr>
            <a:normAutofit/>
          </a:bodyPr>
          <a:lstStyle/>
          <a:p>
            <a:pPr algn="just"/>
            <a:r>
              <a:rPr lang="es-CO" sz="3200" dirty="0"/>
              <a:t>Son técnicas de </a:t>
            </a:r>
            <a:r>
              <a:rPr lang="es-MX" sz="3200" dirty="0"/>
              <a:t>análisis espacial que se utilizan para </a:t>
            </a:r>
            <a:r>
              <a:rPr lang="es-MX" sz="3200" dirty="0">
                <a:solidFill>
                  <a:srgbClr val="FF0000"/>
                </a:solidFill>
              </a:rPr>
              <a:t>identificar y analizar las relaciones (predicciones) espaciales </a:t>
            </a:r>
            <a:r>
              <a:rPr lang="es-MX" sz="3200" dirty="0"/>
              <a:t>entre diferentes variables. </a:t>
            </a:r>
          </a:p>
          <a:p>
            <a:pPr algn="just"/>
            <a:r>
              <a:rPr lang="es-MX" sz="3200" dirty="0"/>
              <a:t>Se basa en la idea de que las variables que están cerca unas de otras en el espacio tienen más probabilidades de estar relacionadas entre sí que las variables que están más alejadas.</a:t>
            </a:r>
            <a:endParaRPr lang="es-CO" sz="3200" dirty="0"/>
          </a:p>
        </p:txBody>
      </p:sp>
    </p:spTree>
    <p:extLst>
      <p:ext uri="{BB962C8B-B14F-4D97-AF65-F5344CB8AC3E}">
        <p14:creationId xmlns:p14="http://schemas.microsoft.com/office/powerpoint/2010/main" val="366860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4105" name="Rectangle 4104">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4107" name="Rectangle 4106">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conomic Predictions for 2022 and Beyond">
            <a:extLst>
              <a:ext uri="{FF2B5EF4-FFF2-40B4-BE49-F238E27FC236}">
                <a16:creationId xmlns:a16="http://schemas.microsoft.com/office/drawing/2014/main" id="{CC63E966-926D-6112-7899-B218298FB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08" t="3677" r="-21385" b="35124"/>
          <a:stretch/>
        </p:blipFill>
        <p:spPr bwMode="auto">
          <a:xfrm>
            <a:off x="841199" y="768096"/>
            <a:ext cx="10506456" cy="517550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9E08A48-2E07-6275-070E-C2917AC045D0}"/>
              </a:ext>
            </a:extLst>
          </p:cNvPr>
          <p:cNvSpPr txBox="1"/>
          <p:nvPr/>
        </p:nvSpPr>
        <p:spPr>
          <a:xfrm>
            <a:off x="2085975" y="6366320"/>
            <a:ext cx="1495425" cy="369332"/>
          </a:xfrm>
          <a:prstGeom prst="rect">
            <a:avLst/>
          </a:prstGeom>
          <a:noFill/>
        </p:spPr>
        <p:txBody>
          <a:bodyPr wrap="square" rtlCol="0">
            <a:spAutoFit/>
          </a:bodyPr>
          <a:lstStyle/>
          <a:p>
            <a:r>
              <a:rPr lang="es-CO" dirty="0">
                <a:hlinkClick r:id="rId3"/>
              </a:rPr>
              <a:t>Link</a:t>
            </a:r>
            <a:endParaRPr lang="es-CO" dirty="0"/>
          </a:p>
        </p:txBody>
      </p:sp>
    </p:spTree>
    <p:extLst>
      <p:ext uri="{BB962C8B-B14F-4D97-AF65-F5344CB8AC3E}">
        <p14:creationId xmlns:p14="http://schemas.microsoft.com/office/powerpoint/2010/main" val="289733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Puzzle circular">
            <a:extLst>
              <a:ext uri="{FF2B5EF4-FFF2-40B4-BE49-F238E27FC236}">
                <a16:creationId xmlns:a16="http://schemas.microsoft.com/office/drawing/2014/main" id="{B07DD9EF-653D-E51C-1782-3A50704A0DD7}"/>
              </a:ext>
            </a:extLst>
          </p:cNvPr>
          <p:cNvPicPr>
            <a:picLocks noChangeAspect="1"/>
          </p:cNvPicPr>
          <p:nvPr/>
        </p:nvPicPr>
        <p:blipFill rotWithShape="1">
          <a:blip r:embed="rId2"/>
          <a:srcRect r="26446" b="-1"/>
          <a:stretch/>
        </p:blipFill>
        <p:spPr>
          <a:xfrm>
            <a:off x="16" y="10"/>
            <a:ext cx="7556889" cy="6857990"/>
          </a:xfrm>
          <a:prstGeom prst="rect">
            <a:avLst/>
          </a:prstGeom>
        </p:spPr>
      </p:pic>
      <p:sp>
        <p:nvSpPr>
          <p:cNvPr id="15" name="Rectangle 14">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80B1D161-7F98-6973-627D-3FD83D0EDEBF}"/>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CONCEPTOS</a:t>
            </a:r>
          </a:p>
        </p:txBody>
      </p:sp>
      <p:sp>
        <p:nvSpPr>
          <p:cNvPr id="17" name="Rectangle 16">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70417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0B540CB-EAB1-AE62-9ADC-4A873662236F}"/>
              </a:ext>
            </a:extLst>
          </p:cNvPr>
          <p:cNvSpPr/>
          <p:nvPr/>
        </p:nvSpPr>
        <p:spPr>
          <a:xfrm>
            <a:off x="2844288" y="2808515"/>
            <a:ext cx="7249886" cy="315374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814860A3-1BD3-B53D-BEBA-0811B8867E7A}"/>
              </a:ext>
            </a:extLst>
          </p:cNvPr>
          <p:cNvSpPr/>
          <p:nvPr/>
        </p:nvSpPr>
        <p:spPr>
          <a:xfrm>
            <a:off x="3876098" y="3447856"/>
            <a:ext cx="4419600" cy="176212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4000" dirty="0">
                <a:effectLst>
                  <a:outerShdw blurRad="38100" dist="38100" dir="2700000" algn="tl">
                    <a:srgbClr val="000000">
                      <a:alpha val="43137"/>
                    </a:srgbClr>
                  </a:outerShdw>
                </a:effectLst>
              </a:rPr>
              <a:t>Sistema</a:t>
            </a:r>
          </a:p>
        </p:txBody>
      </p:sp>
      <p:sp>
        <p:nvSpPr>
          <p:cNvPr id="5" name="Rectángulo 4">
            <a:extLst>
              <a:ext uri="{FF2B5EF4-FFF2-40B4-BE49-F238E27FC236}">
                <a16:creationId xmlns:a16="http://schemas.microsoft.com/office/drawing/2014/main" id="{2A3B6BBD-0B50-7ACC-F84F-330331E32D23}"/>
              </a:ext>
            </a:extLst>
          </p:cNvPr>
          <p:cNvSpPr/>
          <p:nvPr/>
        </p:nvSpPr>
        <p:spPr>
          <a:xfrm>
            <a:off x="3749356" y="3340360"/>
            <a:ext cx="4674637" cy="2015412"/>
          </a:xfrm>
          <a:prstGeom prst="rect">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530125AC-4108-412A-3EEE-D42A62930C5E}"/>
              </a:ext>
            </a:extLst>
          </p:cNvPr>
          <p:cNvSpPr txBox="1"/>
          <p:nvPr/>
        </p:nvSpPr>
        <p:spPr>
          <a:xfrm>
            <a:off x="8899856" y="3340360"/>
            <a:ext cx="1129004" cy="369332"/>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Frontera</a:t>
            </a:r>
          </a:p>
        </p:txBody>
      </p:sp>
      <p:cxnSp>
        <p:nvCxnSpPr>
          <p:cNvPr id="8" name="Conector recto de flecha 7">
            <a:extLst>
              <a:ext uri="{FF2B5EF4-FFF2-40B4-BE49-F238E27FC236}">
                <a16:creationId xmlns:a16="http://schemas.microsoft.com/office/drawing/2014/main" id="{FE68532E-6BC2-3988-8AD1-B4A2F71CBB63}"/>
              </a:ext>
            </a:extLst>
          </p:cNvPr>
          <p:cNvCxnSpPr>
            <a:stCxn id="5" idx="3"/>
            <a:endCxn id="6" idx="1"/>
          </p:cNvCxnSpPr>
          <p:nvPr/>
        </p:nvCxnSpPr>
        <p:spPr>
          <a:xfrm flipV="1">
            <a:off x="8423993" y="3525026"/>
            <a:ext cx="475863" cy="823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37DEA2FA-F9C2-07B6-C175-6D5FA30DF66B}"/>
              </a:ext>
            </a:extLst>
          </p:cNvPr>
          <p:cNvSpPr txBox="1"/>
          <p:nvPr/>
        </p:nvSpPr>
        <p:spPr>
          <a:xfrm>
            <a:off x="10647794" y="3447856"/>
            <a:ext cx="1340493" cy="369332"/>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Alrededores</a:t>
            </a:r>
          </a:p>
        </p:txBody>
      </p:sp>
      <p:cxnSp>
        <p:nvCxnSpPr>
          <p:cNvPr id="12" name="Conector recto de flecha 11">
            <a:extLst>
              <a:ext uri="{FF2B5EF4-FFF2-40B4-BE49-F238E27FC236}">
                <a16:creationId xmlns:a16="http://schemas.microsoft.com/office/drawing/2014/main" id="{660021CC-B026-67A3-7393-BBE31C0E2796}"/>
              </a:ext>
            </a:extLst>
          </p:cNvPr>
          <p:cNvCxnSpPr>
            <a:cxnSpLocks/>
            <a:stCxn id="9" idx="3"/>
            <a:endCxn id="10" idx="1"/>
          </p:cNvCxnSpPr>
          <p:nvPr/>
        </p:nvCxnSpPr>
        <p:spPr>
          <a:xfrm flipV="1">
            <a:off x="10094174" y="3632522"/>
            <a:ext cx="553620" cy="752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agen 14">
            <a:extLst>
              <a:ext uri="{FF2B5EF4-FFF2-40B4-BE49-F238E27FC236}">
                <a16:creationId xmlns:a16="http://schemas.microsoft.com/office/drawing/2014/main" id="{F2EFBDC9-854D-2B5F-1826-531CCA1A14A0}"/>
              </a:ext>
            </a:extLst>
          </p:cNvPr>
          <p:cNvPicPr>
            <a:picLocks noChangeAspect="1"/>
          </p:cNvPicPr>
          <p:nvPr/>
        </p:nvPicPr>
        <p:blipFill rotWithShape="1">
          <a:blip r:embed="rId2"/>
          <a:srcRect l="24887" t="38760" r="23966" b="10264"/>
          <a:stretch/>
        </p:blipFill>
        <p:spPr>
          <a:xfrm>
            <a:off x="4487902" y="115185"/>
            <a:ext cx="1537992" cy="1532834"/>
          </a:xfrm>
          <a:prstGeom prst="rect">
            <a:avLst/>
          </a:prstGeom>
        </p:spPr>
      </p:pic>
      <p:pic>
        <p:nvPicPr>
          <p:cNvPr id="17" name="Imagen 16">
            <a:extLst>
              <a:ext uri="{FF2B5EF4-FFF2-40B4-BE49-F238E27FC236}">
                <a16:creationId xmlns:a16="http://schemas.microsoft.com/office/drawing/2014/main" id="{40C0505C-DB23-6BBD-1182-6D05664FBA62}"/>
              </a:ext>
            </a:extLst>
          </p:cNvPr>
          <p:cNvPicPr>
            <a:picLocks noChangeAspect="1"/>
          </p:cNvPicPr>
          <p:nvPr/>
        </p:nvPicPr>
        <p:blipFill>
          <a:blip r:embed="rId3"/>
          <a:stretch>
            <a:fillRect/>
          </a:stretch>
        </p:blipFill>
        <p:spPr>
          <a:xfrm>
            <a:off x="6166107" y="323899"/>
            <a:ext cx="1390008" cy="1371719"/>
          </a:xfrm>
          <a:prstGeom prst="rect">
            <a:avLst/>
          </a:prstGeom>
        </p:spPr>
      </p:pic>
      <p:sp>
        <p:nvSpPr>
          <p:cNvPr id="18" name="Flecha: hacia arriba 17">
            <a:extLst>
              <a:ext uri="{FF2B5EF4-FFF2-40B4-BE49-F238E27FC236}">
                <a16:creationId xmlns:a16="http://schemas.microsoft.com/office/drawing/2014/main" id="{74B608A9-2B6A-1FC9-14AC-1FBEC92DE608}"/>
              </a:ext>
            </a:extLst>
          </p:cNvPr>
          <p:cNvSpPr/>
          <p:nvPr/>
        </p:nvSpPr>
        <p:spPr>
          <a:xfrm>
            <a:off x="5029200" y="1793811"/>
            <a:ext cx="821094" cy="8689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9D24D08D-958A-20C3-988C-F3A042BF80B1}"/>
              </a:ext>
            </a:extLst>
          </p:cNvPr>
          <p:cNvSpPr txBox="1"/>
          <p:nvPr/>
        </p:nvSpPr>
        <p:spPr>
          <a:xfrm>
            <a:off x="5850294" y="2227463"/>
            <a:ext cx="2483624" cy="369332"/>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Experimentación</a:t>
            </a:r>
          </a:p>
        </p:txBody>
      </p:sp>
      <p:sp>
        <p:nvSpPr>
          <p:cNvPr id="21" name="CuadroTexto 20">
            <a:extLst>
              <a:ext uri="{FF2B5EF4-FFF2-40B4-BE49-F238E27FC236}">
                <a16:creationId xmlns:a16="http://schemas.microsoft.com/office/drawing/2014/main" id="{8D9F7B8C-70A3-B8C5-A155-FC31B3761095}"/>
              </a:ext>
            </a:extLst>
          </p:cNvPr>
          <p:cNvSpPr txBox="1"/>
          <p:nvPr/>
        </p:nvSpPr>
        <p:spPr>
          <a:xfrm>
            <a:off x="5940369" y="1463353"/>
            <a:ext cx="1390008" cy="369332"/>
          </a:xfrm>
          <a:prstGeom prst="rect">
            <a:avLst/>
          </a:prstGeom>
          <a:noFill/>
        </p:spPr>
        <p:txBody>
          <a:bodyPr wrap="square" rtlCol="0">
            <a:spAutoFit/>
          </a:bodyPr>
          <a:lstStyle/>
          <a:p>
            <a:r>
              <a:rPr lang="es-CO" dirty="0">
                <a:solidFill>
                  <a:srgbClr val="FF0000"/>
                </a:solidFill>
                <a:effectLst>
                  <a:outerShdw blurRad="38100" dist="38100" dir="2700000" algn="tl">
                    <a:srgbClr val="000000">
                      <a:alpha val="43137"/>
                    </a:srgbClr>
                  </a:outerShdw>
                </a:effectLst>
              </a:rPr>
              <a:t>Observación</a:t>
            </a:r>
          </a:p>
        </p:txBody>
      </p:sp>
      <p:sp>
        <p:nvSpPr>
          <p:cNvPr id="22" name="CuadroTexto 21">
            <a:extLst>
              <a:ext uri="{FF2B5EF4-FFF2-40B4-BE49-F238E27FC236}">
                <a16:creationId xmlns:a16="http://schemas.microsoft.com/office/drawing/2014/main" id="{A6273D88-1A76-4E88-4666-DA5CE007577B}"/>
              </a:ext>
            </a:extLst>
          </p:cNvPr>
          <p:cNvSpPr txBox="1"/>
          <p:nvPr/>
        </p:nvSpPr>
        <p:spPr>
          <a:xfrm>
            <a:off x="3652685" y="1426106"/>
            <a:ext cx="1390008" cy="369332"/>
          </a:xfrm>
          <a:prstGeom prst="rect">
            <a:avLst/>
          </a:prstGeom>
          <a:noFill/>
        </p:spPr>
        <p:txBody>
          <a:bodyPr wrap="square" rtlCol="0">
            <a:spAutoFit/>
          </a:bodyPr>
          <a:lstStyle/>
          <a:p>
            <a:r>
              <a:rPr lang="es-CO" dirty="0">
                <a:solidFill>
                  <a:srgbClr val="FF0000"/>
                </a:solidFill>
                <a:effectLst>
                  <a:outerShdw blurRad="38100" dist="38100" dir="2700000" algn="tl">
                    <a:srgbClr val="000000">
                      <a:alpha val="43137"/>
                    </a:srgbClr>
                  </a:outerShdw>
                </a:effectLst>
              </a:rPr>
              <a:t>Regulación</a:t>
            </a:r>
          </a:p>
        </p:txBody>
      </p:sp>
      <p:sp>
        <p:nvSpPr>
          <p:cNvPr id="23" name="Flecha: a la derecha 22">
            <a:extLst>
              <a:ext uri="{FF2B5EF4-FFF2-40B4-BE49-F238E27FC236}">
                <a16:creationId xmlns:a16="http://schemas.microsoft.com/office/drawing/2014/main" id="{66F8AF1B-9AAE-6E30-43F9-DEA1523DBCBC}"/>
              </a:ext>
            </a:extLst>
          </p:cNvPr>
          <p:cNvSpPr/>
          <p:nvPr/>
        </p:nvSpPr>
        <p:spPr>
          <a:xfrm>
            <a:off x="1306284" y="4072326"/>
            <a:ext cx="1248754" cy="62612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Flecha: a la derecha 23">
            <a:extLst>
              <a:ext uri="{FF2B5EF4-FFF2-40B4-BE49-F238E27FC236}">
                <a16:creationId xmlns:a16="http://schemas.microsoft.com/office/drawing/2014/main" id="{B18201BD-C7F6-4767-61D9-E821A3094B08}"/>
              </a:ext>
            </a:extLst>
          </p:cNvPr>
          <p:cNvSpPr/>
          <p:nvPr/>
        </p:nvSpPr>
        <p:spPr>
          <a:xfrm>
            <a:off x="10304887" y="4140750"/>
            <a:ext cx="1248754" cy="62612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D182C15B-22DC-EF33-A9BB-E445F65A893A}"/>
              </a:ext>
            </a:extLst>
          </p:cNvPr>
          <p:cNvSpPr txBox="1"/>
          <p:nvPr/>
        </p:nvSpPr>
        <p:spPr>
          <a:xfrm>
            <a:off x="437256" y="4664914"/>
            <a:ext cx="2301676" cy="646331"/>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Entradas (depende del tipo de sistema)</a:t>
            </a:r>
          </a:p>
        </p:txBody>
      </p:sp>
      <p:sp>
        <p:nvSpPr>
          <p:cNvPr id="26" name="CuadroTexto 25">
            <a:extLst>
              <a:ext uri="{FF2B5EF4-FFF2-40B4-BE49-F238E27FC236}">
                <a16:creationId xmlns:a16="http://schemas.microsoft.com/office/drawing/2014/main" id="{6987C586-2C5D-ED94-05A0-3872C4397B81}"/>
              </a:ext>
            </a:extLst>
          </p:cNvPr>
          <p:cNvSpPr txBox="1"/>
          <p:nvPr/>
        </p:nvSpPr>
        <p:spPr>
          <a:xfrm>
            <a:off x="10083282" y="4756169"/>
            <a:ext cx="2301676" cy="646331"/>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Salidas (depende del tipo de sistema)</a:t>
            </a:r>
          </a:p>
        </p:txBody>
      </p:sp>
      <p:cxnSp>
        <p:nvCxnSpPr>
          <p:cNvPr id="28" name="Conector: angular 27">
            <a:extLst>
              <a:ext uri="{FF2B5EF4-FFF2-40B4-BE49-F238E27FC236}">
                <a16:creationId xmlns:a16="http://schemas.microsoft.com/office/drawing/2014/main" id="{EEADC08E-0D79-2551-2409-63848E80A84D}"/>
              </a:ext>
            </a:extLst>
          </p:cNvPr>
          <p:cNvCxnSpPr>
            <a:stCxn id="23" idx="0"/>
            <a:endCxn id="18" idx="1"/>
          </p:cNvCxnSpPr>
          <p:nvPr/>
        </p:nvCxnSpPr>
        <p:spPr>
          <a:xfrm rot="5400000" flipH="1" flipV="1">
            <a:off x="2701604" y="1744731"/>
            <a:ext cx="1867968" cy="27872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ctor: angular 29">
            <a:extLst>
              <a:ext uri="{FF2B5EF4-FFF2-40B4-BE49-F238E27FC236}">
                <a16:creationId xmlns:a16="http://schemas.microsoft.com/office/drawing/2014/main" id="{422933E6-0469-9224-E62D-5A5F8E94A3FD}"/>
              </a:ext>
            </a:extLst>
          </p:cNvPr>
          <p:cNvCxnSpPr>
            <a:stCxn id="24" idx="0"/>
            <a:endCxn id="18" idx="3"/>
          </p:cNvCxnSpPr>
          <p:nvPr/>
        </p:nvCxnSpPr>
        <p:spPr>
          <a:xfrm rot="16200000" flipV="1">
            <a:off x="7577241" y="477411"/>
            <a:ext cx="1936392" cy="53902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angular 31">
            <a:extLst>
              <a:ext uri="{FF2B5EF4-FFF2-40B4-BE49-F238E27FC236}">
                <a16:creationId xmlns:a16="http://schemas.microsoft.com/office/drawing/2014/main" id="{65528F3A-A7C8-0FF4-87D5-6786ABE41D11}"/>
              </a:ext>
            </a:extLst>
          </p:cNvPr>
          <p:cNvCxnSpPr>
            <a:endCxn id="18" idx="2"/>
          </p:cNvCxnSpPr>
          <p:nvPr/>
        </p:nvCxnSpPr>
        <p:spPr>
          <a:xfrm rot="16200000" flipV="1">
            <a:off x="5379686" y="2722787"/>
            <a:ext cx="766275" cy="646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3" name="CuadroTexto 32">
            <a:extLst>
              <a:ext uri="{FF2B5EF4-FFF2-40B4-BE49-F238E27FC236}">
                <a16:creationId xmlns:a16="http://schemas.microsoft.com/office/drawing/2014/main" id="{E69B4CFF-13AD-78AA-256A-CBBB2A9E4EAF}"/>
              </a:ext>
            </a:extLst>
          </p:cNvPr>
          <p:cNvSpPr txBox="1"/>
          <p:nvPr/>
        </p:nvSpPr>
        <p:spPr>
          <a:xfrm>
            <a:off x="8728378" y="526406"/>
            <a:ext cx="1471960" cy="369332"/>
          </a:xfrm>
          <a:prstGeom prst="rect">
            <a:avLst/>
          </a:prstGeom>
          <a:noFill/>
        </p:spPr>
        <p:txBody>
          <a:bodyPr wrap="square" rtlCol="0">
            <a:spAutoFit/>
          </a:bodyPr>
          <a:lstStyle/>
          <a:p>
            <a:r>
              <a:rPr lang="es-CO" dirty="0">
                <a:effectLst>
                  <a:outerShdw blurRad="38100" dist="38100" dir="2700000" algn="tl">
                    <a:srgbClr val="000000">
                      <a:alpha val="43137"/>
                    </a:srgbClr>
                  </a:outerShdw>
                </a:effectLst>
              </a:rPr>
              <a:t>Información</a:t>
            </a:r>
          </a:p>
        </p:txBody>
      </p:sp>
      <p:cxnSp>
        <p:nvCxnSpPr>
          <p:cNvPr id="35" name="Conector: angular 34">
            <a:extLst>
              <a:ext uri="{FF2B5EF4-FFF2-40B4-BE49-F238E27FC236}">
                <a16:creationId xmlns:a16="http://schemas.microsoft.com/office/drawing/2014/main" id="{F9A00550-F1A8-D5FA-3540-914181B17AAF}"/>
              </a:ext>
            </a:extLst>
          </p:cNvPr>
          <p:cNvCxnSpPr>
            <a:stCxn id="18" idx="0"/>
            <a:endCxn id="33" idx="1"/>
          </p:cNvCxnSpPr>
          <p:nvPr/>
        </p:nvCxnSpPr>
        <p:spPr>
          <a:xfrm rot="5400000" flipH="1" flipV="1">
            <a:off x="6542693" y="-391873"/>
            <a:ext cx="1082739" cy="32886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CuadroTexto 35">
            <a:extLst>
              <a:ext uri="{FF2B5EF4-FFF2-40B4-BE49-F238E27FC236}">
                <a16:creationId xmlns:a16="http://schemas.microsoft.com/office/drawing/2014/main" id="{C7006CC7-3356-CD05-687D-448481EEA6D0}"/>
              </a:ext>
            </a:extLst>
          </p:cNvPr>
          <p:cNvSpPr txBox="1"/>
          <p:nvPr/>
        </p:nvSpPr>
        <p:spPr>
          <a:xfrm>
            <a:off x="510074" y="6393015"/>
            <a:ext cx="11681926" cy="369332"/>
          </a:xfrm>
          <a:prstGeom prst="rect">
            <a:avLst/>
          </a:prstGeom>
          <a:noFill/>
        </p:spPr>
        <p:txBody>
          <a:bodyPr wrap="square" rtlCol="0">
            <a:spAutoFit/>
          </a:bodyPr>
          <a:lstStyle/>
          <a:p>
            <a:r>
              <a:rPr lang="es-CO" dirty="0">
                <a:solidFill>
                  <a:srgbClr val="FFFF00"/>
                </a:solidFill>
                <a:effectLst>
                  <a:outerShdw blurRad="38100" dist="38100" dir="2700000" algn="tl">
                    <a:srgbClr val="000000">
                      <a:alpha val="43137"/>
                    </a:srgbClr>
                  </a:outerShdw>
                </a:effectLst>
              </a:rPr>
              <a:t>Un modelo busca responder una pregunta respecto a un sistema a través de la experimentación</a:t>
            </a:r>
          </a:p>
        </p:txBody>
      </p:sp>
    </p:spTree>
    <p:extLst>
      <p:ext uri="{BB962C8B-B14F-4D97-AF65-F5344CB8AC3E}">
        <p14:creationId xmlns:p14="http://schemas.microsoft.com/office/powerpoint/2010/main" val="16578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44B6E-EBD2-F6C7-DB16-64B6F2D836B3}"/>
              </a:ext>
            </a:extLst>
          </p:cNvPr>
          <p:cNvSpPr>
            <a:spLocks noGrp="1"/>
          </p:cNvSpPr>
          <p:nvPr>
            <p:ph type="title"/>
          </p:nvPr>
        </p:nvSpPr>
        <p:spPr/>
        <p:txBody>
          <a:bodyPr/>
          <a:lstStyle/>
          <a:p>
            <a:r>
              <a:rPr lang="es-CO" dirty="0">
                <a:effectLst>
                  <a:outerShdw blurRad="38100" dist="38100" dir="2700000" algn="tl">
                    <a:srgbClr val="000000">
                      <a:alpha val="43137"/>
                    </a:srgbClr>
                  </a:outerShdw>
                </a:effectLst>
              </a:rPr>
              <a:t>Simulación</a:t>
            </a:r>
          </a:p>
        </p:txBody>
      </p:sp>
      <p:sp>
        <p:nvSpPr>
          <p:cNvPr id="3" name="Marcador de contenido 2">
            <a:extLst>
              <a:ext uri="{FF2B5EF4-FFF2-40B4-BE49-F238E27FC236}">
                <a16:creationId xmlns:a16="http://schemas.microsoft.com/office/drawing/2014/main" id="{E2C3963B-68E5-E77F-0F3E-DF362E7E372D}"/>
              </a:ext>
            </a:extLst>
          </p:cNvPr>
          <p:cNvSpPr>
            <a:spLocks noGrp="1"/>
          </p:cNvSpPr>
          <p:nvPr>
            <p:ph idx="1"/>
          </p:nvPr>
        </p:nvSpPr>
        <p:spPr/>
        <p:txBody>
          <a:bodyPr>
            <a:normAutofit/>
          </a:bodyPr>
          <a:lstStyle/>
          <a:p>
            <a:pPr algn="just">
              <a:buFont typeface="Wingdings" panose="05000000000000000000" pitchFamily="2" charset="2"/>
              <a:buChar char="v"/>
            </a:pPr>
            <a:r>
              <a:rPr lang="es-MX" sz="2800" dirty="0"/>
              <a:t>Una </a:t>
            </a:r>
            <a:r>
              <a:rPr lang="es-MX" sz="2800" dirty="0">
                <a:solidFill>
                  <a:srgbClr val="FF0000"/>
                </a:solidFill>
              </a:rPr>
              <a:t>simulación</a:t>
            </a:r>
            <a:r>
              <a:rPr lang="es-MX" sz="2800" dirty="0"/>
              <a:t> es un experimento efectuado sobre un modelo. La descripción del experimento y del modelo, son entidades independientes, pero, no por ello van separadas de la simulación.</a:t>
            </a:r>
          </a:p>
          <a:p>
            <a:pPr algn="just">
              <a:buFont typeface="Wingdings" panose="05000000000000000000" pitchFamily="2" charset="2"/>
              <a:buChar char="v"/>
            </a:pPr>
            <a:r>
              <a:rPr lang="es-MX" sz="2800" dirty="0"/>
              <a:t>Los </a:t>
            </a:r>
            <a:r>
              <a:rPr lang="es-MX" sz="2800" dirty="0">
                <a:solidFill>
                  <a:srgbClr val="FF0000"/>
                </a:solidFill>
              </a:rPr>
              <a:t>resultados de una simulación </a:t>
            </a:r>
            <a:r>
              <a:rPr lang="es-MX" sz="2800" dirty="0"/>
              <a:t>son completamente </a:t>
            </a:r>
            <a:r>
              <a:rPr lang="es-MX" sz="2800" dirty="0">
                <a:solidFill>
                  <a:srgbClr val="FF0000"/>
                </a:solidFill>
              </a:rPr>
              <a:t>dependientes</a:t>
            </a:r>
            <a:r>
              <a:rPr lang="es-MX" sz="2800" dirty="0"/>
              <a:t> de cuan bien el </a:t>
            </a:r>
            <a:r>
              <a:rPr lang="es-MX" sz="2800" dirty="0">
                <a:solidFill>
                  <a:srgbClr val="FF0000"/>
                </a:solidFill>
              </a:rPr>
              <a:t>modelo</a:t>
            </a:r>
            <a:r>
              <a:rPr lang="es-MX" sz="2800" dirty="0"/>
              <a:t> </a:t>
            </a:r>
            <a:r>
              <a:rPr lang="es-MX" sz="2800" dirty="0">
                <a:solidFill>
                  <a:srgbClr val="FF0000"/>
                </a:solidFill>
              </a:rPr>
              <a:t>representa</a:t>
            </a:r>
            <a:r>
              <a:rPr lang="es-MX" sz="2800" dirty="0"/>
              <a:t> al </a:t>
            </a:r>
            <a:r>
              <a:rPr lang="es-MX" sz="2800" dirty="0">
                <a:solidFill>
                  <a:srgbClr val="FF0000"/>
                </a:solidFill>
              </a:rPr>
              <a:t>sistema real </a:t>
            </a:r>
            <a:r>
              <a:rPr lang="es-MX" sz="2800" dirty="0"/>
              <a:t>con respecto a las preguntas a las que la simulación tiene que responder.</a:t>
            </a:r>
            <a:endParaRPr lang="es-CO" sz="2800" dirty="0"/>
          </a:p>
        </p:txBody>
      </p:sp>
    </p:spTree>
    <p:extLst>
      <p:ext uri="{BB962C8B-B14F-4D97-AF65-F5344CB8AC3E}">
        <p14:creationId xmlns:p14="http://schemas.microsoft.com/office/powerpoint/2010/main" val="16329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7B466-CEFC-9F9B-C823-F55D39F5E3A6}"/>
              </a:ext>
            </a:extLst>
          </p:cNvPr>
          <p:cNvSpPr>
            <a:spLocks noGrp="1"/>
          </p:cNvSpPr>
          <p:nvPr>
            <p:ph type="title"/>
          </p:nvPr>
        </p:nvSpPr>
        <p:spPr/>
        <p:txBody>
          <a:bodyPr/>
          <a:lstStyle/>
          <a:p>
            <a:r>
              <a:rPr lang="es-CO" b="1" dirty="0">
                <a:effectLst>
                  <a:outerShdw blurRad="38100" dist="38100" dir="2700000" algn="tl">
                    <a:srgbClr val="000000">
                      <a:alpha val="43137"/>
                    </a:srgbClr>
                  </a:outerShdw>
                </a:effectLst>
              </a:rPr>
              <a:t>Construcción de un modelo</a:t>
            </a:r>
          </a:p>
        </p:txBody>
      </p:sp>
      <p:sp>
        <p:nvSpPr>
          <p:cNvPr id="3" name="Marcador de contenido 2">
            <a:extLst>
              <a:ext uri="{FF2B5EF4-FFF2-40B4-BE49-F238E27FC236}">
                <a16:creationId xmlns:a16="http://schemas.microsoft.com/office/drawing/2014/main" id="{DFF339E5-5BBC-158A-F04D-045E98228FD4}"/>
              </a:ext>
            </a:extLst>
          </p:cNvPr>
          <p:cNvSpPr>
            <a:spLocks noGrp="1"/>
          </p:cNvSpPr>
          <p:nvPr>
            <p:ph idx="1"/>
          </p:nvPr>
        </p:nvSpPr>
        <p:spPr/>
        <p:txBody>
          <a:bodyPr anchor="ctr">
            <a:normAutofit/>
          </a:bodyPr>
          <a:lstStyle/>
          <a:p>
            <a:pPr algn="just">
              <a:buFont typeface="Wingdings" panose="05000000000000000000" pitchFamily="2" charset="2"/>
              <a:buChar char="v"/>
            </a:pPr>
            <a:r>
              <a:rPr lang="es-MX" sz="2800" dirty="0"/>
              <a:t>Para construir un modelo es importante </a:t>
            </a:r>
            <a:r>
              <a:rPr lang="es-MX" sz="2800" dirty="0">
                <a:solidFill>
                  <a:srgbClr val="FF0000"/>
                </a:solidFill>
              </a:rPr>
              <a:t>identificar</a:t>
            </a:r>
            <a:r>
              <a:rPr lang="es-MX" sz="2800" dirty="0"/>
              <a:t> los </a:t>
            </a:r>
            <a:r>
              <a:rPr lang="es-MX" sz="2800" dirty="0">
                <a:solidFill>
                  <a:srgbClr val="FF0000"/>
                </a:solidFill>
              </a:rPr>
              <a:t>componentes</a:t>
            </a:r>
            <a:r>
              <a:rPr lang="es-MX" sz="2800" dirty="0"/>
              <a:t> </a:t>
            </a:r>
            <a:r>
              <a:rPr lang="es-MX" sz="2800" dirty="0">
                <a:solidFill>
                  <a:srgbClr val="FF0000"/>
                </a:solidFill>
              </a:rPr>
              <a:t>principales del sistema</a:t>
            </a:r>
            <a:r>
              <a:rPr lang="es-MX" sz="2800" dirty="0"/>
              <a:t> y la interacción que ocurre entre ellos. </a:t>
            </a:r>
          </a:p>
          <a:p>
            <a:pPr algn="just">
              <a:buFont typeface="Wingdings" panose="05000000000000000000" pitchFamily="2" charset="2"/>
              <a:buChar char="v"/>
            </a:pPr>
            <a:r>
              <a:rPr lang="es-MX" sz="2800" dirty="0"/>
              <a:t> Considerar: dividir cada componente en subcomponentes hasta que cada uno se ajuste a la descripción de un modelo existente (ley, teoría o relaciones).</a:t>
            </a:r>
            <a:endParaRPr lang="es-CO" sz="2800" dirty="0"/>
          </a:p>
        </p:txBody>
      </p:sp>
    </p:spTree>
    <p:extLst>
      <p:ext uri="{BB962C8B-B14F-4D97-AF65-F5344CB8AC3E}">
        <p14:creationId xmlns:p14="http://schemas.microsoft.com/office/powerpoint/2010/main" val="42110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ADF70-31AB-E21A-38D4-F48B400FB518}"/>
              </a:ext>
            </a:extLst>
          </p:cNvPr>
          <p:cNvSpPr>
            <a:spLocks noGrp="1"/>
          </p:cNvSpPr>
          <p:nvPr>
            <p:ph type="title"/>
          </p:nvPr>
        </p:nvSpPr>
        <p:spPr/>
        <p:txBody>
          <a:bodyPr/>
          <a:lstStyle/>
          <a:p>
            <a:r>
              <a:rPr lang="es-CO" dirty="0">
                <a:effectLst>
                  <a:outerShdw blurRad="38100" dist="38100" dir="2700000" algn="tl">
                    <a:srgbClr val="000000">
                      <a:alpha val="43137"/>
                    </a:srgbClr>
                  </a:outerShdw>
                </a:effectLst>
              </a:rPr>
              <a:t>Análisis de modelos</a:t>
            </a:r>
          </a:p>
        </p:txBody>
      </p:sp>
      <p:sp>
        <p:nvSpPr>
          <p:cNvPr id="4" name="Rectángulo 3">
            <a:extLst>
              <a:ext uri="{FF2B5EF4-FFF2-40B4-BE49-F238E27FC236}">
                <a16:creationId xmlns:a16="http://schemas.microsoft.com/office/drawing/2014/main" id="{93A5332A-FA41-0272-A994-AB2DF76BFB15}"/>
              </a:ext>
            </a:extLst>
          </p:cNvPr>
          <p:cNvSpPr/>
          <p:nvPr/>
        </p:nvSpPr>
        <p:spPr>
          <a:xfrm>
            <a:off x="0" y="3391678"/>
            <a:ext cx="2649894"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Análisis de modelos</a:t>
            </a:r>
          </a:p>
        </p:txBody>
      </p:sp>
      <p:sp>
        <p:nvSpPr>
          <p:cNvPr id="5" name="Rectángulo 4">
            <a:extLst>
              <a:ext uri="{FF2B5EF4-FFF2-40B4-BE49-F238E27FC236}">
                <a16:creationId xmlns:a16="http://schemas.microsoft.com/office/drawing/2014/main" id="{43652891-6F9A-A237-B368-453341834B84}"/>
              </a:ext>
            </a:extLst>
          </p:cNvPr>
          <p:cNvSpPr/>
          <p:nvPr/>
        </p:nvSpPr>
        <p:spPr>
          <a:xfrm>
            <a:off x="3543144" y="1909043"/>
            <a:ext cx="2649894" cy="97971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Simulación</a:t>
            </a:r>
          </a:p>
        </p:txBody>
      </p:sp>
      <p:sp>
        <p:nvSpPr>
          <p:cNvPr id="6" name="Rectángulo 5">
            <a:extLst>
              <a:ext uri="{FF2B5EF4-FFF2-40B4-BE49-F238E27FC236}">
                <a16:creationId xmlns:a16="http://schemas.microsoft.com/office/drawing/2014/main" id="{F0716130-AA6E-7B8D-EB81-E6FAC00FA85C}"/>
              </a:ext>
            </a:extLst>
          </p:cNvPr>
          <p:cNvSpPr/>
          <p:nvPr/>
        </p:nvSpPr>
        <p:spPr>
          <a:xfrm>
            <a:off x="3543144" y="3401009"/>
            <a:ext cx="2649894" cy="97971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Análisis de sensibilidad</a:t>
            </a:r>
          </a:p>
        </p:txBody>
      </p:sp>
      <p:sp>
        <p:nvSpPr>
          <p:cNvPr id="7" name="Rectángulo 6">
            <a:extLst>
              <a:ext uri="{FF2B5EF4-FFF2-40B4-BE49-F238E27FC236}">
                <a16:creationId xmlns:a16="http://schemas.microsoft.com/office/drawing/2014/main" id="{535AAF2F-2CCD-1E12-DF1B-2EA5EDF14173}"/>
              </a:ext>
            </a:extLst>
          </p:cNvPr>
          <p:cNvSpPr/>
          <p:nvPr/>
        </p:nvSpPr>
        <p:spPr>
          <a:xfrm>
            <a:off x="3543144" y="4981924"/>
            <a:ext cx="2649894" cy="97971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Diagnóstico basado en modelos</a:t>
            </a:r>
          </a:p>
        </p:txBody>
      </p:sp>
      <p:cxnSp>
        <p:nvCxnSpPr>
          <p:cNvPr id="9" name="Conector recto de flecha 8">
            <a:extLst>
              <a:ext uri="{FF2B5EF4-FFF2-40B4-BE49-F238E27FC236}">
                <a16:creationId xmlns:a16="http://schemas.microsoft.com/office/drawing/2014/main" id="{A59B7C38-4975-5744-33CA-DD996FB49B89}"/>
              </a:ext>
            </a:extLst>
          </p:cNvPr>
          <p:cNvCxnSpPr>
            <a:stCxn id="4" idx="3"/>
            <a:endCxn id="5" idx="1"/>
          </p:cNvCxnSpPr>
          <p:nvPr/>
        </p:nvCxnSpPr>
        <p:spPr>
          <a:xfrm flipV="1">
            <a:off x="2649894" y="2398901"/>
            <a:ext cx="893250" cy="1482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ector recto de flecha 10">
            <a:extLst>
              <a:ext uri="{FF2B5EF4-FFF2-40B4-BE49-F238E27FC236}">
                <a16:creationId xmlns:a16="http://schemas.microsoft.com/office/drawing/2014/main" id="{5576C303-3A03-23C6-7FD1-3A55BFDF5278}"/>
              </a:ext>
            </a:extLst>
          </p:cNvPr>
          <p:cNvCxnSpPr>
            <a:stCxn id="4" idx="3"/>
            <a:endCxn id="7" idx="1"/>
          </p:cNvCxnSpPr>
          <p:nvPr/>
        </p:nvCxnSpPr>
        <p:spPr>
          <a:xfrm>
            <a:off x="2649894" y="3881536"/>
            <a:ext cx="893250" cy="1590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A1D885AF-760C-B862-4AC1-F410D8C425C0}"/>
              </a:ext>
            </a:extLst>
          </p:cNvPr>
          <p:cNvCxnSpPr>
            <a:stCxn id="4" idx="3"/>
            <a:endCxn id="6" idx="1"/>
          </p:cNvCxnSpPr>
          <p:nvPr/>
        </p:nvCxnSpPr>
        <p:spPr>
          <a:xfrm>
            <a:off x="2649894" y="3881536"/>
            <a:ext cx="893250" cy="9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uadroTexto 14">
            <a:extLst>
              <a:ext uri="{FF2B5EF4-FFF2-40B4-BE49-F238E27FC236}">
                <a16:creationId xmlns:a16="http://schemas.microsoft.com/office/drawing/2014/main" id="{573D1B73-0CAA-0ABB-77CC-B6545067BA26}"/>
              </a:ext>
            </a:extLst>
          </p:cNvPr>
          <p:cNvSpPr txBox="1"/>
          <p:nvPr/>
        </p:nvSpPr>
        <p:spPr>
          <a:xfrm>
            <a:off x="6256877" y="3401009"/>
            <a:ext cx="2928412" cy="1200329"/>
          </a:xfrm>
          <a:prstGeom prst="rect">
            <a:avLst/>
          </a:prstGeom>
          <a:noFill/>
        </p:spPr>
        <p:txBody>
          <a:bodyPr wrap="square">
            <a:spAutoFit/>
          </a:bodyPr>
          <a:lstStyle/>
          <a:p>
            <a:r>
              <a:rPr lang="es-MX" dirty="0"/>
              <a:t>Evalúa cuan sensible es el comportamiento del modelo a cambios en sus parámetros o variables</a:t>
            </a:r>
            <a:endParaRPr lang="es-CO" dirty="0"/>
          </a:p>
        </p:txBody>
      </p:sp>
      <p:sp>
        <p:nvSpPr>
          <p:cNvPr id="17" name="CuadroTexto 16">
            <a:extLst>
              <a:ext uri="{FF2B5EF4-FFF2-40B4-BE49-F238E27FC236}">
                <a16:creationId xmlns:a16="http://schemas.microsoft.com/office/drawing/2014/main" id="{D6BBA559-0226-3D5D-67F0-D1DBF1A7AD66}"/>
              </a:ext>
            </a:extLst>
          </p:cNvPr>
          <p:cNvSpPr txBox="1"/>
          <p:nvPr/>
        </p:nvSpPr>
        <p:spPr>
          <a:xfrm>
            <a:off x="6184953" y="4890274"/>
            <a:ext cx="3072261" cy="1200329"/>
          </a:xfrm>
          <a:prstGeom prst="rect">
            <a:avLst/>
          </a:prstGeom>
          <a:noFill/>
        </p:spPr>
        <p:txBody>
          <a:bodyPr wrap="square">
            <a:spAutoFit/>
          </a:bodyPr>
          <a:lstStyle/>
          <a:p>
            <a:r>
              <a:rPr lang="es-MX" dirty="0"/>
              <a:t>Analiza el modelo del sistema con el objetivo de encontrar las causas de cierto comportamiento del sistema</a:t>
            </a:r>
            <a:endParaRPr lang="es-CO" dirty="0"/>
          </a:p>
        </p:txBody>
      </p:sp>
      <p:sp>
        <p:nvSpPr>
          <p:cNvPr id="18" name="Rectángulo 17">
            <a:extLst>
              <a:ext uri="{FF2B5EF4-FFF2-40B4-BE49-F238E27FC236}">
                <a16:creationId xmlns:a16="http://schemas.microsoft.com/office/drawing/2014/main" id="{1E8E928B-6E9C-519F-A9A8-FE73C212A2E0}"/>
              </a:ext>
            </a:extLst>
          </p:cNvPr>
          <p:cNvSpPr/>
          <p:nvPr/>
        </p:nvSpPr>
        <p:spPr>
          <a:xfrm>
            <a:off x="9257214" y="3021458"/>
            <a:ext cx="2649894" cy="97971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Verificación y validación</a:t>
            </a:r>
          </a:p>
        </p:txBody>
      </p:sp>
      <p:cxnSp>
        <p:nvCxnSpPr>
          <p:cNvPr id="20" name="Conector recto de flecha 19">
            <a:extLst>
              <a:ext uri="{FF2B5EF4-FFF2-40B4-BE49-F238E27FC236}">
                <a16:creationId xmlns:a16="http://schemas.microsoft.com/office/drawing/2014/main" id="{0A1EB7CE-CD77-A1CB-3B2A-66F088B31215}"/>
              </a:ext>
            </a:extLst>
          </p:cNvPr>
          <p:cNvCxnSpPr>
            <a:cxnSpLocks/>
            <a:stCxn id="5" idx="3"/>
            <a:endCxn id="18" idx="1"/>
          </p:cNvCxnSpPr>
          <p:nvPr/>
        </p:nvCxnSpPr>
        <p:spPr>
          <a:xfrm>
            <a:off x="6193038" y="2398901"/>
            <a:ext cx="3064176" cy="1112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A91232CE-31E4-8A52-1BA6-77AF5309DF69}"/>
              </a:ext>
            </a:extLst>
          </p:cNvPr>
          <p:cNvCxnSpPr>
            <a:stCxn id="7" idx="3"/>
            <a:endCxn id="18" idx="1"/>
          </p:cNvCxnSpPr>
          <p:nvPr/>
        </p:nvCxnSpPr>
        <p:spPr>
          <a:xfrm flipV="1">
            <a:off x="6193038" y="3511316"/>
            <a:ext cx="3064176" cy="19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E4C0C53C-D8AC-AB04-06F2-66406F191FB2}"/>
              </a:ext>
            </a:extLst>
          </p:cNvPr>
          <p:cNvCxnSpPr>
            <a:stCxn id="6" idx="3"/>
            <a:endCxn id="18" idx="1"/>
          </p:cNvCxnSpPr>
          <p:nvPr/>
        </p:nvCxnSpPr>
        <p:spPr>
          <a:xfrm flipV="1">
            <a:off x="6193038" y="3511316"/>
            <a:ext cx="3064176" cy="37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3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CF574-AF2D-3957-E901-97EE64D50A8E}"/>
              </a:ext>
            </a:extLst>
          </p:cNvPr>
          <p:cNvSpPr>
            <a:spLocks noGrp="1"/>
          </p:cNvSpPr>
          <p:nvPr>
            <p:ph type="title"/>
          </p:nvPr>
        </p:nvSpPr>
        <p:spPr/>
        <p:txBody>
          <a:bodyPr/>
          <a:lstStyle/>
          <a:p>
            <a:r>
              <a:rPr lang="es-CO" dirty="0">
                <a:effectLst>
                  <a:outerShdw blurRad="38100" dist="38100" dir="2700000" algn="tl">
                    <a:srgbClr val="000000">
                      <a:alpha val="43137"/>
                    </a:srgbClr>
                  </a:outerShdw>
                </a:effectLst>
              </a:rPr>
              <a:t>Modelos matemáticos</a:t>
            </a:r>
          </a:p>
        </p:txBody>
      </p:sp>
      <p:sp>
        <p:nvSpPr>
          <p:cNvPr id="4" name="Rectángulo 3">
            <a:extLst>
              <a:ext uri="{FF2B5EF4-FFF2-40B4-BE49-F238E27FC236}">
                <a16:creationId xmlns:a16="http://schemas.microsoft.com/office/drawing/2014/main" id="{F13DF523-A97F-F6B6-1A2F-576045FA3636}"/>
              </a:ext>
            </a:extLst>
          </p:cNvPr>
          <p:cNvSpPr/>
          <p:nvPr/>
        </p:nvSpPr>
        <p:spPr>
          <a:xfrm>
            <a:off x="0" y="3391678"/>
            <a:ext cx="2649894" cy="97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Modelos matemáticos</a:t>
            </a:r>
          </a:p>
        </p:txBody>
      </p:sp>
      <p:sp>
        <p:nvSpPr>
          <p:cNvPr id="5" name="Rectángulo 4">
            <a:extLst>
              <a:ext uri="{FF2B5EF4-FFF2-40B4-BE49-F238E27FC236}">
                <a16:creationId xmlns:a16="http://schemas.microsoft.com/office/drawing/2014/main" id="{27702D93-DEFC-1D77-9217-D421F7CE2DB3}"/>
              </a:ext>
            </a:extLst>
          </p:cNvPr>
          <p:cNvSpPr/>
          <p:nvPr/>
        </p:nvSpPr>
        <p:spPr>
          <a:xfrm>
            <a:off x="3944360" y="2441353"/>
            <a:ext cx="2649894" cy="97971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Dinámicos</a:t>
            </a:r>
          </a:p>
        </p:txBody>
      </p:sp>
      <p:sp>
        <p:nvSpPr>
          <p:cNvPr id="6" name="Rectángulo 5">
            <a:extLst>
              <a:ext uri="{FF2B5EF4-FFF2-40B4-BE49-F238E27FC236}">
                <a16:creationId xmlns:a16="http://schemas.microsoft.com/office/drawing/2014/main" id="{6C9822C9-BA5F-34F5-13DA-D25F887A141B}"/>
              </a:ext>
            </a:extLst>
          </p:cNvPr>
          <p:cNvSpPr/>
          <p:nvPr/>
        </p:nvSpPr>
        <p:spPr>
          <a:xfrm>
            <a:off x="3944360" y="4630783"/>
            <a:ext cx="2649894" cy="97971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Estáticos</a:t>
            </a:r>
          </a:p>
        </p:txBody>
      </p:sp>
      <p:sp>
        <p:nvSpPr>
          <p:cNvPr id="7" name="Rectángulo 6">
            <a:extLst>
              <a:ext uri="{FF2B5EF4-FFF2-40B4-BE49-F238E27FC236}">
                <a16:creationId xmlns:a16="http://schemas.microsoft.com/office/drawing/2014/main" id="{37EBA51B-2BFD-8BFB-40DC-8B94FBBA117C}"/>
              </a:ext>
            </a:extLst>
          </p:cNvPr>
          <p:cNvSpPr/>
          <p:nvPr/>
        </p:nvSpPr>
        <p:spPr>
          <a:xfrm>
            <a:off x="7633688" y="1808739"/>
            <a:ext cx="2649894" cy="97971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Discretos</a:t>
            </a:r>
          </a:p>
        </p:txBody>
      </p:sp>
      <p:sp>
        <p:nvSpPr>
          <p:cNvPr id="8" name="Rectángulo 7">
            <a:extLst>
              <a:ext uri="{FF2B5EF4-FFF2-40B4-BE49-F238E27FC236}">
                <a16:creationId xmlns:a16="http://schemas.microsoft.com/office/drawing/2014/main" id="{F9F07A8F-A1E7-E614-DA58-A86BD8122EDF}"/>
              </a:ext>
            </a:extLst>
          </p:cNvPr>
          <p:cNvSpPr/>
          <p:nvPr/>
        </p:nvSpPr>
        <p:spPr>
          <a:xfrm>
            <a:off x="7633688" y="2976465"/>
            <a:ext cx="2649894" cy="97971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Continuos</a:t>
            </a:r>
          </a:p>
        </p:txBody>
      </p:sp>
      <p:sp>
        <p:nvSpPr>
          <p:cNvPr id="9" name="Rectángulo 8">
            <a:extLst>
              <a:ext uri="{FF2B5EF4-FFF2-40B4-BE49-F238E27FC236}">
                <a16:creationId xmlns:a16="http://schemas.microsoft.com/office/drawing/2014/main" id="{C87D15FD-8627-D3AE-AC70-F07A2FD87214}"/>
              </a:ext>
            </a:extLst>
          </p:cNvPr>
          <p:cNvSpPr/>
          <p:nvPr/>
        </p:nvSpPr>
        <p:spPr>
          <a:xfrm>
            <a:off x="186611" y="4630783"/>
            <a:ext cx="1397103" cy="54708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Estocásticos</a:t>
            </a:r>
          </a:p>
        </p:txBody>
      </p:sp>
      <p:sp>
        <p:nvSpPr>
          <p:cNvPr id="10" name="Rectángulo 9">
            <a:extLst>
              <a:ext uri="{FF2B5EF4-FFF2-40B4-BE49-F238E27FC236}">
                <a16:creationId xmlns:a16="http://schemas.microsoft.com/office/drawing/2014/main" id="{0B89BEF4-8CD1-59A2-6E5E-C1E778C3D26A}"/>
              </a:ext>
            </a:extLst>
          </p:cNvPr>
          <p:cNvSpPr/>
          <p:nvPr/>
        </p:nvSpPr>
        <p:spPr>
          <a:xfrm>
            <a:off x="186610" y="5437258"/>
            <a:ext cx="1651521" cy="54708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Determinísticos</a:t>
            </a:r>
          </a:p>
        </p:txBody>
      </p:sp>
      <p:sp>
        <p:nvSpPr>
          <p:cNvPr id="11" name="Rectángulo 10">
            <a:extLst>
              <a:ext uri="{FF2B5EF4-FFF2-40B4-BE49-F238E27FC236}">
                <a16:creationId xmlns:a16="http://schemas.microsoft.com/office/drawing/2014/main" id="{D64DD20E-2963-E8F5-6A32-3DC413A12CB9}"/>
              </a:ext>
            </a:extLst>
          </p:cNvPr>
          <p:cNvSpPr/>
          <p:nvPr/>
        </p:nvSpPr>
        <p:spPr>
          <a:xfrm>
            <a:off x="186610" y="1864878"/>
            <a:ext cx="1397103" cy="54708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Cualitativos</a:t>
            </a:r>
          </a:p>
        </p:txBody>
      </p:sp>
      <p:sp>
        <p:nvSpPr>
          <p:cNvPr id="12" name="Rectángulo 11">
            <a:extLst>
              <a:ext uri="{FF2B5EF4-FFF2-40B4-BE49-F238E27FC236}">
                <a16:creationId xmlns:a16="http://schemas.microsoft.com/office/drawing/2014/main" id="{6E8A6055-8843-8098-D1B6-53DF7834115D}"/>
              </a:ext>
            </a:extLst>
          </p:cNvPr>
          <p:cNvSpPr/>
          <p:nvPr/>
        </p:nvSpPr>
        <p:spPr>
          <a:xfrm>
            <a:off x="186609" y="2601218"/>
            <a:ext cx="1548885" cy="54708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Cuantitativos</a:t>
            </a:r>
          </a:p>
        </p:txBody>
      </p:sp>
      <p:cxnSp>
        <p:nvCxnSpPr>
          <p:cNvPr id="14" name="Conector: angular 13">
            <a:extLst>
              <a:ext uri="{FF2B5EF4-FFF2-40B4-BE49-F238E27FC236}">
                <a16:creationId xmlns:a16="http://schemas.microsoft.com/office/drawing/2014/main" id="{F51100F4-43A5-8BB8-CB41-F1974E9FA59C}"/>
              </a:ext>
            </a:extLst>
          </p:cNvPr>
          <p:cNvCxnSpPr>
            <a:stCxn id="4" idx="3"/>
            <a:endCxn id="5" idx="1"/>
          </p:cNvCxnSpPr>
          <p:nvPr/>
        </p:nvCxnSpPr>
        <p:spPr>
          <a:xfrm flipV="1">
            <a:off x="2649894" y="2931211"/>
            <a:ext cx="1294466" cy="9503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angular 15">
            <a:extLst>
              <a:ext uri="{FF2B5EF4-FFF2-40B4-BE49-F238E27FC236}">
                <a16:creationId xmlns:a16="http://schemas.microsoft.com/office/drawing/2014/main" id="{D53C660D-E142-3BA3-5802-FEE0216A0B52}"/>
              </a:ext>
            </a:extLst>
          </p:cNvPr>
          <p:cNvCxnSpPr>
            <a:stCxn id="4" idx="3"/>
            <a:endCxn id="6" idx="1"/>
          </p:cNvCxnSpPr>
          <p:nvPr/>
        </p:nvCxnSpPr>
        <p:spPr>
          <a:xfrm>
            <a:off x="2649894" y="3881536"/>
            <a:ext cx="1294466" cy="123910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ector: angular 17">
            <a:extLst>
              <a:ext uri="{FF2B5EF4-FFF2-40B4-BE49-F238E27FC236}">
                <a16:creationId xmlns:a16="http://schemas.microsoft.com/office/drawing/2014/main" id="{972D1ECD-4B22-E0FE-CFE7-9B4B03CDBBAD}"/>
              </a:ext>
            </a:extLst>
          </p:cNvPr>
          <p:cNvCxnSpPr>
            <a:stCxn id="5" idx="3"/>
            <a:endCxn id="7" idx="1"/>
          </p:cNvCxnSpPr>
          <p:nvPr/>
        </p:nvCxnSpPr>
        <p:spPr>
          <a:xfrm flipV="1">
            <a:off x="6594254" y="2298597"/>
            <a:ext cx="1039434" cy="6326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ctor: angular 19">
            <a:extLst>
              <a:ext uri="{FF2B5EF4-FFF2-40B4-BE49-F238E27FC236}">
                <a16:creationId xmlns:a16="http://schemas.microsoft.com/office/drawing/2014/main" id="{A5ECE58B-53DF-8737-C537-42DBD5CE889E}"/>
              </a:ext>
            </a:extLst>
          </p:cNvPr>
          <p:cNvCxnSpPr>
            <a:stCxn id="5" idx="3"/>
            <a:endCxn id="8" idx="1"/>
          </p:cNvCxnSpPr>
          <p:nvPr/>
        </p:nvCxnSpPr>
        <p:spPr>
          <a:xfrm>
            <a:off x="6594254" y="2931211"/>
            <a:ext cx="1039434" cy="5351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angular 21">
            <a:extLst>
              <a:ext uri="{FF2B5EF4-FFF2-40B4-BE49-F238E27FC236}">
                <a16:creationId xmlns:a16="http://schemas.microsoft.com/office/drawing/2014/main" id="{145A3332-3EBB-7BF7-8665-5A2DD91BED49}"/>
              </a:ext>
            </a:extLst>
          </p:cNvPr>
          <p:cNvCxnSpPr>
            <a:cxnSpLocks/>
            <a:stCxn id="11" idx="3"/>
            <a:endCxn id="4" idx="3"/>
          </p:cNvCxnSpPr>
          <p:nvPr/>
        </p:nvCxnSpPr>
        <p:spPr>
          <a:xfrm>
            <a:off x="1583713" y="2138421"/>
            <a:ext cx="1066181" cy="1743115"/>
          </a:xfrm>
          <a:prstGeom prst="bentConnector3">
            <a:avLst>
              <a:gd name="adj1" fmla="val 99562"/>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angular 23">
            <a:extLst>
              <a:ext uri="{FF2B5EF4-FFF2-40B4-BE49-F238E27FC236}">
                <a16:creationId xmlns:a16="http://schemas.microsoft.com/office/drawing/2014/main" id="{D89ABDAF-53A7-195E-8F8E-DA2E6C6EE1B9}"/>
              </a:ext>
            </a:extLst>
          </p:cNvPr>
          <p:cNvCxnSpPr>
            <a:stCxn id="12" idx="3"/>
            <a:endCxn id="4" idx="3"/>
          </p:cNvCxnSpPr>
          <p:nvPr/>
        </p:nvCxnSpPr>
        <p:spPr>
          <a:xfrm>
            <a:off x="1735494" y="2874761"/>
            <a:ext cx="914400" cy="1006775"/>
          </a:xfrm>
          <a:prstGeom prst="bentConnector3">
            <a:avLst>
              <a:gd name="adj1" fmla="val 91327"/>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angular 28">
            <a:extLst>
              <a:ext uri="{FF2B5EF4-FFF2-40B4-BE49-F238E27FC236}">
                <a16:creationId xmlns:a16="http://schemas.microsoft.com/office/drawing/2014/main" id="{B8D0AD77-3A07-AD6A-4BC4-1F7D50FC0D1A}"/>
              </a:ext>
            </a:extLst>
          </p:cNvPr>
          <p:cNvCxnSpPr>
            <a:stCxn id="9" idx="3"/>
            <a:endCxn id="4" idx="3"/>
          </p:cNvCxnSpPr>
          <p:nvPr/>
        </p:nvCxnSpPr>
        <p:spPr>
          <a:xfrm flipV="1">
            <a:off x="1583714" y="3881536"/>
            <a:ext cx="1066180" cy="1022790"/>
          </a:xfrm>
          <a:prstGeom prst="bentConnector3">
            <a:avLst>
              <a:gd name="adj1" fmla="val 91686"/>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angular 31">
            <a:extLst>
              <a:ext uri="{FF2B5EF4-FFF2-40B4-BE49-F238E27FC236}">
                <a16:creationId xmlns:a16="http://schemas.microsoft.com/office/drawing/2014/main" id="{A3E5F5CB-EA69-E766-67FD-6978477181ED}"/>
              </a:ext>
            </a:extLst>
          </p:cNvPr>
          <p:cNvCxnSpPr>
            <a:stCxn id="10" idx="3"/>
            <a:endCxn id="4" idx="3"/>
          </p:cNvCxnSpPr>
          <p:nvPr/>
        </p:nvCxnSpPr>
        <p:spPr>
          <a:xfrm flipV="1">
            <a:off x="1838131" y="3881536"/>
            <a:ext cx="811763" cy="1829265"/>
          </a:xfrm>
          <a:prstGeom prst="bentConnector3">
            <a:avLst>
              <a:gd name="adj1" fmla="val 9597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615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6026-C66A-3778-A69F-3DE72F3033C7}"/>
              </a:ext>
            </a:extLst>
          </p:cNvPr>
          <p:cNvSpPr>
            <a:spLocks noGrp="1"/>
          </p:cNvSpPr>
          <p:nvPr>
            <p:ph type="title"/>
          </p:nvPr>
        </p:nvSpPr>
        <p:spPr/>
        <p:txBody>
          <a:bodyPr/>
          <a:lstStyle/>
          <a:p>
            <a:r>
              <a:rPr lang="es-MX" dirty="0">
                <a:effectLst>
                  <a:outerShdw blurRad="38100" dist="38100" dir="2700000" algn="tl">
                    <a:srgbClr val="000000">
                      <a:alpha val="43137"/>
                    </a:srgbClr>
                  </a:outerShdw>
                </a:effectLst>
              </a:rPr>
              <a:t>Modelado basado en el área de aplicación, ABM</a:t>
            </a:r>
            <a:endParaRPr lang="es-CO"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E26D6090-1E96-2835-1CE3-61FC5B389E33}"/>
              </a:ext>
            </a:extLst>
          </p:cNvPr>
          <p:cNvSpPr>
            <a:spLocks noGrp="1"/>
          </p:cNvSpPr>
          <p:nvPr>
            <p:ph idx="1"/>
          </p:nvPr>
        </p:nvSpPr>
        <p:spPr/>
        <p:txBody>
          <a:bodyPr>
            <a:normAutofit/>
          </a:bodyPr>
          <a:lstStyle/>
          <a:p>
            <a:pPr algn="just">
              <a:buFont typeface="Wingdings" panose="05000000000000000000" pitchFamily="2" charset="2"/>
              <a:buChar char="v"/>
            </a:pPr>
            <a:r>
              <a:rPr lang="es-MX" sz="2800" dirty="0"/>
              <a:t>Es un enfoque de modelado que se centra en la </a:t>
            </a:r>
            <a:r>
              <a:rPr lang="es-MX" sz="2800" dirty="0">
                <a:solidFill>
                  <a:srgbClr val="FF0000"/>
                </a:solidFill>
              </a:rPr>
              <a:t>creación de modelos </a:t>
            </a:r>
            <a:r>
              <a:rPr lang="es-MX" sz="2800" dirty="0"/>
              <a:t>que son específicos para un </a:t>
            </a:r>
            <a:r>
              <a:rPr lang="es-MX" sz="2800" dirty="0">
                <a:solidFill>
                  <a:srgbClr val="FF0000"/>
                </a:solidFill>
              </a:rPr>
              <a:t>área de aplicación particular</a:t>
            </a:r>
            <a:r>
              <a:rPr lang="es-MX" sz="2800" dirty="0"/>
              <a:t>.</a:t>
            </a:r>
          </a:p>
          <a:p>
            <a:pPr algn="just">
              <a:buFont typeface="Wingdings" panose="05000000000000000000" pitchFamily="2" charset="2"/>
              <a:buChar char="v"/>
            </a:pPr>
            <a:r>
              <a:rPr lang="es-MX" sz="2800" dirty="0"/>
              <a:t>Se </a:t>
            </a:r>
            <a:r>
              <a:rPr lang="es-MX" sz="2800" dirty="0">
                <a:solidFill>
                  <a:srgbClr val="FF0000"/>
                </a:solidFill>
              </a:rPr>
              <a:t>desarrollan</a:t>
            </a:r>
            <a:r>
              <a:rPr lang="es-MX" sz="2800" dirty="0"/>
              <a:t> teniendo en cuenta las </a:t>
            </a:r>
            <a:r>
              <a:rPr lang="es-MX" sz="2800" dirty="0">
                <a:solidFill>
                  <a:srgbClr val="FF0000"/>
                </a:solidFill>
              </a:rPr>
              <a:t>necesidades</a:t>
            </a:r>
            <a:r>
              <a:rPr lang="es-MX" sz="2800" dirty="0"/>
              <a:t> y </a:t>
            </a:r>
            <a:r>
              <a:rPr lang="es-MX" sz="2800" dirty="0">
                <a:solidFill>
                  <a:srgbClr val="FF0000"/>
                </a:solidFill>
              </a:rPr>
              <a:t>requisitos</a:t>
            </a:r>
            <a:r>
              <a:rPr lang="es-MX" sz="2800" dirty="0"/>
              <a:t> </a:t>
            </a:r>
            <a:r>
              <a:rPr lang="es-MX" sz="2800" dirty="0">
                <a:solidFill>
                  <a:srgbClr val="FF0000"/>
                </a:solidFill>
              </a:rPr>
              <a:t>específicos</a:t>
            </a:r>
            <a:r>
              <a:rPr lang="es-MX" sz="2800" dirty="0"/>
              <a:t> de un </a:t>
            </a:r>
            <a:r>
              <a:rPr lang="es-MX" sz="2800" dirty="0">
                <a:solidFill>
                  <a:srgbClr val="FF0000"/>
                </a:solidFill>
              </a:rPr>
              <a:t>área de aplicación </a:t>
            </a:r>
            <a:r>
              <a:rPr lang="es-MX" sz="2800" dirty="0"/>
              <a:t>determinada.</a:t>
            </a:r>
          </a:p>
          <a:p>
            <a:pPr algn="just">
              <a:buFont typeface="Wingdings" panose="05000000000000000000" pitchFamily="2" charset="2"/>
              <a:buChar char="v"/>
            </a:pPr>
            <a:r>
              <a:rPr lang="es-MX" sz="2800" dirty="0"/>
              <a:t>Se utilizan para simular y analizar el comportamiento de sistemas complejos en un área de aplicación particular. Esto puede ayudar a comprender mejor el sistema, identificar problemas potenciales y desarrollar soluciones.</a:t>
            </a:r>
            <a:endParaRPr lang="es-CO" sz="2800" dirty="0"/>
          </a:p>
        </p:txBody>
      </p:sp>
    </p:spTree>
    <p:extLst>
      <p:ext uri="{BB962C8B-B14F-4D97-AF65-F5344CB8AC3E}">
        <p14:creationId xmlns:p14="http://schemas.microsoft.com/office/powerpoint/2010/main" val="424410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041" name="Rectangle 103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042" name="Rectangle 103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3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 Agent Based Modeling Examples | MOSIMTEC">
            <a:extLst>
              <a:ext uri="{FF2B5EF4-FFF2-40B4-BE49-F238E27FC236}">
                <a16:creationId xmlns:a16="http://schemas.microsoft.com/office/drawing/2014/main" id="{E7D87172-3D12-6A6F-D7EB-116D29A661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5527" y="905933"/>
            <a:ext cx="10232950" cy="503972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E2FD869-D276-31BD-72A9-5D44B55DD960}"/>
              </a:ext>
            </a:extLst>
          </p:cNvPr>
          <p:cNvSpPr txBox="1"/>
          <p:nvPr/>
        </p:nvSpPr>
        <p:spPr>
          <a:xfrm>
            <a:off x="458724" y="6381964"/>
            <a:ext cx="6096000" cy="369332"/>
          </a:xfrm>
          <a:prstGeom prst="rect">
            <a:avLst/>
          </a:prstGeom>
          <a:noFill/>
        </p:spPr>
        <p:txBody>
          <a:bodyPr wrap="square">
            <a:spAutoFit/>
          </a:bodyPr>
          <a:lstStyle/>
          <a:p>
            <a:r>
              <a:rPr lang="es-CO" dirty="0">
                <a:hlinkClick r:id="rId3"/>
              </a:rPr>
              <a:t>Link</a:t>
            </a:r>
            <a:endParaRPr lang="es-CO" dirty="0"/>
          </a:p>
        </p:txBody>
      </p:sp>
    </p:spTree>
    <p:extLst>
      <p:ext uri="{BB962C8B-B14F-4D97-AF65-F5344CB8AC3E}">
        <p14:creationId xmlns:p14="http://schemas.microsoft.com/office/powerpoint/2010/main" val="323862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DFF06-E06C-BA07-6B0B-B349E24B534E}"/>
              </a:ext>
            </a:extLst>
          </p:cNvPr>
          <p:cNvSpPr>
            <a:spLocks noGrp="1"/>
          </p:cNvSpPr>
          <p:nvPr>
            <p:ph type="title"/>
          </p:nvPr>
        </p:nvSpPr>
        <p:spPr/>
        <p:txBody>
          <a:bodyPr/>
          <a:lstStyle/>
          <a:p>
            <a:pPr algn="just"/>
            <a:r>
              <a:rPr lang="es-MX" dirty="0">
                <a:effectLst>
                  <a:outerShdw blurRad="38100" dist="38100" dir="2700000" algn="tl">
                    <a:srgbClr val="000000">
                      <a:alpha val="43137"/>
                    </a:srgbClr>
                  </a:outerShdw>
                </a:effectLst>
              </a:rPr>
              <a:t>Modelado basado en el tipo de distribución espacial</a:t>
            </a:r>
            <a:endParaRPr lang="es-CO"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682C891A-C267-A292-BA9E-8703AC43DBE4}"/>
              </a:ext>
            </a:extLst>
          </p:cNvPr>
          <p:cNvSpPr>
            <a:spLocks noGrp="1"/>
          </p:cNvSpPr>
          <p:nvPr>
            <p:ph idx="1"/>
          </p:nvPr>
        </p:nvSpPr>
        <p:spPr/>
        <p:txBody>
          <a:bodyPr>
            <a:normAutofit/>
          </a:bodyPr>
          <a:lstStyle/>
          <a:p>
            <a:pPr algn="just">
              <a:buFont typeface="Wingdings" panose="05000000000000000000" pitchFamily="2" charset="2"/>
              <a:buChar char="v"/>
            </a:pPr>
            <a:r>
              <a:rPr lang="es-MX" sz="2800" dirty="0"/>
              <a:t>Es una técnica estadística que se utiliza para </a:t>
            </a:r>
            <a:r>
              <a:rPr lang="es-MX" sz="2800" dirty="0">
                <a:solidFill>
                  <a:srgbClr val="FF0000"/>
                </a:solidFill>
              </a:rPr>
              <a:t>estudiar la relación entre la ubicación de los objetos y sus características</a:t>
            </a:r>
            <a:r>
              <a:rPr lang="es-MX" sz="2800" dirty="0"/>
              <a:t>. </a:t>
            </a:r>
          </a:p>
          <a:p>
            <a:pPr algn="just">
              <a:buFont typeface="Wingdings" panose="05000000000000000000" pitchFamily="2" charset="2"/>
              <a:buChar char="v"/>
            </a:pPr>
            <a:r>
              <a:rPr lang="es-MX" sz="2800" b="1" dirty="0"/>
              <a:t>Ejemplo</a:t>
            </a:r>
            <a:r>
              <a:rPr lang="es-MX" sz="2800" dirty="0"/>
              <a:t>: se emplea para estudiar la distribución de las especies animales y vegetales en un ecosistema, la distribución de la población y los recursos naturales, la distribución de las enfermedades y los factores de riesgo, y para estudiar la distribución de los servicios y las instalaciones públicas.</a:t>
            </a:r>
            <a:endParaRPr lang="es-CO" sz="2800" dirty="0"/>
          </a:p>
        </p:txBody>
      </p:sp>
    </p:spTree>
    <p:extLst>
      <p:ext uri="{BB962C8B-B14F-4D97-AF65-F5344CB8AC3E}">
        <p14:creationId xmlns:p14="http://schemas.microsoft.com/office/powerpoint/2010/main" val="405305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6" name="Rectangle 2085">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088" name="Rectangle 2087">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090" name="Rectangle 2089">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9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92" name="Rectangle 2091">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agrama&#10;&#10;Descripción generada automáticamente">
            <a:extLst>
              <a:ext uri="{FF2B5EF4-FFF2-40B4-BE49-F238E27FC236}">
                <a16:creationId xmlns:a16="http://schemas.microsoft.com/office/drawing/2014/main" id="{C13C857D-007D-1532-6DF3-0001F5F81E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38" b="2"/>
          <a:stretch/>
        </p:blipFill>
        <p:spPr bwMode="auto">
          <a:xfrm>
            <a:off x="2667990" y="801793"/>
            <a:ext cx="6856020" cy="527305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87E1C91-B684-D42A-21F9-498C95493E11}"/>
              </a:ext>
            </a:extLst>
          </p:cNvPr>
          <p:cNvSpPr txBox="1"/>
          <p:nvPr/>
        </p:nvSpPr>
        <p:spPr>
          <a:xfrm>
            <a:off x="3038475" y="6451065"/>
            <a:ext cx="1034142" cy="315678"/>
          </a:xfrm>
          <a:prstGeom prst="rect">
            <a:avLst/>
          </a:prstGeom>
        </p:spPr>
        <p:txBody>
          <a:bodyPr vert="horz" lIns="0" tIns="45720" rIns="0" bIns="45720" rtlCol="0">
            <a:normAutofit fontScale="92500"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hlinkClick r:id="rId3"/>
              </a:rPr>
              <a:t>Link</a:t>
            </a:r>
            <a:endParaRPr lang="en-US" dirty="0">
              <a:solidFill>
                <a:schemeClr val="tx1">
                  <a:lumMod val="75000"/>
                  <a:lumOff val="25000"/>
                </a:schemeClr>
              </a:solidFill>
            </a:endParaRPr>
          </a:p>
        </p:txBody>
      </p:sp>
    </p:spTree>
    <p:extLst>
      <p:ext uri="{BB962C8B-B14F-4D97-AF65-F5344CB8AC3E}">
        <p14:creationId xmlns:p14="http://schemas.microsoft.com/office/powerpoint/2010/main" val="265529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38306-0B52-209E-70CD-D62B2E2B319E}"/>
              </a:ext>
            </a:extLst>
          </p:cNvPr>
          <p:cNvSpPr>
            <a:spLocks noGrp="1"/>
          </p:cNvSpPr>
          <p:nvPr>
            <p:ph type="title"/>
          </p:nvPr>
        </p:nvSpPr>
        <p:spPr/>
        <p:txBody>
          <a:bodyPr/>
          <a:lstStyle/>
          <a:p>
            <a:r>
              <a:rPr lang="es-MX" dirty="0">
                <a:effectLst>
                  <a:outerShdw blurRad="38100" dist="38100" dir="2700000" algn="tl">
                    <a:srgbClr val="000000">
                      <a:alpha val="43137"/>
                    </a:srgbClr>
                  </a:outerShdw>
                </a:effectLst>
              </a:rPr>
              <a:t>Modelado basado en la naturaleza de interacciones espaciales, NBISM</a:t>
            </a:r>
            <a:endParaRPr lang="es-CO"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CF8CB04F-7C09-6DFB-1930-6959DA67ECD8}"/>
              </a:ext>
            </a:extLst>
          </p:cNvPr>
          <p:cNvSpPr>
            <a:spLocks noGrp="1"/>
          </p:cNvSpPr>
          <p:nvPr>
            <p:ph idx="1"/>
          </p:nvPr>
        </p:nvSpPr>
        <p:spPr/>
        <p:txBody>
          <a:bodyPr>
            <a:normAutofit lnSpcReduction="10000"/>
          </a:bodyPr>
          <a:lstStyle/>
          <a:p>
            <a:pPr algn="just">
              <a:buFont typeface="Wingdings" panose="05000000000000000000" pitchFamily="2" charset="2"/>
              <a:buChar char="v"/>
            </a:pPr>
            <a:r>
              <a:rPr lang="es-MX" sz="3200" dirty="0"/>
              <a:t>Es un enfoque de modelado computacional que </a:t>
            </a:r>
            <a:r>
              <a:rPr lang="es-MX" sz="3200" dirty="0">
                <a:solidFill>
                  <a:srgbClr val="FF0000"/>
                </a:solidFill>
              </a:rPr>
              <a:t>utiliza</a:t>
            </a:r>
            <a:r>
              <a:rPr lang="es-MX" sz="3200" dirty="0"/>
              <a:t> </a:t>
            </a:r>
            <a:r>
              <a:rPr lang="es-MX" sz="3200" dirty="0">
                <a:solidFill>
                  <a:srgbClr val="FF0000"/>
                </a:solidFill>
              </a:rPr>
              <a:t>principios de la naturaleza para simular interacciones espaciales entre objetos</a:t>
            </a:r>
            <a:r>
              <a:rPr lang="es-MX" sz="3200" dirty="0"/>
              <a:t>. </a:t>
            </a:r>
          </a:p>
          <a:p>
            <a:pPr algn="just">
              <a:buFont typeface="Wingdings" panose="05000000000000000000" pitchFamily="2" charset="2"/>
              <a:buChar char="v"/>
            </a:pPr>
            <a:r>
              <a:rPr lang="es-MX" sz="3200" b="1" dirty="0"/>
              <a:t>Ejemplo</a:t>
            </a:r>
            <a:r>
              <a:rPr lang="es-MX" sz="3200" dirty="0"/>
              <a:t>: simular el comportamiento de sistemas biológicos, como el crecimiento de poblaciones, la propagación de enfermedades y la evolución de especies.</a:t>
            </a:r>
          </a:p>
          <a:p>
            <a:pPr algn="just">
              <a:buFont typeface="Wingdings" panose="05000000000000000000" pitchFamily="2" charset="2"/>
              <a:buChar char="v"/>
            </a:pPr>
            <a:r>
              <a:rPr lang="es-MX" sz="3200" b="1" dirty="0"/>
              <a:t>Ejemplo</a:t>
            </a:r>
            <a:r>
              <a:rPr lang="es-MX" sz="3200" dirty="0"/>
              <a:t>: diseñar sistemas de ingeniería, como redes de transporte, sistemas de comunicación y sistemas de energía.</a:t>
            </a:r>
            <a:endParaRPr lang="es-CO" sz="3200" dirty="0"/>
          </a:p>
        </p:txBody>
      </p:sp>
    </p:spTree>
    <p:extLst>
      <p:ext uri="{BB962C8B-B14F-4D97-AF65-F5344CB8AC3E}">
        <p14:creationId xmlns:p14="http://schemas.microsoft.com/office/powerpoint/2010/main" val="152490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3081" name="Rectangle 308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3083" name="Rectangle 308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mponent of Land Use-Transport Model - Front Desk Architects">
            <a:extLst>
              <a:ext uri="{FF2B5EF4-FFF2-40B4-BE49-F238E27FC236}">
                <a16:creationId xmlns:a16="http://schemas.microsoft.com/office/drawing/2014/main" id="{C906F4CE-9164-AF3E-7A62-9C00744834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1706" y="905933"/>
            <a:ext cx="9080592" cy="503972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E358AF1-153B-EB97-AA2B-05F4F451525F}"/>
              </a:ext>
            </a:extLst>
          </p:cNvPr>
          <p:cNvSpPr txBox="1"/>
          <p:nvPr/>
        </p:nvSpPr>
        <p:spPr>
          <a:xfrm>
            <a:off x="1133475" y="6398324"/>
            <a:ext cx="1476375" cy="369332"/>
          </a:xfrm>
          <a:prstGeom prst="rect">
            <a:avLst/>
          </a:prstGeom>
          <a:noFill/>
        </p:spPr>
        <p:txBody>
          <a:bodyPr wrap="square" rtlCol="0">
            <a:spAutoFit/>
          </a:bodyPr>
          <a:lstStyle/>
          <a:p>
            <a:r>
              <a:rPr lang="es-CO" dirty="0">
                <a:hlinkClick r:id="rId3"/>
              </a:rPr>
              <a:t>Link</a:t>
            </a:r>
            <a:endParaRPr lang="es-CO" dirty="0"/>
          </a:p>
        </p:txBody>
      </p:sp>
    </p:spTree>
    <p:extLst>
      <p:ext uri="{BB962C8B-B14F-4D97-AF65-F5344CB8AC3E}">
        <p14:creationId xmlns:p14="http://schemas.microsoft.com/office/powerpoint/2010/main" val="196170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09FF4-11C5-3841-6D52-1295F3E0F683}"/>
              </a:ext>
            </a:extLst>
          </p:cNvPr>
          <p:cNvSpPr>
            <a:spLocks noGrp="1"/>
          </p:cNvSpPr>
          <p:nvPr>
            <p:ph type="title"/>
          </p:nvPr>
        </p:nvSpPr>
        <p:spPr/>
        <p:txBody>
          <a:bodyPr/>
          <a:lstStyle/>
          <a:p>
            <a:r>
              <a:rPr lang="es-MX" dirty="0">
                <a:effectLst>
                  <a:outerShdw blurRad="38100" dist="38100" dir="2700000" algn="tl">
                    <a:srgbClr val="000000">
                      <a:alpha val="43137"/>
                    </a:srgbClr>
                  </a:outerShdw>
                </a:effectLst>
              </a:rPr>
              <a:t>Modelado basado en el tipo de proceso físico o social subyacente</a:t>
            </a:r>
            <a:endParaRPr lang="es-CO"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112DD27A-D6B1-074A-3B23-8719B825D54A}"/>
              </a:ext>
            </a:extLst>
          </p:cNvPr>
          <p:cNvSpPr>
            <a:spLocks noGrp="1"/>
          </p:cNvSpPr>
          <p:nvPr>
            <p:ph idx="1"/>
          </p:nvPr>
        </p:nvSpPr>
        <p:spPr/>
        <p:txBody>
          <a:bodyPr>
            <a:normAutofit/>
          </a:bodyPr>
          <a:lstStyle/>
          <a:p>
            <a:pPr algn="just"/>
            <a:r>
              <a:rPr lang="es-MX" sz="2800" dirty="0"/>
              <a:t>Es una técnica de modelado que se utiliza para </a:t>
            </a:r>
            <a:r>
              <a:rPr lang="es-MX" sz="2800" dirty="0">
                <a:solidFill>
                  <a:srgbClr val="FF0000"/>
                </a:solidFill>
              </a:rPr>
              <a:t>representar sistemas complejos</a:t>
            </a:r>
            <a:r>
              <a:rPr lang="es-MX" sz="2800" dirty="0"/>
              <a:t> que están compuestos por muchos componentes diferentes. </a:t>
            </a:r>
          </a:p>
          <a:p>
            <a:pPr algn="just"/>
            <a:r>
              <a:rPr lang="es-MX" sz="2800" dirty="0"/>
              <a:t>En esta técnica, los </a:t>
            </a:r>
            <a:r>
              <a:rPr lang="es-MX" sz="2800" dirty="0">
                <a:solidFill>
                  <a:srgbClr val="FF0000"/>
                </a:solidFill>
              </a:rPr>
              <a:t>sistemas complejos </a:t>
            </a:r>
            <a:r>
              <a:rPr lang="es-MX" sz="2800" dirty="0"/>
              <a:t>pueden ser </a:t>
            </a:r>
            <a:r>
              <a:rPr lang="es-MX" sz="2800" dirty="0">
                <a:solidFill>
                  <a:srgbClr val="FF0000"/>
                </a:solidFill>
              </a:rPr>
              <a:t>divididos</a:t>
            </a:r>
            <a:r>
              <a:rPr lang="es-MX" sz="2800" dirty="0"/>
              <a:t> en </a:t>
            </a:r>
            <a:r>
              <a:rPr lang="es-MX" sz="2800" dirty="0">
                <a:solidFill>
                  <a:srgbClr val="FF0000"/>
                </a:solidFill>
              </a:rPr>
              <a:t>subsistemas</a:t>
            </a:r>
            <a:r>
              <a:rPr lang="es-MX" sz="2800" dirty="0"/>
              <a:t> más pequeños, cada uno de los cuales tiene su propio conjunto de procesos físicos o sociales.</a:t>
            </a:r>
          </a:p>
          <a:p>
            <a:pPr algn="just"/>
            <a:r>
              <a:rPr lang="es-MX" sz="2800" b="1" dirty="0"/>
              <a:t>Ejemplo</a:t>
            </a:r>
            <a:r>
              <a:rPr lang="es-MX" sz="2800" dirty="0"/>
              <a:t>: modelar sistemas mecánicos, eléctricos y térmicos, mercados de valores, economía global (local), sistemas biológicos y sistemas sociales.</a:t>
            </a:r>
            <a:endParaRPr lang="es-CO" sz="2800" dirty="0"/>
          </a:p>
        </p:txBody>
      </p:sp>
    </p:spTree>
    <p:extLst>
      <p:ext uri="{BB962C8B-B14F-4D97-AF65-F5344CB8AC3E}">
        <p14:creationId xmlns:p14="http://schemas.microsoft.com/office/powerpoint/2010/main" val="186421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7861599-48D7-8747-F196-69EA107B168E}"/>
              </a:ext>
            </a:extLst>
          </p:cNvPr>
          <p:cNvPicPr>
            <a:picLocks noChangeAspect="1"/>
          </p:cNvPicPr>
          <p:nvPr/>
        </p:nvPicPr>
        <p:blipFill>
          <a:blip r:embed="rId2"/>
          <a:stretch>
            <a:fillRect/>
          </a:stretch>
        </p:blipFill>
        <p:spPr>
          <a:xfrm>
            <a:off x="3876675" y="587287"/>
            <a:ext cx="4514850" cy="5733144"/>
          </a:xfrm>
          <a:prstGeom prst="rect">
            <a:avLst/>
          </a:prstGeom>
        </p:spPr>
      </p:pic>
      <p:sp>
        <p:nvSpPr>
          <p:cNvPr id="5" name="CuadroTexto 4">
            <a:extLst>
              <a:ext uri="{FF2B5EF4-FFF2-40B4-BE49-F238E27FC236}">
                <a16:creationId xmlns:a16="http://schemas.microsoft.com/office/drawing/2014/main" id="{7E1B2660-59C5-E055-556B-2BA820CB4237}"/>
              </a:ext>
            </a:extLst>
          </p:cNvPr>
          <p:cNvSpPr txBox="1"/>
          <p:nvPr/>
        </p:nvSpPr>
        <p:spPr>
          <a:xfrm>
            <a:off x="3771900" y="6412209"/>
            <a:ext cx="857250" cy="378333"/>
          </a:xfrm>
          <a:prstGeom prst="rect">
            <a:avLst/>
          </a:prstGeom>
          <a:noFill/>
        </p:spPr>
        <p:txBody>
          <a:bodyPr wrap="square" rtlCol="0">
            <a:spAutoFit/>
          </a:bodyPr>
          <a:lstStyle/>
          <a:p>
            <a:r>
              <a:rPr lang="es-CO" dirty="0">
                <a:hlinkClick r:id="rId3"/>
              </a:rPr>
              <a:t>Link</a:t>
            </a:r>
            <a:endParaRPr lang="es-CO" dirty="0"/>
          </a:p>
        </p:txBody>
      </p:sp>
    </p:spTree>
    <p:extLst>
      <p:ext uri="{BB962C8B-B14F-4D97-AF65-F5344CB8AC3E}">
        <p14:creationId xmlns:p14="http://schemas.microsoft.com/office/powerpoint/2010/main" val="29236311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211</TotalTime>
  <Words>613</Words>
  <Application>Microsoft Office PowerPoint</Application>
  <PresentationFormat>Panorámica</PresentationFormat>
  <Paragraphs>59</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Calibri</vt:lpstr>
      <vt:lpstr>Calibri Light</vt:lpstr>
      <vt:lpstr>Wingdings</vt:lpstr>
      <vt:lpstr>Retrospección</vt:lpstr>
      <vt:lpstr>TIPOS DE MODELADO DE PROCESOS</vt:lpstr>
      <vt:lpstr>Modelado basado en el área de aplicación, ABM</vt:lpstr>
      <vt:lpstr>Presentación de PowerPoint</vt:lpstr>
      <vt:lpstr>Modelado basado en el tipo de distribución espacial</vt:lpstr>
      <vt:lpstr>Presentación de PowerPoint</vt:lpstr>
      <vt:lpstr>Modelado basado en la naturaleza de interacciones espaciales, NBISM</vt:lpstr>
      <vt:lpstr>Presentación de PowerPoint</vt:lpstr>
      <vt:lpstr>Modelado basado en el tipo de proceso físico o social subyacente</vt:lpstr>
      <vt:lpstr>Presentación de PowerPoint</vt:lpstr>
      <vt:lpstr>Modelado basado en la extensión espacial</vt:lpstr>
      <vt:lpstr>Presentación de PowerPoint</vt:lpstr>
      <vt:lpstr>CONCEPTOS</vt:lpstr>
      <vt:lpstr>Presentación de PowerPoint</vt:lpstr>
      <vt:lpstr>Simulación</vt:lpstr>
      <vt:lpstr>Construcción de un modelo</vt:lpstr>
      <vt:lpstr>Análisis de modelos</vt:lpstr>
      <vt:lpstr>Modelos matemáticos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Augusto Lizcano Sandoval</dc:creator>
  <cp:lastModifiedBy>Victor Augusto Lizcano Sandoval</cp:lastModifiedBy>
  <cp:revision>16</cp:revision>
  <dcterms:created xsi:type="dcterms:W3CDTF">2024-02-07T16:56:08Z</dcterms:created>
  <dcterms:modified xsi:type="dcterms:W3CDTF">2025-03-07T18:56:02Z</dcterms:modified>
</cp:coreProperties>
</file>