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8" d="100"/>
          <a:sy n="78" d="100"/>
        </p:scale>
        <p:origin x="85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0CA5DFB7-45E4-4001-949C-2302F58883C7}"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D7FB0CA-304A-4AA6-9E6F-A1D92EF18C2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533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A5DFB7-45E4-4001-949C-2302F58883C7}"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1921653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A5DFB7-45E4-4001-949C-2302F58883C7}"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D7FB0CA-304A-4AA6-9E6F-A1D92EF18C29}" type="slidenum">
              <a:rPr lang="es-CO" smtClean="0"/>
              <a:t>‹Nº›</a:t>
            </a:fld>
            <a:endParaRPr lang="es-CO"/>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7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CA5DFB7-45E4-4001-949C-2302F58883C7}"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305951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CA5DFB7-45E4-4001-949C-2302F58883C7}" type="datetimeFigureOut">
              <a:rPr lang="es-CO" smtClean="0"/>
              <a:t>7/03/2025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D7FB0CA-304A-4AA6-9E6F-A1D92EF18C2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485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CA5DFB7-45E4-4001-949C-2302F58883C7}"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3175284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CA5DFB7-45E4-4001-949C-2302F58883C7}" type="datetimeFigureOut">
              <a:rPr lang="es-CO" smtClean="0"/>
              <a:t>7/03/2025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73374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CA5DFB7-45E4-4001-949C-2302F58883C7}" type="datetimeFigureOut">
              <a:rPr lang="es-CO" smtClean="0"/>
              <a:t>7/03/2025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4133972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5DFB7-45E4-4001-949C-2302F58883C7}" type="datetimeFigureOut">
              <a:rPr lang="es-CO" smtClean="0"/>
              <a:t>7/03/2025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208104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A5DFB7-45E4-4001-949C-2302F58883C7}"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D7FB0CA-304A-4AA6-9E6F-A1D92EF18C29}" type="slidenum">
              <a:rPr lang="es-CO" smtClean="0"/>
              <a:t>‹Nº›</a:t>
            </a:fld>
            <a:endParaRPr lang="es-CO"/>
          </a:p>
        </p:txBody>
      </p:sp>
    </p:spTree>
    <p:extLst>
      <p:ext uri="{BB962C8B-B14F-4D97-AF65-F5344CB8AC3E}">
        <p14:creationId xmlns:p14="http://schemas.microsoft.com/office/powerpoint/2010/main" val="290563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CA5DFB7-45E4-4001-949C-2302F58883C7}" type="datetimeFigureOut">
              <a:rPr lang="es-CO" smtClean="0"/>
              <a:t>7/03/2025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D7FB0CA-304A-4AA6-9E6F-A1D92EF18C29}" type="slidenum">
              <a:rPr lang="es-CO" smtClean="0"/>
              <a:t>‹Nº›</a:t>
            </a:fld>
            <a:endParaRPr lang="es-CO"/>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842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CA5DFB7-45E4-4001-949C-2302F58883C7}" type="datetimeFigureOut">
              <a:rPr lang="es-CO" smtClean="0"/>
              <a:t>7/03/2025</a:t>
            </a:fld>
            <a:endParaRPr lang="es-CO"/>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CO"/>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7FB0CA-304A-4AA6-9E6F-A1D92EF18C29}" type="slidenum">
              <a:rPr lang="es-CO" smtClean="0"/>
              <a:t>‹Nº›</a:t>
            </a:fld>
            <a:endParaRPr lang="es-CO"/>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736055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1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37.png"/><Relationship Id="rId7" Type="http://schemas.openxmlformats.org/officeDocument/2006/relationships/image" Target="../media/image4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1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51FA5E-06EA-7559-2A41-ACC7345A3136}"/>
              </a:ext>
            </a:extLst>
          </p:cNvPr>
          <p:cNvSpPr>
            <a:spLocks noGrp="1"/>
          </p:cNvSpPr>
          <p:nvPr>
            <p:ph type="ctrTitle"/>
          </p:nvPr>
        </p:nvSpPr>
        <p:spPr/>
        <p:txBody>
          <a:bodyPr/>
          <a:lstStyle/>
          <a:p>
            <a:r>
              <a:rPr lang="es-CO" dirty="0"/>
              <a:t>Regresión lineal</a:t>
            </a:r>
          </a:p>
        </p:txBody>
      </p:sp>
      <p:sp>
        <p:nvSpPr>
          <p:cNvPr id="3" name="Subtítulo 2">
            <a:extLst>
              <a:ext uri="{FF2B5EF4-FFF2-40B4-BE49-F238E27FC236}">
                <a16:creationId xmlns:a16="http://schemas.microsoft.com/office/drawing/2014/main" id="{67FDA710-8687-590C-A1F7-F5CBD432CE5E}"/>
              </a:ext>
            </a:extLst>
          </p:cNvPr>
          <p:cNvSpPr>
            <a:spLocks noGrp="1"/>
          </p:cNvSpPr>
          <p:nvPr>
            <p:ph type="subTitle" idx="1"/>
          </p:nvPr>
        </p:nvSpPr>
        <p:spPr/>
        <p:txBody>
          <a:bodyPr/>
          <a:lstStyle/>
          <a:p>
            <a:r>
              <a:rPr lang="es-CO" dirty="0"/>
              <a:t>Técnicas de modelamiento y simulación</a:t>
            </a:r>
          </a:p>
        </p:txBody>
      </p:sp>
    </p:spTree>
    <p:extLst>
      <p:ext uri="{BB962C8B-B14F-4D97-AF65-F5344CB8AC3E}">
        <p14:creationId xmlns:p14="http://schemas.microsoft.com/office/powerpoint/2010/main" val="798609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F9592-0208-6CF6-2D33-AA2A8AF82EBA}"/>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2818CC7B-3DB3-E0D4-86EB-B0FF70053A17}"/>
              </a:ext>
            </a:extLst>
          </p:cNvPr>
          <p:cNvSpPr>
            <a:spLocks noGrp="1"/>
          </p:cNvSpPr>
          <p:nvPr>
            <p:ph idx="1"/>
          </p:nvPr>
        </p:nvSpPr>
        <p:spPr>
          <a:xfrm>
            <a:off x="1024128" y="2286000"/>
            <a:ext cx="9720073" cy="1499616"/>
          </a:xfrm>
        </p:spPr>
        <p:txBody>
          <a:bodyPr/>
          <a:lstStyle/>
          <a:p>
            <a:pPr algn="just"/>
            <a:r>
              <a:rPr lang="es-MX" dirty="0"/>
              <a:t>Cada componente del error total puede ser positivo o negativo dependiendo de la posición del punto respecto la recta. Como consecuencia de lo anterior, el error total puede se nulo o muy pequeño aun cuando los datos tienen una desviación considerable de la recta.</a:t>
            </a:r>
            <a:endParaRPr lang="es-CO"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CB5B19F5-E163-F0E7-00E5-807220E217FD}"/>
                  </a:ext>
                </a:extLst>
              </p:cNvPr>
              <p:cNvSpPr txBox="1"/>
              <p:nvPr/>
            </p:nvSpPr>
            <p:spPr>
              <a:xfrm>
                <a:off x="1447799" y="4370439"/>
                <a:ext cx="8604728" cy="1384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320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i="1" smtClean="0">
                                  <a:solidFill>
                                    <a:srgbClr val="FF0000"/>
                                  </a:solidFill>
                                  <a:latin typeface="Cambria Math" panose="02040503050406030204" pitchFamily="18" charset="0"/>
                                </a:rPr>
                              </m:ctrlPr>
                            </m:sSupPr>
                            <m:e>
                              <m:d>
                                <m:dPr>
                                  <m:ctrlPr>
                                    <a:rPr lang="es-CO" sz="320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𝑥</m:t>
                                          </m:r>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e>
                      </m:nary>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CB5B19F5-E163-F0E7-00E5-807220E217FD}"/>
                  </a:ext>
                </a:extLst>
              </p:cNvPr>
              <p:cNvSpPr txBox="1">
                <a:spLocks noRot="1" noChangeAspect="1" noMove="1" noResize="1" noEditPoints="1" noAdjustHandles="1" noChangeArrowheads="1" noChangeShapeType="1" noTextEdit="1"/>
              </p:cNvSpPr>
              <p:nvPr/>
            </p:nvSpPr>
            <p:spPr>
              <a:xfrm>
                <a:off x="1447799" y="4370439"/>
                <a:ext cx="8604728" cy="1384738"/>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52410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C8B486-38BD-DEB1-7620-3B23731BD14C}"/>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27DA5773-8830-25E2-27BE-FE4EE5CD81D4}"/>
              </a:ext>
            </a:extLst>
          </p:cNvPr>
          <p:cNvSpPr>
            <a:spLocks noGrp="1"/>
          </p:cNvSpPr>
          <p:nvPr>
            <p:ph idx="1"/>
          </p:nvPr>
        </p:nvSpPr>
        <p:spPr>
          <a:xfrm>
            <a:off x="1024128" y="2286000"/>
            <a:ext cx="9720073" cy="840658"/>
          </a:xfrm>
        </p:spPr>
        <p:txBody>
          <a:bodyPr/>
          <a:lstStyle/>
          <a:p>
            <a:pPr algn="just"/>
            <a:r>
              <a:rPr lang="es-MX" dirty="0"/>
              <a:t>Como se desea minimizar el error total, se recurre a los métodos de optimización del cálculo.</a:t>
            </a:r>
            <a:endParaRPr lang="es-CO"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0E2ED583-EAF0-9066-D80E-9888F28E6BDE}"/>
                  </a:ext>
                </a:extLst>
              </p:cNvPr>
              <p:cNvSpPr txBox="1"/>
              <p:nvPr/>
            </p:nvSpPr>
            <p:spPr>
              <a:xfrm>
                <a:off x="916857" y="3126658"/>
                <a:ext cx="8604728" cy="1384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320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i="1" smtClean="0">
                                  <a:solidFill>
                                    <a:srgbClr val="FF0000"/>
                                  </a:solidFill>
                                  <a:latin typeface="Cambria Math" panose="02040503050406030204" pitchFamily="18" charset="0"/>
                                </a:rPr>
                              </m:ctrlPr>
                            </m:sSupPr>
                            <m:e>
                              <m:d>
                                <m:dPr>
                                  <m:ctrlPr>
                                    <a:rPr lang="es-CO" sz="320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𝑥</m:t>
                                          </m:r>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e>
                      </m:nary>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0E2ED583-EAF0-9066-D80E-9888F28E6BDE}"/>
                  </a:ext>
                </a:extLst>
              </p:cNvPr>
              <p:cNvSpPr txBox="1">
                <a:spLocks noRot="1" noChangeAspect="1" noMove="1" noResize="1" noEditPoints="1" noAdjustHandles="1" noChangeArrowheads="1" noChangeShapeType="1" noTextEdit="1"/>
              </p:cNvSpPr>
              <p:nvPr/>
            </p:nvSpPr>
            <p:spPr>
              <a:xfrm>
                <a:off x="916857" y="3126658"/>
                <a:ext cx="8604728" cy="1384738"/>
              </a:xfrm>
              <a:prstGeom prst="rect">
                <a:avLst/>
              </a:prstGeom>
              <a:blipFill>
                <a:blip r:embed="rId2"/>
                <a:stretch>
                  <a:fillRect/>
                </a:stretch>
              </a:blipFill>
            </p:spPr>
            <p:txBody>
              <a:bodyPr/>
              <a:lstStyle/>
              <a:p>
                <a:r>
                  <a:rPr lang="es-CO">
                    <a:noFill/>
                  </a:rPr>
                  <a:t> </a:t>
                </a:r>
              </a:p>
            </p:txBody>
          </p:sp>
        </mc:Fallback>
      </mc:AlternateContent>
      <p:sp>
        <p:nvSpPr>
          <p:cNvPr id="6" name="CuadroTexto 5">
            <a:extLst>
              <a:ext uri="{FF2B5EF4-FFF2-40B4-BE49-F238E27FC236}">
                <a16:creationId xmlns:a16="http://schemas.microsoft.com/office/drawing/2014/main" id="{D8F9A260-88BC-0D69-4599-428A47C22507}"/>
              </a:ext>
            </a:extLst>
          </p:cNvPr>
          <p:cNvSpPr txBox="1"/>
          <p:nvPr/>
        </p:nvSpPr>
        <p:spPr>
          <a:xfrm>
            <a:off x="345702" y="4629892"/>
            <a:ext cx="11325188" cy="923330"/>
          </a:xfrm>
          <a:prstGeom prst="rect">
            <a:avLst/>
          </a:prstGeom>
          <a:noFill/>
        </p:spPr>
        <p:txBody>
          <a:bodyPr wrap="square">
            <a:spAutoFit/>
          </a:bodyPr>
          <a:lstStyle/>
          <a:p>
            <a:pPr algn="just"/>
            <a:r>
              <a:rPr lang="es-CO" i="1" dirty="0" err="1"/>
              <a:t>yi</a:t>
            </a:r>
            <a:r>
              <a:rPr lang="es-CO" dirty="0"/>
              <a:t> y </a:t>
            </a:r>
            <a:r>
              <a:rPr lang="es-CO" i="1" dirty="0"/>
              <a:t>xi</a:t>
            </a:r>
            <a:r>
              <a:rPr lang="es-CO" dirty="0"/>
              <a:t> son medidas experimentales, como consecuencia, no se puede optimizar el error respecto de estos valores, por lo tanto, las únicas opciones son la pendiente ( ˆβ1) y el intercepto ( ˆβ0), los cuales son los parámetros que se desean determinar. Con estos puntos claros, las condiciones de optimización quedan:</a:t>
            </a:r>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2F8E9E7C-354D-A680-9F17-2F46D43EDA49}"/>
                  </a:ext>
                </a:extLst>
              </p:cNvPr>
              <p:cNvSpPr txBox="1"/>
              <p:nvPr/>
            </p:nvSpPr>
            <p:spPr>
              <a:xfrm>
                <a:off x="916857" y="5631878"/>
                <a:ext cx="1942006" cy="1129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r>
                        <a:rPr lang="es-CO" sz="3200" b="0" i="1" smtClean="0">
                          <a:solidFill>
                            <a:srgbClr val="FF0000"/>
                          </a:solidFill>
                          <a:latin typeface="Cambria Math" panose="02040503050406030204" pitchFamily="18" charset="0"/>
                        </a:rPr>
                        <m:t>=0</m:t>
                      </m:r>
                    </m:oMath>
                  </m:oMathPara>
                </a14:m>
                <a:endParaRPr lang="es-CO" sz="3200" dirty="0">
                  <a:solidFill>
                    <a:srgbClr val="FF0000"/>
                  </a:solidFill>
                </a:endParaRPr>
              </a:p>
            </p:txBody>
          </p:sp>
        </mc:Choice>
        <mc:Fallback xmlns="">
          <p:sp>
            <p:nvSpPr>
              <p:cNvPr id="7" name="CuadroTexto 6">
                <a:extLst>
                  <a:ext uri="{FF2B5EF4-FFF2-40B4-BE49-F238E27FC236}">
                    <a16:creationId xmlns:a16="http://schemas.microsoft.com/office/drawing/2014/main" id="{2F8E9E7C-354D-A680-9F17-2F46D43EDA49}"/>
                  </a:ext>
                </a:extLst>
              </p:cNvPr>
              <p:cNvSpPr txBox="1">
                <a:spLocks noRot="1" noChangeAspect="1" noMove="1" noResize="1" noEditPoints="1" noAdjustHandles="1" noChangeArrowheads="1" noChangeShapeType="1" noTextEdit="1"/>
              </p:cNvSpPr>
              <p:nvPr/>
            </p:nvSpPr>
            <p:spPr>
              <a:xfrm>
                <a:off x="916857" y="5631878"/>
                <a:ext cx="1942006" cy="1129925"/>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37DEB15D-3A4E-B55C-FA65-174E54F44187}"/>
                  </a:ext>
                </a:extLst>
              </p:cNvPr>
              <p:cNvSpPr txBox="1"/>
              <p:nvPr/>
            </p:nvSpPr>
            <p:spPr>
              <a:xfrm>
                <a:off x="3277215" y="5631878"/>
                <a:ext cx="1942006" cy="1129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r>
                        <a:rPr lang="es-CO" sz="3200" b="0" i="1" smtClean="0">
                          <a:solidFill>
                            <a:srgbClr val="FF0000"/>
                          </a:solidFill>
                          <a:latin typeface="Cambria Math" panose="02040503050406030204" pitchFamily="18" charset="0"/>
                        </a:rPr>
                        <m:t>=0</m:t>
                      </m:r>
                    </m:oMath>
                  </m:oMathPara>
                </a14:m>
                <a:endParaRPr lang="es-CO" sz="3200" dirty="0">
                  <a:solidFill>
                    <a:srgbClr val="FF0000"/>
                  </a:solidFill>
                </a:endParaRPr>
              </a:p>
            </p:txBody>
          </p:sp>
        </mc:Choice>
        <mc:Fallback xmlns="">
          <p:sp>
            <p:nvSpPr>
              <p:cNvPr id="8" name="CuadroTexto 7">
                <a:extLst>
                  <a:ext uri="{FF2B5EF4-FFF2-40B4-BE49-F238E27FC236}">
                    <a16:creationId xmlns:a16="http://schemas.microsoft.com/office/drawing/2014/main" id="{37DEB15D-3A4E-B55C-FA65-174E54F44187}"/>
                  </a:ext>
                </a:extLst>
              </p:cNvPr>
              <p:cNvSpPr txBox="1">
                <a:spLocks noRot="1" noChangeAspect="1" noMove="1" noResize="1" noEditPoints="1" noAdjustHandles="1" noChangeArrowheads="1" noChangeShapeType="1" noTextEdit="1"/>
              </p:cNvSpPr>
              <p:nvPr/>
            </p:nvSpPr>
            <p:spPr>
              <a:xfrm>
                <a:off x="3277215" y="5631878"/>
                <a:ext cx="1942006" cy="1129925"/>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85108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B1A923-9266-3FC6-C247-173F235DCB2E}"/>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ED5F274-586B-6906-1E9C-14B7EE031BE3}"/>
                  </a:ext>
                </a:extLst>
              </p:cNvPr>
              <p:cNvSpPr txBox="1"/>
              <p:nvPr/>
            </p:nvSpPr>
            <p:spPr>
              <a:xfrm>
                <a:off x="1024128" y="3603524"/>
                <a:ext cx="1942006" cy="1129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r>
                        <a:rPr lang="es-CO" sz="3200" b="0" i="1" smtClean="0">
                          <a:solidFill>
                            <a:srgbClr val="FF0000"/>
                          </a:solidFill>
                          <a:latin typeface="Cambria Math" panose="02040503050406030204" pitchFamily="18" charset="0"/>
                        </a:rPr>
                        <m:t>=0</m:t>
                      </m:r>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FED5F274-586B-6906-1E9C-14B7EE031BE3}"/>
                  </a:ext>
                </a:extLst>
              </p:cNvPr>
              <p:cNvSpPr txBox="1">
                <a:spLocks noRot="1" noChangeAspect="1" noMove="1" noResize="1" noEditPoints="1" noAdjustHandles="1" noChangeArrowheads="1" noChangeShapeType="1" noTextEdit="1"/>
              </p:cNvSpPr>
              <p:nvPr/>
            </p:nvSpPr>
            <p:spPr>
              <a:xfrm>
                <a:off x="1024128" y="3603524"/>
                <a:ext cx="1942006" cy="1129925"/>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4DC39D47-BE8C-B39E-2579-2E94FEA7949B}"/>
                  </a:ext>
                </a:extLst>
              </p:cNvPr>
              <p:cNvSpPr txBox="1"/>
              <p:nvPr/>
            </p:nvSpPr>
            <p:spPr>
              <a:xfrm>
                <a:off x="3384486" y="3603524"/>
                <a:ext cx="1942006" cy="11299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r>
                        <a:rPr lang="es-CO" sz="3200" b="0" i="1" smtClean="0">
                          <a:solidFill>
                            <a:srgbClr val="FF0000"/>
                          </a:solidFill>
                          <a:latin typeface="Cambria Math" panose="02040503050406030204" pitchFamily="18" charset="0"/>
                        </a:rPr>
                        <m:t>=0</m:t>
                      </m:r>
                    </m:oMath>
                  </m:oMathPara>
                </a14:m>
                <a:endParaRPr lang="es-CO" sz="3200" dirty="0">
                  <a:solidFill>
                    <a:srgbClr val="FF0000"/>
                  </a:solidFill>
                </a:endParaRPr>
              </a:p>
            </p:txBody>
          </p:sp>
        </mc:Choice>
        <mc:Fallback xmlns="">
          <p:sp>
            <p:nvSpPr>
              <p:cNvPr id="5" name="CuadroTexto 4">
                <a:extLst>
                  <a:ext uri="{FF2B5EF4-FFF2-40B4-BE49-F238E27FC236}">
                    <a16:creationId xmlns:a16="http://schemas.microsoft.com/office/drawing/2014/main" id="{4DC39D47-BE8C-B39E-2579-2E94FEA7949B}"/>
                  </a:ext>
                </a:extLst>
              </p:cNvPr>
              <p:cNvSpPr txBox="1">
                <a:spLocks noRot="1" noChangeAspect="1" noMove="1" noResize="1" noEditPoints="1" noAdjustHandles="1" noChangeArrowheads="1" noChangeShapeType="1" noTextEdit="1"/>
              </p:cNvSpPr>
              <p:nvPr/>
            </p:nvSpPr>
            <p:spPr>
              <a:xfrm>
                <a:off x="3384486" y="3603524"/>
                <a:ext cx="1942006" cy="1129925"/>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B43F493C-49A8-B5FA-6372-94FE5C0B3E19}"/>
                  </a:ext>
                </a:extLst>
              </p:cNvPr>
              <p:cNvSpPr txBox="1"/>
              <p:nvPr/>
            </p:nvSpPr>
            <p:spPr>
              <a:xfrm>
                <a:off x="557240" y="4925963"/>
                <a:ext cx="5538760" cy="1241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b="0" i="1" smtClean="0">
                                  <a:solidFill>
                                    <a:srgbClr val="FF0000"/>
                                  </a:solidFill>
                                  <a:latin typeface="Cambria Math" panose="02040503050406030204" pitchFamily="18" charset="0"/>
                                  <a:ea typeface="Cambria Math" panose="02040503050406030204" pitchFamily="18" charset="0"/>
                                </a:rPr>
                              </m:ctrlPr>
                            </m:naryPr>
                            <m:sub/>
                            <m:sup/>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d>
                                    <m:dPr>
                                      <m:ctrlPr>
                                        <a:rPr lang="es-CO" sz="3200" b="0" i="1" smtClean="0">
                                          <a:solidFill>
                                            <a:srgbClr val="FF0000"/>
                                          </a:solidFill>
                                          <a:latin typeface="Cambria Math" panose="02040503050406030204" pitchFamily="18" charset="0"/>
                                          <a:ea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𝑦</m:t>
                                          </m:r>
                                        </m:e>
                                        <m:sub>
                                          <m:r>
                                            <a:rPr lang="es-CO" sz="3200" b="0" i="1" smtClean="0">
                                              <a:solidFill>
                                                <a:srgbClr val="FF0000"/>
                                              </a:solidFill>
                                              <a:latin typeface="Cambria Math" panose="02040503050406030204" pitchFamily="18" charset="0"/>
                                              <a:ea typeface="Cambria Math" panose="02040503050406030204" pitchFamily="18" charset="0"/>
                                            </a:rPr>
                                            <m:t>𝑖</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𝑥</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ea typeface="Cambria Math" panose="02040503050406030204" pitchFamily="18" charset="0"/>
                                    </a:rPr>
                                    <m:t>2</m:t>
                                  </m:r>
                                </m:sup>
                              </m:sSup>
                            </m:e>
                          </m:nary>
                        </m:num>
                        <m:den>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oMath>
                  </m:oMathPara>
                </a14:m>
                <a:endParaRPr lang="es-CO" sz="3200" dirty="0">
                  <a:solidFill>
                    <a:srgbClr val="FF0000"/>
                  </a:solidFill>
                </a:endParaRPr>
              </a:p>
            </p:txBody>
          </p:sp>
        </mc:Choice>
        <mc:Fallback xmlns="">
          <p:sp>
            <p:nvSpPr>
              <p:cNvPr id="6" name="CuadroTexto 5">
                <a:extLst>
                  <a:ext uri="{FF2B5EF4-FFF2-40B4-BE49-F238E27FC236}">
                    <a16:creationId xmlns:a16="http://schemas.microsoft.com/office/drawing/2014/main" id="{B43F493C-49A8-B5FA-6372-94FE5C0B3E19}"/>
                  </a:ext>
                </a:extLst>
              </p:cNvPr>
              <p:cNvSpPr txBox="1">
                <a:spLocks noRot="1" noChangeAspect="1" noMove="1" noResize="1" noEditPoints="1" noAdjustHandles="1" noChangeArrowheads="1" noChangeShapeType="1" noTextEdit="1"/>
              </p:cNvSpPr>
              <p:nvPr/>
            </p:nvSpPr>
            <p:spPr>
              <a:xfrm>
                <a:off x="557240" y="4925963"/>
                <a:ext cx="5538760" cy="124162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835987C0-107C-1170-238F-FED4ED9B49F8}"/>
                  </a:ext>
                </a:extLst>
              </p:cNvPr>
              <p:cNvSpPr txBox="1"/>
              <p:nvPr/>
            </p:nvSpPr>
            <p:spPr>
              <a:xfrm>
                <a:off x="6373021" y="4906102"/>
                <a:ext cx="5538760" cy="1241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b="0" i="1" smtClean="0">
                                  <a:solidFill>
                                    <a:srgbClr val="FF0000"/>
                                  </a:solidFill>
                                  <a:latin typeface="Cambria Math" panose="02040503050406030204" pitchFamily="18" charset="0"/>
                                  <a:ea typeface="Cambria Math" panose="02040503050406030204" pitchFamily="18" charset="0"/>
                                </a:rPr>
                              </m:ctrlPr>
                            </m:naryPr>
                            <m:sub/>
                            <m:sup/>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d>
                                    <m:dPr>
                                      <m:ctrlPr>
                                        <a:rPr lang="es-CO" sz="3200" b="0" i="1" smtClean="0">
                                          <a:solidFill>
                                            <a:srgbClr val="FF0000"/>
                                          </a:solidFill>
                                          <a:latin typeface="Cambria Math" panose="02040503050406030204" pitchFamily="18" charset="0"/>
                                          <a:ea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𝑦</m:t>
                                          </m:r>
                                        </m:e>
                                        <m:sub>
                                          <m:r>
                                            <a:rPr lang="es-CO" sz="3200" b="0" i="1" smtClean="0">
                                              <a:solidFill>
                                                <a:srgbClr val="FF0000"/>
                                              </a:solidFill>
                                              <a:latin typeface="Cambria Math" panose="02040503050406030204" pitchFamily="18" charset="0"/>
                                              <a:ea typeface="Cambria Math" panose="02040503050406030204" pitchFamily="18" charset="0"/>
                                            </a:rPr>
                                            <m:t>𝑖</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𝑥</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ea typeface="Cambria Math" panose="02040503050406030204" pitchFamily="18" charset="0"/>
                                    </a:rPr>
                                    <m:t>2</m:t>
                                  </m:r>
                                </m:sup>
                              </m:sSup>
                            </m:e>
                          </m:nary>
                        </m:num>
                        <m:den>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oMath>
                  </m:oMathPara>
                </a14:m>
                <a:endParaRPr lang="es-CO" sz="3200" dirty="0">
                  <a:solidFill>
                    <a:srgbClr val="FF0000"/>
                  </a:solidFill>
                </a:endParaRPr>
              </a:p>
            </p:txBody>
          </p:sp>
        </mc:Choice>
        <mc:Fallback xmlns="">
          <p:sp>
            <p:nvSpPr>
              <p:cNvPr id="7" name="CuadroTexto 6">
                <a:extLst>
                  <a:ext uri="{FF2B5EF4-FFF2-40B4-BE49-F238E27FC236}">
                    <a16:creationId xmlns:a16="http://schemas.microsoft.com/office/drawing/2014/main" id="{835987C0-107C-1170-238F-FED4ED9B49F8}"/>
                  </a:ext>
                </a:extLst>
              </p:cNvPr>
              <p:cNvSpPr txBox="1">
                <a:spLocks noRot="1" noChangeAspect="1" noMove="1" noResize="1" noEditPoints="1" noAdjustHandles="1" noChangeArrowheads="1" noChangeShapeType="1" noTextEdit="1"/>
              </p:cNvSpPr>
              <p:nvPr/>
            </p:nvSpPr>
            <p:spPr>
              <a:xfrm>
                <a:off x="6373021" y="4906102"/>
                <a:ext cx="5538760" cy="1241622"/>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710D970C-6782-D141-A545-85BD68C13106}"/>
                  </a:ext>
                </a:extLst>
              </p:cNvPr>
              <p:cNvSpPr txBox="1"/>
              <p:nvPr/>
            </p:nvSpPr>
            <p:spPr>
              <a:xfrm>
                <a:off x="1024128" y="1799303"/>
                <a:ext cx="8604728" cy="1384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320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i="1" smtClean="0">
                                  <a:solidFill>
                                    <a:srgbClr val="FF0000"/>
                                  </a:solidFill>
                                  <a:latin typeface="Cambria Math" panose="02040503050406030204" pitchFamily="18" charset="0"/>
                                </a:rPr>
                              </m:ctrlPr>
                            </m:sSupPr>
                            <m:e>
                              <m:d>
                                <m:dPr>
                                  <m:ctrlPr>
                                    <a:rPr lang="es-CO" sz="320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𝑥</m:t>
                                          </m:r>
                                        </m:e>
                                        <m:sub>
                                          <m:r>
                                            <a:rPr lang="es-CO" sz="3200" b="0" i="1" smtClean="0">
                                              <a:solidFill>
                                                <a:srgbClr val="FF0000"/>
                                              </a:solidFill>
                                              <a:latin typeface="Cambria Math" panose="02040503050406030204" pitchFamily="18" charset="0"/>
                                            </a:rPr>
                                            <m:t>𝑖</m:t>
                                          </m:r>
                                        </m:sub>
                                      </m:sSub>
                                    </m:e>
                                  </m:d>
                                </m:e>
                                <m:sup>
                                  <m:r>
                                    <a:rPr lang="es-CO" sz="3200" b="0" i="1" smtClean="0">
                                      <a:solidFill>
                                        <a:srgbClr val="FF0000"/>
                                      </a:solidFill>
                                      <a:latin typeface="Cambria Math" panose="02040503050406030204" pitchFamily="18" charset="0"/>
                                    </a:rPr>
                                    <m:t>2</m:t>
                                  </m:r>
                                </m:sup>
                              </m:sSup>
                            </m:e>
                          </m:nary>
                        </m:e>
                      </m:nary>
                    </m:oMath>
                  </m:oMathPara>
                </a14:m>
                <a:endParaRPr lang="es-CO" sz="3200" dirty="0">
                  <a:solidFill>
                    <a:srgbClr val="FF0000"/>
                  </a:solidFill>
                </a:endParaRPr>
              </a:p>
            </p:txBody>
          </p:sp>
        </mc:Choice>
        <mc:Fallback xmlns="">
          <p:sp>
            <p:nvSpPr>
              <p:cNvPr id="8" name="CuadroTexto 7">
                <a:extLst>
                  <a:ext uri="{FF2B5EF4-FFF2-40B4-BE49-F238E27FC236}">
                    <a16:creationId xmlns:a16="http://schemas.microsoft.com/office/drawing/2014/main" id="{710D970C-6782-D141-A545-85BD68C13106}"/>
                  </a:ext>
                </a:extLst>
              </p:cNvPr>
              <p:cNvSpPr txBox="1">
                <a:spLocks noRot="1" noChangeAspect="1" noMove="1" noResize="1" noEditPoints="1" noAdjustHandles="1" noChangeArrowheads="1" noChangeShapeType="1" noTextEdit="1"/>
              </p:cNvSpPr>
              <p:nvPr/>
            </p:nvSpPr>
            <p:spPr>
              <a:xfrm>
                <a:off x="1024128" y="1799303"/>
                <a:ext cx="8604728" cy="1384738"/>
              </a:xfrm>
              <a:prstGeom prst="rect">
                <a:avLst/>
              </a:prstGeom>
              <a:blipFill>
                <a:blip r:embed="rId6"/>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13931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6EF4C-F7D7-1323-F08F-5874578E0EEE}"/>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2894939C-CE85-2CB3-827F-5A731FBB0781}"/>
                  </a:ext>
                </a:extLst>
              </p:cNvPr>
              <p:cNvSpPr txBox="1"/>
              <p:nvPr/>
            </p:nvSpPr>
            <p:spPr>
              <a:xfrm>
                <a:off x="488414" y="2084832"/>
                <a:ext cx="5538760" cy="1241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b="0" i="1" smtClean="0">
                                  <a:solidFill>
                                    <a:srgbClr val="FF0000"/>
                                  </a:solidFill>
                                  <a:latin typeface="Cambria Math" panose="02040503050406030204" pitchFamily="18" charset="0"/>
                                  <a:ea typeface="Cambria Math" panose="02040503050406030204" pitchFamily="18" charset="0"/>
                                </a:rPr>
                              </m:ctrlPr>
                            </m:naryPr>
                            <m:sub/>
                            <m:sup/>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d>
                                    <m:dPr>
                                      <m:ctrlPr>
                                        <a:rPr lang="es-CO" sz="3200" b="0" i="1" smtClean="0">
                                          <a:solidFill>
                                            <a:srgbClr val="FF0000"/>
                                          </a:solidFill>
                                          <a:latin typeface="Cambria Math" panose="02040503050406030204" pitchFamily="18" charset="0"/>
                                          <a:ea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𝑦</m:t>
                                          </m:r>
                                        </m:e>
                                        <m:sub>
                                          <m:r>
                                            <a:rPr lang="es-CO" sz="3200" b="0" i="1" smtClean="0">
                                              <a:solidFill>
                                                <a:srgbClr val="FF0000"/>
                                              </a:solidFill>
                                              <a:latin typeface="Cambria Math" panose="02040503050406030204" pitchFamily="18" charset="0"/>
                                              <a:ea typeface="Cambria Math" panose="02040503050406030204" pitchFamily="18" charset="0"/>
                                            </a:rPr>
                                            <m:t>𝑖</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𝑥</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ea typeface="Cambria Math" panose="02040503050406030204" pitchFamily="18" charset="0"/>
                                    </a:rPr>
                                    <m:t>2</m:t>
                                  </m:r>
                                </m:sup>
                              </m:sSup>
                            </m:e>
                          </m:nary>
                        </m:num>
                        <m:den>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den>
                      </m:f>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2894939C-CE85-2CB3-827F-5A731FBB0781}"/>
                  </a:ext>
                </a:extLst>
              </p:cNvPr>
              <p:cNvSpPr txBox="1">
                <a:spLocks noRot="1" noChangeAspect="1" noMove="1" noResize="1" noEditPoints="1" noAdjustHandles="1" noChangeArrowheads="1" noChangeShapeType="1" noTextEdit="1"/>
              </p:cNvSpPr>
              <p:nvPr/>
            </p:nvSpPr>
            <p:spPr>
              <a:xfrm>
                <a:off x="488414" y="2084832"/>
                <a:ext cx="5538760" cy="1241622"/>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C751183-541F-6629-B450-E262F98BD9E5}"/>
                  </a:ext>
                </a:extLst>
              </p:cNvPr>
              <p:cNvSpPr txBox="1"/>
              <p:nvPr/>
            </p:nvSpPr>
            <p:spPr>
              <a:xfrm>
                <a:off x="488414" y="3584448"/>
                <a:ext cx="4268413"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solidFill>
                            <a:srgbClr val="0070C0"/>
                          </a:solidFill>
                          <a:latin typeface="Cambria Math" panose="02040503050406030204" pitchFamily="18" charset="0"/>
                        </a:rPr>
                        <m:t>−2</m:t>
                      </m:r>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d>
                            <m:dPr>
                              <m:ctrlPr>
                                <a:rPr lang="es-CO" sz="2800" b="0" i="1" smtClean="0">
                                  <a:solidFill>
                                    <a:srgbClr val="0070C0"/>
                                  </a:solidFill>
                                  <a:latin typeface="Cambria Math" panose="02040503050406030204" pitchFamily="18" charset="0"/>
                                </a:rPr>
                              </m:ctrlPr>
                            </m:dPr>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0</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e>
                          </m:d>
                        </m:e>
                      </m:nary>
                      <m:r>
                        <a:rPr lang="es-CO" sz="2800" b="0" i="1" smtClean="0">
                          <a:solidFill>
                            <a:srgbClr val="0070C0"/>
                          </a:solidFill>
                          <a:latin typeface="Cambria Math" panose="02040503050406030204" pitchFamily="18" charset="0"/>
                        </a:rPr>
                        <m:t>=0</m:t>
                      </m:r>
                    </m:oMath>
                  </m:oMathPara>
                </a14:m>
                <a:endParaRPr lang="es-CO" sz="2800" dirty="0">
                  <a:solidFill>
                    <a:srgbClr val="0070C0"/>
                  </a:solidFill>
                </a:endParaRPr>
              </a:p>
            </p:txBody>
          </p:sp>
        </mc:Choice>
        <mc:Fallback xmlns="">
          <p:sp>
            <p:nvSpPr>
              <p:cNvPr id="5" name="CuadroTexto 4">
                <a:extLst>
                  <a:ext uri="{FF2B5EF4-FFF2-40B4-BE49-F238E27FC236}">
                    <a16:creationId xmlns:a16="http://schemas.microsoft.com/office/drawing/2014/main" id="{EC751183-541F-6629-B450-E262F98BD9E5}"/>
                  </a:ext>
                </a:extLst>
              </p:cNvPr>
              <p:cNvSpPr txBox="1">
                <a:spLocks noRot="1" noChangeAspect="1" noMove="1" noResize="1" noEditPoints="1" noAdjustHandles="1" noChangeArrowheads="1" noChangeShapeType="1" noTextEdit="1"/>
              </p:cNvSpPr>
              <p:nvPr/>
            </p:nvSpPr>
            <p:spPr>
              <a:xfrm>
                <a:off x="488414" y="3584448"/>
                <a:ext cx="4268413" cy="121155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A7A3264-3E8A-5BFC-6015-F065EB4F9D92}"/>
                  </a:ext>
                </a:extLst>
              </p:cNvPr>
              <p:cNvSpPr txBox="1"/>
              <p:nvPr/>
            </p:nvSpPr>
            <p:spPr>
              <a:xfrm>
                <a:off x="739137" y="5061234"/>
                <a:ext cx="3184782"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r>
                            <a:rPr lang="es-CO" sz="2800" b="0" i="1" smtClean="0">
                              <a:solidFill>
                                <a:srgbClr val="0070C0"/>
                              </a:solidFill>
                              <a:latin typeface="Cambria Math" panose="02040503050406030204" pitchFamily="18" charset="0"/>
                            </a:rPr>
                            <m:t>𝑁</m:t>
                          </m:r>
                        </m:e>
                      </m:nary>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0</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oMath>
                  </m:oMathPara>
                </a14:m>
                <a:endParaRPr lang="es-CO" sz="2800" dirty="0">
                  <a:solidFill>
                    <a:srgbClr val="0070C0"/>
                  </a:solidFill>
                </a:endParaRPr>
              </a:p>
            </p:txBody>
          </p:sp>
        </mc:Choice>
        <mc:Fallback xmlns="">
          <p:sp>
            <p:nvSpPr>
              <p:cNvPr id="6" name="CuadroTexto 5">
                <a:extLst>
                  <a:ext uri="{FF2B5EF4-FFF2-40B4-BE49-F238E27FC236}">
                    <a16:creationId xmlns:a16="http://schemas.microsoft.com/office/drawing/2014/main" id="{4A7A3264-3E8A-5BFC-6015-F065EB4F9D92}"/>
                  </a:ext>
                </a:extLst>
              </p:cNvPr>
              <p:cNvSpPr txBox="1">
                <a:spLocks noRot="1" noChangeAspect="1" noMove="1" noResize="1" noEditPoints="1" noAdjustHandles="1" noChangeArrowheads="1" noChangeShapeType="1" noTextEdit="1"/>
              </p:cNvSpPr>
              <p:nvPr/>
            </p:nvSpPr>
            <p:spPr>
              <a:xfrm>
                <a:off x="739137" y="5061234"/>
                <a:ext cx="3184782" cy="1211550"/>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74422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E531D-F9E2-0FB0-8A11-FBE9F597FEE4}"/>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741B6C3-8218-75D0-9FB2-5CB2CBF62154}"/>
                  </a:ext>
                </a:extLst>
              </p:cNvPr>
              <p:cNvSpPr txBox="1"/>
              <p:nvPr/>
            </p:nvSpPr>
            <p:spPr>
              <a:xfrm>
                <a:off x="689976" y="2187378"/>
                <a:ext cx="5538760" cy="1241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CO" sz="3200" i="1" smtClean="0">
                              <a:solidFill>
                                <a:srgbClr val="FF0000"/>
                              </a:solidFill>
                              <a:latin typeface="Cambria Math" panose="02040503050406030204" pitchFamily="18" charset="0"/>
                            </a:rPr>
                          </m:ctrlPr>
                        </m:fPr>
                        <m:num>
                          <m:r>
                            <a:rPr lang="es-CO" sz="320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i="1" smtClean="0">
                                  <a:solidFill>
                                    <a:srgbClr val="FF0000"/>
                                  </a:solidFill>
                                  <a:latin typeface="Cambria Math" panose="02040503050406030204" pitchFamily="18" charset="0"/>
                                  <a:ea typeface="Cambria Math" panose="02040503050406030204" pitchFamily="18" charset="0"/>
                                </a:rPr>
                              </m:ctrlPr>
                            </m:naryPr>
                            <m:sub/>
                            <m:sup/>
                            <m:e>
                              <m:sSubSup>
                                <m:sSubSupPr>
                                  <m:ctrlPr>
                                    <a:rPr lang="es-CO" sz="3200" i="1" smtClean="0">
                                      <a:solidFill>
                                        <a:srgbClr val="FF0000"/>
                                      </a:solidFill>
                                      <a:latin typeface="Cambria Math" panose="02040503050406030204" pitchFamily="18" charset="0"/>
                                      <a:ea typeface="Cambria Math" panose="02040503050406030204" pitchFamily="18" charset="0"/>
                                    </a:rPr>
                                  </m:ctrlPr>
                                </m:sSubSupPr>
                                <m:e>
                                  <m:r>
                                    <a:rPr lang="es-CO" sz="320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up>
                                  <m:r>
                                    <a:rPr lang="es-CO" sz="3200" b="0" i="1" smtClean="0">
                                      <a:solidFill>
                                        <a:srgbClr val="FF0000"/>
                                      </a:solidFill>
                                      <a:latin typeface="Cambria Math" panose="02040503050406030204" pitchFamily="18" charset="0"/>
                                      <a:ea typeface="Cambria Math" panose="02040503050406030204" pitchFamily="18" charset="0"/>
                                    </a:rPr>
                                    <m:t>2</m:t>
                                  </m:r>
                                </m:sup>
                              </m:sSubSup>
                            </m:e>
                          </m:nary>
                        </m:num>
                        <m:den>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m:t>
                          </m:r>
                          <m:nary>
                            <m:naryPr>
                              <m:chr m:val="∑"/>
                              <m:subHide m:val="on"/>
                              <m:supHide m:val="on"/>
                              <m:ctrlPr>
                                <a:rPr lang="es-CO" sz="3200" b="0" i="1" smtClean="0">
                                  <a:solidFill>
                                    <a:srgbClr val="FF0000"/>
                                  </a:solidFill>
                                  <a:latin typeface="Cambria Math" panose="02040503050406030204" pitchFamily="18" charset="0"/>
                                  <a:ea typeface="Cambria Math" panose="02040503050406030204" pitchFamily="18" charset="0"/>
                                </a:rPr>
                              </m:ctrlPr>
                            </m:naryPr>
                            <m:sub/>
                            <m:sup/>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d>
                                    <m:dPr>
                                      <m:ctrlPr>
                                        <a:rPr lang="es-CO" sz="3200" b="0" i="1" smtClean="0">
                                          <a:solidFill>
                                            <a:srgbClr val="FF0000"/>
                                          </a:solidFill>
                                          <a:latin typeface="Cambria Math" panose="02040503050406030204" pitchFamily="18" charset="0"/>
                                          <a:ea typeface="Cambria Math" panose="02040503050406030204" pitchFamily="18" charset="0"/>
                                        </a:rPr>
                                      </m:ctrlPr>
                                    </m:dPr>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𝑦</m:t>
                                          </m:r>
                                        </m:e>
                                        <m:sub>
                                          <m:r>
                                            <a:rPr lang="es-CO" sz="3200" b="0" i="1" smtClean="0">
                                              <a:solidFill>
                                                <a:srgbClr val="FF0000"/>
                                              </a:solidFill>
                                              <a:latin typeface="Cambria Math" panose="02040503050406030204" pitchFamily="18" charset="0"/>
                                              <a:ea typeface="Cambria Math" panose="02040503050406030204" pitchFamily="18" charset="0"/>
                                            </a:rPr>
                                            <m:t>𝑖</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𝑥</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d>
                                </m:e>
                                <m:sup>
                                  <m:r>
                                    <a:rPr lang="es-CO" sz="3200" b="0" i="1" smtClean="0">
                                      <a:solidFill>
                                        <a:srgbClr val="FF0000"/>
                                      </a:solidFill>
                                      <a:latin typeface="Cambria Math" panose="02040503050406030204" pitchFamily="18" charset="0"/>
                                      <a:ea typeface="Cambria Math" panose="02040503050406030204" pitchFamily="18" charset="0"/>
                                    </a:rPr>
                                    <m:t>2</m:t>
                                  </m:r>
                                </m:sup>
                              </m:sSup>
                            </m:e>
                          </m:nary>
                        </m:num>
                        <m:den>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den>
                      </m:f>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4741B6C3-8218-75D0-9FB2-5CB2CBF62154}"/>
                  </a:ext>
                </a:extLst>
              </p:cNvPr>
              <p:cNvSpPr txBox="1">
                <a:spLocks noRot="1" noChangeAspect="1" noMove="1" noResize="1" noEditPoints="1" noAdjustHandles="1" noChangeArrowheads="1" noChangeShapeType="1" noTextEdit="1"/>
              </p:cNvSpPr>
              <p:nvPr/>
            </p:nvSpPr>
            <p:spPr>
              <a:xfrm>
                <a:off x="689976" y="2187378"/>
                <a:ext cx="5538760" cy="1241622"/>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2C92EACF-3E79-4A89-945E-25BBFD22C28F}"/>
                  </a:ext>
                </a:extLst>
              </p:cNvPr>
              <p:cNvSpPr txBox="1"/>
              <p:nvPr/>
            </p:nvSpPr>
            <p:spPr>
              <a:xfrm>
                <a:off x="488414" y="3584448"/>
                <a:ext cx="478817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2800" b="0" i="1" smtClean="0">
                          <a:solidFill>
                            <a:srgbClr val="0070C0"/>
                          </a:solidFill>
                          <a:latin typeface="Cambria Math" panose="02040503050406030204" pitchFamily="18" charset="0"/>
                        </a:rPr>
                        <m:t>−2</m:t>
                      </m:r>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d>
                            <m:dPr>
                              <m:ctrlPr>
                                <a:rPr lang="es-CO" sz="2800" b="0" i="1" smtClean="0">
                                  <a:solidFill>
                                    <a:srgbClr val="0070C0"/>
                                  </a:solidFill>
                                  <a:latin typeface="Cambria Math" panose="02040503050406030204" pitchFamily="18" charset="0"/>
                                </a:rPr>
                              </m:ctrlPr>
                            </m:dPr>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0</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e>
                          </m:d>
                        </m:e>
                      </m:nary>
                      <m:r>
                        <a:rPr lang="es-CO" sz="2800" b="0" i="1" smtClean="0">
                          <a:solidFill>
                            <a:srgbClr val="0070C0"/>
                          </a:solidFill>
                          <a:latin typeface="Cambria Math" panose="02040503050406030204" pitchFamily="18" charset="0"/>
                        </a:rPr>
                        <m:t>=0</m:t>
                      </m:r>
                    </m:oMath>
                  </m:oMathPara>
                </a14:m>
                <a:endParaRPr lang="es-CO" sz="2800" dirty="0">
                  <a:solidFill>
                    <a:srgbClr val="0070C0"/>
                  </a:solidFill>
                </a:endParaRPr>
              </a:p>
            </p:txBody>
          </p:sp>
        </mc:Choice>
        <mc:Fallback xmlns="">
          <p:sp>
            <p:nvSpPr>
              <p:cNvPr id="5" name="CuadroTexto 4">
                <a:extLst>
                  <a:ext uri="{FF2B5EF4-FFF2-40B4-BE49-F238E27FC236}">
                    <a16:creationId xmlns:a16="http://schemas.microsoft.com/office/drawing/2014/main" id="{2C92EACF-3E79-4A89-945E-25BBFD22C28F}"/>
                  </a:ext>
                </a:extLst>
              </p:cNvPr>
              <p:cNvSpPr txBox="1">
                <a:spLocks noRot="1" noChangeAspect="1" noMove="1" noResize="1" noEditPoints="1" noAdjustHandles="1" noChangeArrowheads="1" noChangeShapeType="1" noTextEdit="1"/>
              </p:cNvSpPr>
              <p:nvPr/>
            </p:nvSpPr>
            <p:spPr>
              <a:xfrm>
                <a:off x="488414" y="3584448"/>
                <a:ext cx="4788170" cy="121155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8616E3A1-09E6-5916-127D-4BB359C4ACE1}"/>
                  </a:ext>
                </a:extLst>
              </p:cNvPr>
              <p:cNvSpPr txBox="1"/>
              <p:nvPr/>
            </p:nvSpPr>
            <p:spPr>
              <a:xfrm>
                <a:off x="385176" y="5061234"/>
                <a:ext cx="5598584"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sSub>
                            <m:sSubPr>
                              <m:ctrlPr>
                                <a:rPr lang="es-CO" sz="2800" i="1">
                                  <a:solidFill>
                                    <a:srgbClr val="0070C0"/>
                                  </a:solidFill>
                                  <a:latin typeface="Cambria Math" panose="02040503050406030204" pitchFamily="18" charset="0"/>
                                </a:rPr>
                              </m:ctrlPr>
                            </m:sSubPr>
                            <m:e>
                              <m:acc>
                                <m:accPr>
                                  <m:chr m:val="̂"/>
                                  <m:ctrlPr>
                                    <a:rPr lang="es-CO" sz="2800" i="1">
                                      <a:solidFill>
                                        <a:srgbClr val="0070C0"/>
                                      </a:solidFill>
                                      <a:latin typeface="Cambria Math" panose="02040503050406030204" pitchFamily="18" charset="0"/>
                                    </a:rPr>
                                  </m:ctrlPr>
                                </m:accPr>
                                <m:e>
                                  <m:r>
                                    <a:rPr lang="es-CO" sz="2800" i="1">
                                      <a:solidFill>
                                        <a:srgbClr val="0070C0"/>
                                      </a:solidFill>
                                      <a:latin typeface="Cambria Math" panose="02040503050406030204" pitchFamily="18" charset="0"/>
                                      <a:ea typeface="Cambria Math" panose="02040503050406030204" pitchFamily="18" charset="0"/>
                                    </a:rPr>
                                    <m:t>𝛽</m:t>
                                  </m:r>
                                </m:e>
                              </m:acc>
                            </m:e>
                            <m:sub>
                              <m:r>
                                <a:rPr lang="es-CO" sz="2800" i="1">
                                  <a:solidFill>
                                    <a:srgbClr val="0070C0"/>
                                  </a:solidFill>
                                  <a:latin typeface="Cambria Math" panose="02040503050406030204" pitchFamily="18" charset="0"/>
                                </a:rPr>
                                <m:t>0</m:t>
                              </m:r>
                            </m:sub>
                          </m:sSub>
                          <m:nary>
                            <m:naryPr>
                              <m:chr m:val="∑"/>
                              <m:ctrlPr>
                                <a:rPr lang="es-CO" sz="280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e>
                          </m:nary>
                          <m:r>
                            <a:rPr lang="es-CO" sz="2800" b="0" i="1" smtClean="0">
                              <a:solidFill>
                                <a:srgbClr val="0070C0"/>
                              </a:solidFill>
                              <a:latin typeface="Cambria Math" panose="02040503050406030204" pitchFamily="18" charset="0"/>
                            </a:rPr>
                            <m:t>+</m:t>
                          </m:r>
                          <m:sSub>
                            <m:sSubPr>
                              <m:ctrlPr>
                                <a:rPr lang="es-CO" sz="2800" i="1">
                                  <a:solidFill>
                                    <a:srgbClr val="0070C0"/>
                                  </a:solidFill>
                                  <a:latin typeface="Cambria Math" panose="02040503050406030204" pitchFamily="18" charset="0"/>
                                </a:rPr>
                              </m:ctrlPr>
                            </m:sSubPr>
                            <m:e>
                              <m:acc>
                                <m:accPr>
                                  <m:chr m:val="̂"/>
                                  <m:ctrlPr>
                                    <a:rPr lang="es-CO" sz="2800" i="1">
                                      <a:solidFill>
                                        <a:srgbClr val="0070C0"/>
                                      </a:solidFill>
                                      <a:latin typeface="Cambria Math" panose="02040503050406030204" pitchFamily="18" charset="0"/>
                                    </a:rPr>
                                  </m:ctrlPr>
                                </m:accPr>
                                <m:e>
                                  <m:r>
                                    <a:rPr lang="es-CO" sz="2800" i="1">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nary>
                            <m:naryPr>
                              <m:chr m:val="∑"/>
                              <m:ctrlPr>
                                <a:rPr lang="es-CO" sz="280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Sup>
                                <m:sSubSupPr>
                                  <m:ctrlPr>
                                    <a:rPr lang="es-CO" sz="2800" i="1" smtClean="0">
                                      <a:solidFill>
                                        <a:srgbClr val="0070C0"/>
                                      </a:solidFill>
                                      <a:latin typeface="Cambria Math" panose="02040503050406030204" pitchFamily="18" charset="0"/>
                                    </a:rPr>
                                  </m:ctrlPr>
                                </m:sSubSup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up>
                                  <m:r>
                                    <a:rPr lang="es-CO" sz="2800" b="0" i="1" smtClean="0">
                                      <a:solidFill>
                                        <a:srgbClr val="0070C0"/>
                                      </a:solidFill>
                                      <a:latin typeface="Cambria Math" panose="02040503050406030204" pitchFamily="18" charset="0"/>
                                    </a:rPr>
                                    <m:t>2</m:t>
                                  </m:r>
                                </m:sup>
                              </m:sSubSup>
                            </m:e>
                          </m:nary>
                        </m:e>
                      </m:nary>
                      <m:r>
                        <a:rPr lang="es-CO" sz="2800" b="0" i="1" smtClean="0">
                          <a:solidFill>
                            <a:srgbClr val="0070C0"/>
                          </a:solidFill>
                          <a:latin typeface="Cambria Math" panose="02040503050406030204" pitchFamily="18" charset="0"/>
                        </a:rPr>
                        <m:t>=0</m:t>
                      </m:r>
                    </m:oMath>
                  </m:oMathPara>
                </a14:m>
                <a:endParaRPr lang="es-CO" sz="2800" dirty="0">
                  <a:solidFill>
                    <a:srgbClr val="0070C0"/>
                  </a:solidFill>
                </a:endParaRPr>
              </a:p>
            </p:txBody>
          </p:sp>
        </mc:Choice>
        <mc:Fallback xmlns="">
          <p:sp>
            <p:nvSpPr>
              <p:cNvPr id="6" name="CuadroTexto 5">
                <a:extLst>
                  <a:ext uri="{FF2B5EF4-FFF2-40B4-BE49-F238E27FC236}">
                    <a16:creationId xmlns:a16="http://schemas.microsoft.com/office/drawing/2014/main" id="{8616E3A1-09E6-5916-127D-4BB359C4ACE1}"/>
                  </a:ext>
                </a:extLst>
              </p:cNvPr>
              <p:cNvSpPr txBox="1">
                <a:spLocks noRot="1" noChangeAspect="1" noMove="1" noResize="1" noEditPoints="1" noAdjustHandles="1" noChangeArrowheads="1" noChangeShapeType="1" noTextEdit="1"/>
              </p:cNvSpPr>
              <p:nvPr/>
            </p:nvSpPr>
            <p:spPr>
              <a:xfrm>
                <a:off x="385176" y="5061234"/>
                <a:ext cx="5598584" cy="1211550"/>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55807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BF86D-DF3A-7320-2FBB-37025C895B8E}"/>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5F90C022-6D19-7797-AC26-A75054C37E25}"/>
              </a:ext>
            </a:extLst>
          </p:cNvPr>
          <p:cNvSpPr>
            <a:spLocks noGrp="1"/>
          </p:cNvSpPr>
          <p:nvPr>
            <p:ph idx="1"/>
          </p:nvPr>
        </p:nvSpPr>
        <p:spPr>
          <a:xfrm>
            <a:off x="1024128" y="2286000"/>
            <a:ext cx="9720073" cy="555523"/>
          </a:xfrm>
        </p:spPr>
        <p:txBody>
          <a:bodyPr/>
          <a:lstStyle/>
          <a:p>
            <a:r>
              <a:rPr lang="es-CO" dirty="0"/>
              <a:t>Al dividirlos sobre el número de datos N</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9788A14-E9F1-906F-7A30-8B8EC9E08468}"/>
                  </a:ext>
                </a:extLst>
              </p:cNvPr>
              <p:cNvSpPr txBox="1"/>
              <p:nvPr/>
            </p:nvSpPr>
            <p:spPr>
              <a:xfrm>
                <a:off x="719473" y="3042691"/>
                <a:ext cx="3184782"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r>
                            <a:rPr lang="es-CO" sz="2800" b="0" i="1" smtClean="0">
                              <a:solidFill>
                                <a:srgbClr val="0070C0"/>
                              </a:solidFill>
                              <a:latin typeface="Cambria Math" panose="02040503050406030204" pitchFamily="18" charset="0"/>
                            </a:rPr>
                            <m:t>𝑁</m:t>
                          </m:r>
                        </m:e>
                      </m:nary>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0</m:t>
                          </m:r>
                        </m:sub>
                      </m:sSub>
                      <m:r>
                        <a:rPr lang="es-CO" sz="2800" b="0" i="1" smtClean="0">
                          <a:solidFill>
                            <a:srgbClr val="0070C0"/>
                          </a:solidFill>
                          <a:latin typeface="Cambria Math" panose="02040503050406030204" pitchFamily="18" charset="0"/>
                        </a:rPr>
                        <m:t>+</m:t>
                      </m:r>
                      <m:sSub>
                        <m:sSubPr>
                          <m:ctrlPr>
                            <a:rPr lang="es-CO" sz="2800" b="0" i="1" smtClean="0">
                              <a:solidFill>
                                <a:srgbClr val="0070C0"/>
                              </a:solidFill>
                              <a:latin typeface="Cambria Math" panose="02040503050406030204" pitchFamily="18" charset="0"/>
                            </a:rPr>
                          </m:ctrlPr>
                        </m:sSubPr>
                        <m:e>
                          <m:acc>
                            <m:accPr>
                              <m:chr m:val="̂"/>
                              <m:ctrlPr>
                                <a:rPr lang="es-CO" sz="2800" b="0" i="1" smtClean="0">
                                  <a:solidFill>
                                    <a:srgbClr val="0070C0"/>
                                  </a:solidFill>
                                  <a:latin typeface="Cambria Math" panose="02040503050406030204" pitchFamily="18" charset="0"/>
                                </a:rPr>
                              </m:ctrlPr>
                            </m:accPr>
                            <m:e>
                              <m:r>
                                <a:rPr lang="es-CO" sz="2800" b="0" i="1" smtClean="0">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oMath>
                  </m:oMathPara>
                </a14:m>
                <a:endParaRPr lang="es-CO" sz="2800" dirty="0">
                  <a:solidFill>
                    <a:srgbClr val="0070C0"/>
                  </a:solidFill>
                </a:endParaRPr>
              </a:p>
            </p:txBody>
          </p:sp>
        </mc:Choice>
        <mc:Fallback xmlns="">
          <p:sp>
            <p:nvSpPr>
              <p:cNvPr id="4" name="CuadroTexto 3">
                <a:extLst>
                  <a:ext uri="{FF2B5EF4-FFF2-40B4-BE49-F238E27FC236}">
                    <a16:creationId xmlns:a16="http://schemas.microsoft.com/office/drawing/2014/main" id="{59788A14-E9F1-906F-7A30-8B8EC9E08468}"/>
                  </a:ext>
                </a:extLst>
              </p:cNvPr>
              <p:cNvSpPr txBox="1">
                <a:spLocks noRot="1" noChangeAspect="1" noMove="1" noResize="1" noEditPoints="1" noAdjustHandles="1" noChangeArrowheads="1" noChangeShapeType="1" noTextEdit="1"/>
              </p:cNvSpPr>
              <p:nvPr/>
            </p:nvSpPr>
            <p:spPr>
              <a:xfrm>
                <a:off x="719473" y="3042691"/>
                <a:ext cx="3184782" cy="1211550"/>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583A05BF-3141-9521-E221-4081C423A2FA}"/>
                  </a:ext>
                </a:extLst>
              </p:cNvPr>
              <p:cNvSpPr txBox="1"/>
              <p:nvPr/>
            </p:nvSpPr>
            <p:spPr>
              <a:xfrm>
                <a:off x="4573718" y="3042691"/>
                <a:ext cx="5598584"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2800" b="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𝑦</m:t>
                              </m:r>
                            </m:e>
                            <m:sub>
                              <m:r>
                                <a:rPr lang="es-CO" sz="2800" b="0" i="1" smtClean="0">
                                  <a:solidFill>
                                    <a:srgbClr val="0070C0"/>
                                  </a:solidFill>
                                  <a:latin typeface="Cambria Math" panose="02040503050406030204" pitchFamily="18" charset="0"/>
                                </a:rPr>
                                <m:t>𝑖</m:t>
                              </m:r>
                            </m:sub>
                          </m:sSub>
                          <m:r>
                            <a:rPr lang="es-CO" sz="2800" b="0" i="1" smtClean="0">
                              <a:solidFill>
                                <a:srgbClr val="0070C0"/>
                              </a:solidFill>
                              <a:latin typeface="Cambria Math" panose="02040503050406030204" pitchFamily="18" charset="0"/>
                            </a:rPr>
                            <m:t>=</m:t>
                          </m:r>
                          <m:sSub>
                            <m:sSubPr>
                              <m:ctrlPr>
                                <a:rPr lang="es-CO" sz="2800" i="1">
                                  <a:solidFill>
                                    <a:srgbClr val="0070C0"/>
                                  </a:solidFill>
                                  <a:latin typeface="Cambria Math" panose="02040503050406030204" pitchFamily="18" charset="0"/>
                                </a:rPr>
                              </m:ctrlPr>
                            </m:sSubPr>
                            <m:e>
                              <m:acc>
                                <m:accPr>
                                  <m:chr m:val="̂"/>
                                  <m:ctrlPr>
                                    <a:rPr lang="es-CO" sz="2800" i="1">
                                      <a:solidFill>
                                        <a:srgbClr val="0070C0"/>
                                      </a:solidFill>
                                      <a:latin typeface="Cambria Math" panose="02040503050406030204" pitchFamily="18" charset="0"/>
                                    </a:rPr>
                                  </m:ctrlPr>
                                </m:accPr>
                                <m:e>
                                  <m:r>
                                    <a:rPr lang="es-CO" sz="2800" i="1">
                                      <a:solidFill>
                                        <a:srgbClr val="0070C0"/>
                                      </a:solidFill>
                                      <a:latin typeface="Cambria Math" panose="02040503050406030204" pitchFamily="18" charset="0"/>
                                      <a:ea typeface="Cambria Math" panose="02040503050406030204" pitchFamily="18" charset="0"/>
                                    </a:rPr>
                                    <m:t>𝛽</m:t>
                                  </m:r>
                                </m:e>
                              </m:acc>
                            </m:e>
                            <m:sub>
                              <m:r>
                                <a:rPr lang="es-CO" sz="2800" i="1">
                                  <a:solidFill>
                                    <a:srgbClr val="0070C0"/>
                                  </a:solidFill>
                                  <a:latin typeface="Cambria Math" panose="02040503050406030204" pitchFamily="18" charset="0"/>
                                </a:rPr>
                                <m:t>0</m:t>
                              </m:r>
                            </m:sub>
                          </m:sSub>
                          <m:nary>
                            <m:naryPr>
                              <m:chr m:val="∑"/>
                              <m:ctrlPr>
                                <a:rPr lang="es-CO" sz="280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
                                <m:sSubPr>
                                  <m:ctrlPr>
                                    <a:rPr lang="es-CO" sz="2800" b="0" i="1" smtClean="0">
                                      <a:solidFill>
                                        <a:srgbClr val="0070C0"/>
                                      </a:solidFill>
                                      <a:latin typeface="Cambria Math" panose="02040503050406030204" pitchFamily="18" charset="0"/>
                                    </a:rPr>
                                  </m:ctrlPr>
                                </m:sSub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Sub>
                            </m:e>
                          </m:nary>
                          <m:r>
                            <a:rPr lang="es-CO" sz="2800" b="0" i="1" smtClean="0">
                              <a:solidFill>
                                <a:srgbClr val="0070C0"/>
                              </a:solidFill>
                              <a:latin typeface="Cambria Math" panose="02040503050406030204" pitchFamily="18" charset="0"/>
                            </a:rPr>
                            <m:t>+</m:t>
                          </m:r>
                          <m:sSub>
                            <m:sSubPr>
                              <m:ctrlPr>
                                <a:rPr lang="es-CO" sz="2800" i="1">
                                  <a:solidFill>
                                    <a:srgbClr val="0070C0"/>
                                  </a:solidFill>
                                  <a:latin typeface="Cambria Math" panose="02040503050406030204" pitchFamily="18" charset="0"/>
                                </a:rPr>
                              </m:ctrlPr>
                            </m:sSubPr>
                            <m:e>
                              <m:acc>
                                <m:accPr>
                                  <m:chr m:val="̂"/>
                                  <m:ctrlPr>
                                    <a:rPr lang="es-CO" sz="2800" i="1">
                                      <a:solidFill>
                                        <a:srgbClr val="0070C0"/>
                                      </a:solidFill>
                                      <a:latin typeface="Cambria Math" panose="02040503050406030204" pitchFamily="18" charset="0"/>
                                    </a:rPr>
                                  </m:ctrlPr>
                                </m:accPr>
                                <m:e>
                                  <m:r>
                                    <a:rPr lang="es-CO" sz="2800" i="1">
                                      <a:solidFill>
                                        <a:srgbClr val="0070C0"/>
                                      </a:solidFill>
                                      <a:latin typeface="Cambria Math" panose="02040503050406030204" pitchFamily="18" charset="0"/>
                                      <a:ea typeface="Cambria Math" panose="02040503050406030204" pitchFamily="18" charset="0"/>
                                    </a:rPr>
                                    <m:t>𝛽</m:t>
                                  </m:r>
                                </m:e>
                              </m:acc>
                            </m:e>
                            <m:sub>
                              <m:r>
                                <a:rPr lang="es-CO" sz="2800" b="0" i="1" smtClean="0">
                                  <a:solidFill>
                                    <a:srgbClr val="0070C0"/>
                                  </a:solidFill>
                                  <a:latin typeface="Cambria Math" panose="02040503050406030204" pitchFamily="18" charset="0"/>
                                </a:rPr>
                                <m:t>1</m:t>
                              </m:r>
                            </m:sub>
                          </m:sSub>
                          <m:nary>
                            <m:naryPr>
                              <m:chr m:val="∑"/>
                              <m:ctrlPr>
                                <a:rPr lang="es-CO" sz="2800" i="1" smtClean="0">
                                  <a:solidFill>
                                    <a:srgbClr val="0070C0"/>
                                  </a:solidFill>
                                  <a:latin typeface="Cambria Math" panose="02040503050406030204" pitchFamily="18" charset="0"/>
                                </a:rPr>
                              </m:ctrlPr>
                            </m:naryPr>
                            <m:sub>
                              <m:r>
                                <m:rPr>
                                  <m:brk m:alnAt="23"/>
                                </m:rPr>
                                <a:rPr lang="es-CO" sz="2800" b="0" i="1" smtClean="0">
                                  <a:solidFill>
                                    <a:srgbClr val="0070C0"/>
                                  </a:solidFill>
                                  <a:latin typeface="Cambria Math" panose="02040503050406030204" pitchFamily="18" charset="0"/>
                                </a:rPr>
                                <m:t>𝑖</m:t>
                              </m:r>
                              <m:r>
                                <a:rPr lang="es-CO" sz="2800" b="0" i="1" smtClean="0">
                                  <a:solidFill>
                                    <a:srgbClr val="0070C0"/>
                                  </a:solidFill>
                                  <a:latin typeface="Cambria Math" panose="02040503050406030204" pitchFamily="18" charset="0"/>
                                </a:rPr>
                                <m:t>=1</m:t>
                              </m:r>
                            </m:sub>
                            <m:sup>
                              <m:r>
                                <a:rPr lang="es-CO" sz="2800" b="0" i="1" smtClean="0">
                                  <a:solidFill>
                                    <a:srgbClr val="0070C0"/>
                                  </a:solidFill>
                                  <a:latin typeface="Cambria Math" panose="02040503050406030204" pitchFamily="18" charset="0"/>
                                </a:rPr>
                                <m:t>𝑁</m:t>
                              </m:r>
                            </m:sup>
                            <m:e>
                              <m:sSubSup>
                                <m:sSubSupPr>
                                  <m:ctrlPr>
                                    <a:rPr lang="es-CO" sz="2800" i="1" smtClean="0">
                                      <a:solidFill>
                                        <a:srgbClr val="0070C0"/>
                                      </a:solidFill>
                                      <a:latin typeface="Cambria Math" panose="02040503050406030204" pitchFamily="18" charset="0"/>
                                    </a:rPr>
                                  </m:ctrlPr>
                                </m:sSubSupPr>
                                <m:e>
                                  <m:r>
                                    <a:rPr lang="es-CO" sz="2800" b="0" i="1" smtClean="0">
                                      <a:solidFill>
                                        <a:srgbClr val="0070C0"/>
                                      </a:solidFill>
                                      <a:latin typeface="Cambria Math" panose="02040503050406030204" pitchFamily="18" charset="0"/>
                                    </a:rPr>
                                    <m:t>𝑥</m:t>
                                  </m:r>
                                </m:e>
                                <m:sub>
                                  <m:r>
                                    <a:rPr lang="es-CO" sz="2800" b="0" i="1" smtClean="0">
                                      <a:solidFill>
                                        <a:srgbClr val="0070C0"/>
                                      </a:solidFill>
                                      <a:latin typeface="Cambria Math" panose="02040503050406030204" pitchFamily="18" charset="0"/>
                                    </a:rPr>
                                    <m:t>𝑖</m:t>
                                  </m:r>
                                </m:sub>
                                <m:sup>
                                  <m:r>
                                    <a:rPr lang="es-CO" sz="2800" b="0" i="1" smtClean="0">
                                      <a:solidFill>
                                        <a:srgbClr val="0070C0"/>
                                      </a:solidFill>
                                      <a:latin typeface="Cambria Math" panose="02040503050406030204" pitchFamily="18" charset="0"/>
                                    </a:rPr>
                                    <m:t>2</m:t>
                                  </m:r>
                                </m:sup>
                              </m:sSubSup>
                            </m:e>
                          </m:nary>
                        </m:e>
                      </m:nary>
                      <m:r>
                        <a:rPr lang="es-CO" sz="2800" b="0" i="1" smtClean="0">
                          <a:solidFill>
                            <a:srgbClr val="0070C0"/>
                          </a:solidFill>
                          <a:latin typeface="Cambria Math" panose="02040503050406030204" pitchFamily="18" charset="0"/>
                        </a:rPr>
                        <m:t>=0</m:t>
                      </m:r>
                    </m:oMath>
                  </m:oMathPara>
                </a14:m>
                <a:endParaRPr lang="es-CO" sz="2800" dirty="0">
                  <a:solidFill>
                    <a:srgbClr val="0070C0"/>
                  </a:solidFill>
                </a:endParaRPr>
              </a:p>
            </p:txBody>
          </p:sp>
        </mc:Choice>
        <mc:Fallback xmlns="">
          <p:sp>
            <p:nvSpPr>
              <p:cNvPr id="5" name="CuadroTexto 4">
                <a:extLst>
                  <a:ext uri="{FF2B5EF4-FFF2-40B4-BE49-F238E27FC236}">
                    <a16:creationId xmlns:a16="http://schemas.microsoft.com/office/drawing/2014/main" id="{583A05BF-3141-9521-E221-4081C423A2FA}"/>
                  </a:ext>
                </a:extLst>
              </p:cNvPr>
              <p:cNvSpPr txBox="1">
                <a:spLocks noRot="1" noChangeAspect="1" noMove="1" noResize="1" noEditPoints="1" noAdjustHandles="1" noChangeArrowheads="1" noChangeShapeType="1" noTextEdit="1"/>
              </p:cNvSpPr>
              <p:nvPr/>
            </p:nvSpPr>
            <p:spPr>
              <a:xfrm>
                <a:off x="4573718" y="3042691"/>
                <a:ext cx="5598584" cy="1211550"/>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7C2B68F-CAB8-7233-F1C0-78F99FE02375}"/>
                  </a:ext>
                </a:extLst>
              </p:cNvPr>
              <p:cNvSpPr txBox="1"/>
              <p:nvPr/>
            </p:nvSpPr>
            <p:spPr>
              <a:xfrm>
                <a:off x="901370" y="4984986"/>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oMath>
                  </m:oMathPara>
                </a14:m>
                <a:endParaRPr lang="es-CO" sz="2800" dirty="0">
                  <a:solidFill>
                    <a:srgbClr val="FF0000"/>
                  </a:solidFill>
                </a:endParaRPr>
              </a:p>
            </p:txBody>
          </p:sp>
        </mc:Choice>
        <mc:Fallback xmlns="">
          <p:sp>
            <p:nvSpPr>
              <p:cNvPr id="6" name="CuadroTexto 5">
                <a:extLst>
                  <a:ext uri="{FF2B5EF4-FFF2-40B4-BE49-F238E27FC236}">
                    <a16:creationId xmlns:a16="http://schemas.microsoft.com/office/drawing/2014/main" id="{A7C2B68F-CAB8-7233-F1C0-78F99FE02375}"/>
                  </a:ext>
                </a:extLst>
              </p:cNvPr>
              <p:cNvSpPr txBox="1">
                <a:spLocks noRot="1" noChangeAspect="1" noMove="1" noResize="1" noEditPoints="1" noAdjustHandles="1" noChangeArrowheads="1" noChangeShapeType="1" noTextEdit="1"/>
              </p:cNvSpPr>
              <p:nvPr/>
            </p:nvSpPr>
            <p:spPr>
              <a:xfrm>
                <a:off x="901370" y="4984986"/>
                <a:ext cx="2118593" cy="454227"/>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99270C1C-B825-B560-67FE-E67478C9FCE2}"/>
                  </a:ext>
                </a:extLst>
              </p:cNvPr>
              <p:cNvSpPr txBox="1"/>
              <p:nvPr/>
            </p:nvSpPr>
            <p:spPr>
              <a:xfrm>
                <a:off x="4652376" y="4984986"/>
                <a:ext cx="2686954"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sSup>
                            <m:sSupPr>
                              <m:ctrlPr>
                                <a:rPr lang="es-CO" sz="2800" b="0" i="1" smtClean="0">
                                  <a:solidFill>
                                    <a:srgbClr val="FF0000"/>
                                  </a:solidFill>
                                  <a:latin typeface="Cambria Math" panose="02040503050406030204" pitchFamily="18" charset="0"/>
                                </a:rPr>
                              </m:ctrlPr>
                            </m:sSupPr>
                            <m:e>
                              <m:r>
                                <a:rPr lang="es-CO" sz="2800" b="0" i="1" smtClean="0">
                                  <a:solidFill>
                                    <a:srgbClr val="FF0000"/>
                                  </a:solidFill>
                                  <a:latin typeface="Cambria Math" panose="02040503050406030204" pitchFamily="18" charset="0"/>
                                </a:rPr>
                                <m:t>𝑥</m:t>
                              </m:r>
                            </m:e>
                            <m:sup>
                              <m:r>
                                <a:rPr lang="es-CO" sz="2800" b="0" i="1" smtClean="0">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7" name="CuadroTexto 6">
                <a:extLst>
                  <a:ext uri="{FF2B5EF4-FFF2-40B4-BE49-F238E27FC236}">
                    <a16:creationId xmlns:a16="http://schemas.microsoft.com/office/drawing/2014/main" id="{99270C1C-B825-B560-67FE-E67478C9FCE2}"/>
                  </a:ext>
                </a:extLst>
              </p:cNvPr>
              <p:cNvSpPr txBox="1">
                <a:spLocks noRot="1" noChangeAspect="1" noMove="1" noResize="1" noEditPoints="1" noAdjustHandles="1" noChangeArrowheads="1" noChangeShapeType="1" noTextEdit="1"/>
              </p:cNvSpPr>
              <p:nvPr/>
            </p:nvSpPr>
            <p:spPr>
              <a:xfrm>
                <a:off x="4652376" y="4984986"/>
                <a:ext cx="2686954" cy="463268"/>
              </a:xfrm>
              <a:prstGeom prst="rect">
                <a:avLst/>
              </a:prstGeom>
              <a:blipFill>
                <a:blip r:embed="rId5"/>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588777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412A58-0FF1-8302-0202-8013E6F8AB80}"/>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610DB1E-F96E-B15C-7D10-B86957C9B7A4}"/>
                  </a:ext>
                </a:extLst>
              </p:cNvPr>
              <p:cNvSpPr txBox="1"/>
              <p:nvPr/>
            </p:nvSpPr>
            <p:spPr>
              <a:xfrm>
                <a:off x="1024128" y="2084832"/>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oMath>
                  </m:oMathPara>
                </a14:m>
                <a:endParaRPr lang="es-CO" sz="2800" dirty="0">
                  <a:solidFill>
                    <a:srgbClr val="FF0000"/>
                  </a:solidFill>
                </a:endParaRPr>
              </a:p>
            </p:txBody>
          </p:sp>
        </mc:Choice>
        <mc:Fallback xmlns="">
          <p:sp>
            <p:nvSpPr>
              <p:cNvPr id="4" name="CuadroTexto 3">
                <a:extLst>
                  <a:ext uri="{FF2B5EF4-FFF2-40B4-BE49-F238E27FC236}">
                    <a16:creationId xmlns:a16="http://schemas.microsoft.com/office/drawing/2014/main" id="{1610DB1E-F96E-B15C-7D10-B86957C9B7A4}"/>
                  </a:ext>
                </a:extLst>
              </p:cNvPr>
              <p:cNvSpPr txBox="1">
                <a:spLocks noRot="1" noChangeAspect="1" noMove="1" noResize="1" noEditPoints="1" noAdjustHandles="1" noChangeArrowheads="1" noChangeShapeType="1" noTextEdit="1"/>
              </p:cNvSpPr>
              <p:nvPr/>
            </p:nvSpPr>
            <p:spPr>
              <a:xfrm>
                <a:off x="1024128" y="2084832"/>
                <a:ext cx="2118593" cy="454227"/>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860BD48C-BD5F-1926-C89F-B6E985FFBCBB}"/>
                  </a:ext>
                </a:extLst>
              </p:cNvPr>
              <p:cNvSpPr txBox="1"/>
              <p:nvPr/>
            </p:nvSpPr>
            <p:spPr>
              <a:xfrm>
                <a:off x="3551163" y="2080312"/>
                <a:ext cx="2686954"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sSup>
                            <m:sSupPr>
                              <m:ctrlPr>
                                <a:rPr lang="es-CO" sz="2800" b="0" i="1" smtClean="0">
                                  <a:solidFill>
                                    <a:srgbClr val="FF0000"/>
                                  </a:solidFill>
                                  <a:latin typeface="Cambria Math" panose="02040503050406030204" pitchFamily="18" charset="0"/>
                                </a:rPr>
                              </m:ctrlPr>
                            </m:sSupPr>
                            <m:e>
                              <m:r>
                                <a:rPr lang="es-CO" sz="2800" b="0" i="1" smtClean="0">
                                  <a:solidFill>
                                    <a:srgbClr val="FF0000"/>
                                  </a:solidFill>
                                  <a:latin typeface="Cambria Math" panose="02040503050406030204" pitchFamily="18" charset="0"/>
                                </a:rPr>
                                <m:t>𝑥</m:t>
                              </m:r>
                            </m:e>
                            <m:sup>
                              <m:r>
                                <a:rPr lang="es-CO" sz="2800" b="0" i="1" smtClean="0">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5" name="CuadroTexto 4">
                <a:extLst>
                  <a:ext uri="{FF2B5EF4-FFF2-40B4-BE49-F238E27FC236}">
                    <a16:creationId xmlns:a16="http://schemas.microsoft.com/office/drawing/2014/main" id="{860BD48C-BD5F-1926-C89F-B6E985FFBCBB}"/>
                  </a:ext>
                </a:extLst>
              </p:cNvPr>
              <p:cNvSpPr txBox="1">
                <a:spLocks noRot="1" noChangeAspect="1" noMove="1" noResize="1" noEditPoints="1" noAdjustHandles="1" noChangeArrowheads="1" noChangeShapeType="1" noTextEdit="1"/>
              </p:cNvSpPr>
              <p:nvPr/>
            </p:nvSpPr>
            <p:spPr>
              <a:xfrm>
                <a:off x="3551163" y="2080312"/>
                <a:ext cx="2686954" cy="463268"/>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A83C07CA-12EA-E4DD-15B6-063867BBA07C}"/>
                  </a:ext>
                </a:extLst>
              </p:cNvPr>
              <p:cNvSpPr txBox="1"/>
              <p:nvPr/>
            </p:nvSpPr>
            <p:spPr>
              <a:xfrm>
                <a:off x="1024128" y="2817335"/>
                <a:ext cx="1916935" cy="8891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i="1">
                              <a:solidFill>
                                <a:srgbClr val="00B050"/>
                              </a:solidFill>
                              <a:latin typeface="Cambria Math" panose="02040503050406030204" pitchFamily="18" charset="0"/>
                            </a:rPr>
                            <m:t>1</m:t>
                          </m:r>
                        </m:sub>
                      </m:sSub>
                      <m:r>
                        <a:rPr lang="es-CO" sz="2800" b="0" i="1" smtClean="0">
                          <a:solidFill>
                            <a:srgbClr val="00B050"/>
                          </a:solidFill>
                          <a:latin typeface="Cambria Math" panose="02040503050406030204" pitchFamily="18" charset="0"/>
                        </a:rPr>
                        <m:t>=</m:t>
                      </m:r>
                      <m:f>
                        <m:fPr>
                          <m:ctrlPr>
                            <a:rPr lang="es-CO" sz="2800" i="1" smtClean="0">
                              <a:solidFill>
                                <a:srgbClr val="00B050"/>
                              </a:solidFill>
                              <a:latin typeface="Cambria Math" panose="02040503050406030204" pitchFamily="18" charset="0"/>
                            </a:rPr>
                          </m:ctrlPr>
                        </m:fPr>
                        <m:num>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i="1">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i="1">
                                  <a:solidFill>
                                    <a:srgbClr val="00B050"/>
                                  </a:solidFill>
                                  <a:latin typeface="Cambria Math" panose="02040503050406030204" pitchFamily="18" charset="0"/>
                                </a:rPr>
                                <m:t>0</m:t>
                              </m:r>
                            </m:sub>
                          </m:sSub>
                        </m:num>
                        <m:den>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den>
                      </m:f>
                    </m:oMath>
                  </m:oMathPara>
                </a14:m>
                <a:endParaRPr lang="es-CO" sz="2800" dirty="0">
                  <a:solidFill>
                    <a:srgbClr val="00B050"/>
                  </a:solidFill>
                </a:endParaRPr>
              </a:p>
            </p:txBody>
          </p:sp>
        </mc:Choice>
        <mc:Fallback xmlns="">
          <p:sp>
            <p:nvSpPr>
              <p:cNvPr id="6" name="CuadroTexto 5">
                <a:extLst>
                  <a:ext uri="{FF2B5EF4-FFF2-40B4-BE49-F238E27FC236}">
                    <a16:creationId xmlns:a16="http://schemas.microsoft.com/office/drawing/2014/main" id="{A83C07CA-12EA-E4DD-15B6-063867BBA07C}"/>
                  </a:ext>
                </a:extLst>
              </p:cNvPr>
              <p:cNvSpPr txBox="1">
                <a:spLocks noRot="1" noChangeAspect="1" noMove="1" noResize="1" noEditPoints="1" noAdjustHandles="1" noChangeArrowheads="1" noChangeShapeType="1" noTextEdit="1"/>
              </p:cNvSpPr>
              <p:nvPr/>
            </p:nvSpPr>
            <p:spPr>
              <a:xfrm>
                <a:off x="1024128" y="2817335"/>
                <a:ext cx="1916935" cy="889154"/>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7A19887-A405-D884-6B7C-6DC73995C992}"/>
                  </a:ext>
                </a:extLst>
              </p:cNvPr>
              <p:cNvSpPr txBox="1"/>
              <p:nvPr/>
            </p:nvSpPr>
            <p:spPr>
              <a:xfrm>
                <a:off x="1024127" y="3869844"/>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1</m:t>
                          </m:r>
                        </m:sub>
                      </m:sSub>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0" name="CuadroTexto 9">
                <a:extLst>
                  <a:ext uri="{FF2B5EF4-FFF2-40B4-BE49-F238E27FC236}">
                    <a16:creationId xmlns:a16="http://schemas.microsoft.com/office/drawing/2014/main" id="{B7A19887-A405-D884-6B7C-6DC73995C992}"/>
                  </a:ext>
                </a:extLst>
              </p:cNvPr>
              <p:cNvSpPr txBox="1">
                <a:spLocks noRot="1" noChangeAspect="1" noMove="1" noResize="1" noEditPoints="1" noAdjustHandles="1" noChangeArrowheads="1" noChangeShapeType="1" noTextEdit="1"/>
              </p:cNvSpPr>
              <p:nvPr/>
            </p:nvSpPr>
            <p:spPr>
              <a:xfrm>
                <a:off x="1024127" y="3869844"/>
                <a:ext cx="2118593" cy="454227"/>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EC42DCAF-2BBB-B5C6-1AF5-CFBAEE6BCBA3}"/>
                  </a:ext>
                </a:extLst>
              </p:cNvPr>
              <p:cNvSpPr txBox="1"/>
              <p:nvPr/>
            </p:nvSpPr>
            <p:spPr>
              <a:xfrm>
                <a:off x="3762557" y="3865323"/>
                <a:ext cx="3836756" cy="497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d>
                        <m:dPr>
                          <m:ctrlPr>
                            <a:rPr lang="es-CO" sz="2800" b="0" i="1" smtClean="0">
                              <a:solidFill>
                                <a:srgbClr val="FF0000"/>
                              </a:solidFill>
                              <a:latin typeface="Cambria Math" panose="02040503050406030204" pitchFamily="18" charset="0"/>
                            </a:rPr>
                          </m:ctrlPr>
                        </m:d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i="1">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i="1">
                                  <a:solidFill>
                                    <a:srgbClr val="00B050"/>
                                  </a:solidFill>
                                  <a:latin typeface="Cambria Math" panose="02040503050406030204" pitchFamily="18" charset="0"/>
                                  <a:ea typeface="Cambria Math" panose="02040503050406030204" pitchFamily="18" charset="0"/>
                                </a:rPr>
                                <m:t>1</m:t>
                              </m:r>
                            </m:sub>
                          </m:sSub>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d>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sSup>
                            <m:sSupPr>
                              <m:ctrlPr>
                                <a:rPr lang="es-CO" sz="2800" b="0" i="1" smtClean="0">
                                  <a:solidFill>
                                    <a:srgbClr val="FF0000"/>
                                  </a:solidFill>
                                  <a:latin typeface="Cambria Math" panose="02040503050406030204" pitchFamily="18" charset="0"/>
                                </a:rPr>
                              </m:ctrlPr>
                            </m:sSupPr>
                            <m:e>
                              <m:r>
                                <a:rPr lang="es-CO" sz="2800" b="0" i="1" smtClean="0">
                                  <a:solidFill>
                                    <a:srgbClr val="FF0000"/>
                                  </a:solidFill>
                                  <a:latin typeface="Cambria Math" panose="02040503050406030204" pitchFamily="18" charset="0"/>
                                </a:rPr>
                                <m:t>𝑥</m:t>
                              </m:r>
                            </m:e>
                            <m:sup>
                              <m:r>
                                <a:rPr lang="es-CO" sz="2800" b="0" i="1" smtClean="0">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11" name="CuadroTexto 10">
                <a:extLst>
                  <a:ext uri="{FF2B5EF4-FFF2-40B4-BE49-F238E27FC236}">
                    <a16:creationId xmlns:a16="http://schemas.microsoft.com/office/drawing/2014/main" id="{EC42DCAF-2BBB-B5C6-1AF5-CFBAEE6BCBA3}"/>
                  </a:ext>
                </a:extLst>
              </p:cNvPr>
              <p:cNvSpPr txBox="1">
                <a:spLocks noRot="1" noChangeAspect="1" noMove="1" noResize="1" noEditPoints="1" noAdjustHandles="1" noChangeArrowheads="1" noChangeShapeType="1" noTextEdit="1"/>
              </p:cNvSpPr>
              <p:nvPr/>
            </p:nvSpPr>
            <p:spPr>
              <a:xfrm>
                <a:off x="3762557" y="3865323"/>
                <a:ext cx="3836756" cy="497829"/>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781B1BC-6547-E63E-6D6B-45579802399D}"/>
                  </a:ext>
                </a:extLst>
              </p:cNvPr>
              <p:cNvSpPr txBox="1"/>
              <p:nvPr/>
            </p:nvSpPr>
            <p:spPr>
              <a:xfrm>
                <a:off x="3762557" y="4470007"/>
                <a:ext cx="3690048"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i="1">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i="1">
                              <a:solidFill>
                                <a:srgbClr val="00B050"/>
                              </a:solidFill>
                              <a:latin typeface="Cambria Math" panose="02040503050406030204" pitchFamily="18" charset="0"/>
                              <a:ea typeface="Cambria Math" panose="02040503050406030204" pitchFamily="18" charset="0"/>
                            </a:rPr>
                            <m:t>1</m:t>
                          </m:r>
                        </m:sub>
                      </m:sSub>
                      <m:sSup>
                        <m:sSupPr>
                          <m:ctrlPr>
                            <a:rPr lang="es-CO" sz="2800" i="1" smtClean="0">
                              <a:solidFill>
                                <a:srgbClr val="00B050"/>
                              </a:solidFill>
                              <a:latin typeface="Cambria Math" panose="02040503050406030204" pitchFamily="18" charset="0"/>
                              <a:ea typeface="Cambria Math" panose="02040503050406030204" pitchFamily="18" charset="0"/>
                            </a:rPr>
                          </m:ctrlPr>
                        </m:sSup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e>
                        <m:sup>
                          <m:r>
                            <a:rPr lang="es-CO" sz="2800" b="0" i="1" smtClean="0">
                              <a:solidFill>
                                <a:srgbClr val="FF0000"/>
                              </a:solidFill>
                              <a:latin typeface="Cambria Math" panose="02040503050406030204" pitchFamily="18" charset="0"/>
                              <a:ea typeface="Cambria Math" panose="02040503050406030204" pitchFamily="18" charset="0"/>
                            </a:rPr>
                            <m:t>2</m:t>
                          </m:r>
                        </m:sup>
                      </m:sSup>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sSup>
                            <m:sSupPr>
                              <m:ctrlPr>
                                <a:rPr lang="es-CO" sz="2800" b="0" i="1" smtClean="0">
                                  <a:solidFill>
                                    <a:srgbClr val="FF0000"/>
                                  </a:solidFill>
                                  <a:latin typeface="Cambria Math" panose="02040503050406030204" pitchFamily="18" charset="0"/>
                                </a:rPr>
                              </m:ctrlPr>
                            </m:sSupPr>
                            <m:e>
                              <m:r>
                                <a:rPr lang="es-CO" sz="2800" b="0" i="1" smtClean="0">
                                  <a:solidFill>
                                    <a:srgbClr val="FF0000"/>
                                  </a:solidFill>
                                  <a:latin typeface="Cambria Math" panose="02040503050406030204" pitchFamily="18" charset="0"/>
                                </a:rPr>
                                <m:t>𝑥</m:t>
                              </m:r>
                            </m:e>
                            <m:sup>
                              <m:r>
                                <a:rPr lang="es-CO" sz="2800" b="0" i="1" smtClean="0">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12" name="CuadroTexto 11">
                <a:extLst>
                  <a:ext uri="{FF2B5EF4-FFF2-40B4-BE49-F238E27FC236}">
                    <a16:creationId xmlns:a16="http://schemas.microsoft.com/office/drawing/2014/main" id="{8781B1BC-6547-E63E-6D6B-45579802399D}"/>
                  </a:ext>
                </a:extLst>
              </p:cNvPr>
              <p:cNvSpPr txBox="1">
                <a:spLocks noRot="1" noChangeAspect="1" noMove="1" noResize="1" noEditPoints="1" noAdjustHandles="1" noChangeArrowheads="1" noChangeShapeType="1" noTextEdit="1"/>
              </p:cNvSpPr>
              <p:nvPr/>
            </p:nvSpPr>
            <p:spPr>
              <a:xfrm>
                <a:off x="3762557" y="4470007"/>
                <a:ext cx="3690048" cy="463268"/>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E786A231-822D-A303-BF93-E60C50CDFC8D}"/>
                  </a:ext>
                </a:extLst>
              </p:cNvPr>
              <p:cNvSpPr txBox="1"/>
              <p:nvPr/>
            </p:nvSpPr>
            <p:spPr>
              <a:xfrm>
                <a:off x="3762557" y="5040130"/>
                <a:ext cx="3658566" cy="497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1</m:t>
                          </m:r>
                        </m:sub>
                      </m:sSub>
                      <m:d>
                        <m:dPr>
                          <m:ctrlPr>
                            <a:rPr lang="es-CO" sz="2800" b="0" i="1" smtClean="0">
                              <a:solidFill>
                                <a:srgbClr val="FF0000"/>
                              </a:solidFill>
                              <a:latin typeface="Cambria Math" panose="02040503050406030204" pitchFamily="18" charset="0"/>
                            </a:rPr>
                          </m:ctrlPr>
                        </m:dPr>
                        <m:e>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b="0" i="1" smtClean="0">
                              <a:solidFill>
                                <a:srgbClr val="FF0000"/>
                              </a:solidFill>
                              <a:latin typeface="Cambria Math" panose="02040503050406030204" pitchFamily="18" charset="0"/>
                            </a:rPr>
                            <m:t>−</m:t>
                          </m:r>
                          <m:sSup>
                            <m:sSupPr>
                              <m:ctrlPr>
                                <a:rPr lang="es-CO" sz="2800" i="1">
                                  <a:solidFill>
                                    <a:srgbClr val="00B050"/>
                                  </a:solidFill>
                                  <a:latin typeface="Cambria Math" panose="02040503050406030204" pitchFamily="18" charset="0"/>
                                  <a:ea typeface="Cambria Math" panose="02040503050406030204" pitchFamily="18" charset="0"/>
                                </a:rPr>
                              </m:ctrlPr>
                            </m:sSup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e>
                            <m:sup>
                              <m:r>
                                <a:rPr lang="es-CO" sz="2800" i="1">
                                  <a:solidFill>
                                    <a:srgbClr val="FF0000"/>
                                  </a:solidFill>
                                  <a:latin typeface="Cambria Math" panose="02040503050406030204" pitchFamily="18" charset="0"/>
                                  <a:ea typeface="Cambria Math" panose="02040503050406030204" pitchFamily="18" charset="0"/>
                                </a:rPr>
                                <m:t>2</m:t>
                              </m:r>
                            </m:sup>
                          </m:sSup>
                        </m:e>
                      </m:d>
                    </m:oMath>
                  </m:oMathPara>
                </a14:m>
                <a:endParaRPr lang="es-CO" sz="2800" dirty="0">
                  <a:solidFill>
                    <a:srgbClr val="FF0000"/>
                  </a:solidFill>
                </a:endParaRPr>
              </a:p>
            </p:txBody>
          </p:sp>
        </mc:Choice>
        <mc:Fallback xmlns="">
          <p:sp>
            <p:nvSpPr>
              <p:cNvPr id="13" name="CuadroTexto 12">
                <a:extLst>
                  <a:ext uri="{FF2B5EF4-FFF2-40B4-BE49-F238E27FC236}">
                    <a16:creationId xmlns:a16="http://schemas.microsoft.com/office/drawing/2014/main" id="{E786A231-822D-A303-BF93-E60C50CDFC8D}"/>
                  </a:ext>
                </a:extLst>
              </p:cNvPr>
              <p:cNvSpPr txBox="1">
                <a:spLocks noRot="1" noChangeAspect="1" noMove="1" noResize="1" noEditPoints="1" noAdjustHandles="1" noChangeArrowheads="1" noChangeShapeType="1" noTextEdit="1"/>
              </p:cNvSpPr>
              <p:nvPr/>
            </p:nvSpPr>
            <p:spPr>
              <a:xfrm>
                <a:off x="3762557" y="5040130"/>
                <a:ext cx="3658566" cy="497829"/>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39FAA5B1-980F-3E90-6A4B-2978A4C4CA40}"/>
                  </a:ext>
                </a:extLst>
              </p:cNvPr>
              <p:cNvSpPr txBox="1"/>
              <p:nvPr/>
            </p:nvSpPr>
            <p:spPr>
              <a:xfrm>
                <a:off x="3762557" y="5757140"/>
                <a:ext cx="2425856" cy="952697"/>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1</m:t>
                          </m:r>
                        </m:sub>
                      </m:sSub>
                      <m:r>
                        <a:rPr lang="es-CO" sz="2800" b="0" i="1" smtClean="0">
                          <a:solidFill>
                            <a:srgbClr val="FF0000"/>
                          </a:solidFill>
                          <a:latin typeface="Cambria Math" panose="02040503050406030204" pitchFamily="18" charset="0"/>
                        </a:rPr>
                        <m:t>=</m:t>
                      </m:r>
                      <m:f>
                        <m:fPr>
                          <m:ctrlPr>
                            <a:rPr lang="es-CO" sz="2800" b="0" i="1" smtClean="0">
                              <a:solidFill>
                                <a:srgbClr val="FF0000"/>
                              </a:solidFill>
                              <a:latin typeface="Cambria Math" panose="02040503050406030204" pitchFamily="18" charset="0"/>
                            </a:rPr>
                          </m:ctrlPr>
                        </m:fPr>
                        <m:num>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r>
                            <a:rPr lang="es-CO" sz="2800" i="1">
                              <a:solidFill>
                                <a:srgbClr val="FF0000"/>
                              </a:solidFill>
                              <a:latin typeface="Cambria Math" panose="02040503050406030204" pitchFamily="18" charset="0"/>
                            </a:rPr>
                            <m:t>−</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acc>
                            <m:accPr>
                              <m:chr m:val="̅"/>
                              <m:ctrlPr>
                                <a:rPr lang="es-CO" sz="2800" i="1" smtClean="0">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𝑦</m:t>
                              </m:r>
                            </m:e>
                          </m:acc>
                        </m:num>
                        <m:den>
                          <m:d>
                            <m:dPr>
                              <m:ctrlPr>
                                <a:rPr lang="es-CO" sz="2800" i="1">
                                  <a:solidFill>
                                    <a:srgbClr val="FF0000"/>
                                  </a:solidFill>
                                  <a:latin typeface="Cambria Math" panose="02040503050406030204" pitchFamily="18" charset="0"/>
                                </a:rPr>
                              </m:ctrlPr>
                            </m:dPr>
                            <m:e>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i="1">
                                  <a:solidFill>
                                    <a:srgbClr val="FF0000"/>
                                  </a:solidFill>
                                  <a:latin typeface="Cambria Math" panose="02040503050406030204" pitchFamily="18" charset="0"/>
                                </a:rPr>
                                <m:t>−</m:t>
                              </m:r>
                              <m:sSup>
                                <m:sSupPr>
                                  <m:ctrlPr>
                                    <a:rPr lang="es-CO" sz="2800" i="1">
                                      <a:solidFill>
                                        <a:srgbClr val="00B050"/>
                                      </a:solidFill>
                                      <a:latin typeface="Cambria Math" panose="02040503050406030204" pitchFamily="18" charset="0"/>
                                      <a:ea typeface="Cambria Math" panose="02040503050406030204" pitchFamily="18" charset="0"/>
                                    </a:rPr>
                                  </m:ctrlPr>
                                </m:sSup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e>
                                <m:sup>
                                  <m:r>
                                    <a:rPr lang="es-CO" sz="2800" i="1">
                                      <a:solidFill>
                                        <a:srgbClr val="FF0000"/>
                                      </a:solidFill>
                                      <a:latin typeface="Cambria Math" panose="02040503050406030204" pitchFamily="18" charset="0"/>
                                      <a:ea typeface="Cambria Math" panose="02040503050406030204" pitchFamily="18" charset="0"/>
                                    </a:rPr>
                                    <m:t>2</m:t>
                                  </m:r>
                                </m:sup>
                              </m:sSup>
                            </m:e>
                          </m:d>
                        </m:den>
                      </m:f>
                    </m:oMath>
                  </m:oMathPara>
                </a14:m>
                <a:endParaRPr lang="es-CO" sz="2800" dirty="0">
                  <a:solidFill>
                    <a:srgbClr val="FF0000"/>
                  </a:solidFill>
                </a:endParaRPr>
              </a:p>
            </p:txBody>
          </p:sp>
        </mc:Choice>
        <mc:Fallback xmlns="">
          <p:sp>
            <p:nvSpPr>
              <p:cNvPr id="14" name="CuadroTexto 13">
                <a:extLst>
                  <a:ext uri="{FF2B5EF4-FFF2-40B4-BE49-F238E27FC236}">
                    <a16:creationId xmlns:a16="http://schemas.microsoft.com/office/drawing/2014/main" id="{39FAA5B1-980F-3E90-6A4B-2978A4C4CA40}"/>
                  </a:ext>
                </a:extLst>
              </p:cNvPr>
              <p:cNvSpPr txBox="1">
                <a:spLocks noRot="1" noChangeAspect="1" noMove="1" noResize="1" noEditPoints="1" noAdjustHandles="1" noChangeArrowheads="1" noChangeShapeType="1" noTextEdit="1"/>
              </p:cNvSpPr>
              <p:nvPr/>
            </p:nvSpPr>
            <p:spPr>
              <a:xfrm>
                <a:off x="3762557" y="5757140"/>
                <a:ext cx="2425856" cy="952697"/>
              </a:xfrm>
              <a:prstGeom prst="rect">
                <a:avLst/>
              </a:prstGeom>
              <a:blipFill>
                <a:blip r:embed="rId9"/>
                <a:stretch>
                  <a:fillRect/>
                </a:stretch>
              </a:blipFill>
              <a:ln>
                <a:solidFill>
                  <a:schemeClr val="tx1"/>
                </a:solidFill>
              </a:ln>
            </p:spPr>
            <p:txBody>
              <a:bodyPr/>
              <a:lstStyle/>
              <a:p>
                <a:r>
                  <a:rPr lang="es-CO">
                    <a:noFill/>
                  </a:rPr>
                  <a:t> </a:t>
                </a:r>
              </a:p>
            </p:txBody>
          </p:sp>
        </mc:Fallback>
      </mc:AlternateContent>
    </p:spTree>
    <p:extLst>
      <p:ext uri="{BB962C8B-B14F-4D97-AF65-F5344CB8AC3E}">
        <p14:creationId xmlns:p14="http://schemas.microsoft.com/office/powerpoint/2010/main" val="2826757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A022-5B3D-74F9-F464-20D9B6E7567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25B1868-0C2E-6E16-72B6-9907224BBF19}"/>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97B807E-3B22-B7A3-8E75-D9DE0451B3B5}"/>
                  </a:ext>
                </a:extLst>
              </p:cNvPr>
              <p:cNvSpPr txBox="1"/>
              <p:nvPr/>
            </p:nvSpPr>
            <p:spPr>
              <a:xfrm>
                <a:off x="1024128" y="2084832"/>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oMath>
                  </m:oMathPara>
                </a14:m>
                <a:endParaRPr lang="es-CO" sz="2800" dirty="0">
                  <a:solidFill>
                    <a:srgbClr val="FF0000"/>
                  </a:solidFill>
                </a:endParaRPr>
              </a:p>
            </p:txBody>
          </p:sp>
        </mc:Choice>
        <mc:Fallback xmlns="">
          <p:sp>
            <p:nvSpPr>
              <p:cNvPr id="4" name="CuadroTexto 3">
                <a:extLst>
                  <a:ext uri="{FF2B5EF4-FFF2-40B4-BE49-F238E27FC236}">
                    <a16:creationId xmlns:a16="http://schemas.microsoft.com/office/drawing/2014/main" id="{497B807E-3B22-B7A3-8E75-D9DE0451B3B5}"/>
                  </a:ext>
                </a:extLst>
              </p:cNvPr>
              <p:cNvSpPr txBox="1">
                <a:spLocks noRot="1" noChangeAspect="1" noMove="1" noResize="1" noEditPoints="1" noAdjustHandles="1" noChangeArrowheads="1" noChangeShapeType="1" noTextEdit="1"/>
              </p:cNvSpPr>
              <p:nvPr/>
            </p:nvSpPr>
            <p:spPr>
              <a:xfrm>
                <a:off x="1024128" y="2084832"/>
                <a:ext cx="2118593" cy="454227"/>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A20EA34-B9E3-770E-E0AC-A42F83CEB44F}"/>
                  </a:ext>
                </a:extLst>
              </p:cNvPr>
              <p:cNvSpPr txBox="1"/>
              <p:nvPr/>
            </p:nvSpPr>
            <p:spPr>
              <a:xfrm>
                <a:off x="3551163" y="2080312"/>
                <a:ext cx="2686954"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0</m:t>
                          </m:r>
                        </m:sub>
                      </m:sSub>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sSub>
                        <m:sSubPr>
                          <m:ctrlPr>
                            <a:rPr lang="es-CO" sz="2800" b="0" i="1" smtClean="0">
                              <a:solidFill>
                                <a:srgbClr val="FF0000"/>
                              </a:solidFill>
                              <a:latin typeface="Cambria Math" panose="02040503050406030204" pitchFamily="18" charset="0"/>
                            </a:rPr>
                          </m:ctrlPr>
                        </m:sSubPr>
                        <m:e>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ea typeface="Cambria Math" panose="02040503050406030204" pitchFamily="18" charset="0"/>
                                </a:rPr>
                                <m:t>𝛽</m:t>
                              </m:r>
                            </m:e>
                          </m:acc>
                        </m:e>
                        <m:sub>
                          <m:r>
                            <a:rPr lang="es-CO" sz="2800" b="0" i="1" smtClean="0">
                              <a:solidFill>
                                <a:srgbClr val="FF0000"/>
                              </a:solidFill>
                              <a:latin typeface="Cambria Math" panose="02040503050406030204" pitchFamily="18" charset="0"/>
                            </a:rPr>
                            <m:t>1</m:t>
                          </m:r>
                        </m:sub>
                      </m:sSub>
                      <m:acc>
                        <m:accPr>
                          <m:chr m:val="̅"/>
                          <m:ctrlPr>
                            <a:rPr lang="es-CO" sz="2800" b="0" i="1" smtClean="0">
                              <a:solidFill>
                                <a:srgbClr val="FF0000"/>
                              </a:solidFill>
                              <a:latin typeface="Cambria Math" panose="02040503050406030204" pitchFamily="18" charset="0"/>
                            </a:rPr>
                          </m:ctrlPr>
                        </m:accPr>
                        <m:e>
                          <m:sSup>
                            <m:sSupPr>
                              <m:ctrlPr>
                                <a:rPr lang="es-CO" sz="2800" b="0" i="1" smtClean="0">
                                  <a:solidFill>
                                    <a:srgbClr val="FF0000"/>
                                  </a:solidFill>
                                  <a:latin typeface="Cambria Math" panose="02040503050406030204" pitchFamily="18" charset="0"/>
                                </a:rPr>
                              </m:ctrlPr>
                            </m:sSupPr>
                            <m:e>
                              <m:r>
                                <a:rPr lang="es-CO" sz="2800" b="0" i="1" smtClean="0">
                                  <a:solidFill>
                                    <a:srgbClr val="FF0000"/>
                                  </a:solidFill>
                                  <a:latin typeface="Cambria Math" panose="02040503050406030204" pitchFamily="18" charset="0"/>
                                </a:rPr>
                                <m:t>𝑥</m:t>
                              </m:r>
                            </m:e>
                            <m:sup>
                              <m:r>
                                <a:rPr lang="es-CO" sz="2800" b="0" i="1" smtClean="0">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5" name="CuadroTexto 4">
                <a:extLst>
                  <a:ext uri="{FF2B5EF4-FFF2-40B4-BE49-F238E27FC236}">
                    <a16:creationId xmlns:a16="http://schemas.microsoft.com/office/drawing/2014/main" id="{CA20EA34-B9E3-770E-E0AC-A42F83CEB44F}"/>
                  </a:ext>
                </a:extLst>
              </p:cNvPr>
              <p:cNvSpPr txBox="1">
                <a:spLocks noRot="1" noChangeAspect="1" noMove="1" noResize="1" noEditPoints="1" noAdjustHandles="1" noChangeArrowheads="1" noChangeShapeType="1" noTextEdit="1"/>
              </p:cNvSpPr>
              <p:nvPr/>
            </p:nvSpPr>
            <p:spPr>
              <a:xfrm>
                <a:off x="3551163" y="2080312"/>
                <a:ext cx="2686954" cy="463268"/>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5F42B9CF-8646-5A6B-FF1F-5BFDCD1ABF9E}"/>
                  </a:ext>
                </a:extLst>
              </p:cNvPr>
              <p:cNvSpPr txBox="1"/>
              <p:nvPr/>
            </p:nvSpPr>
            <p:spPr>
              <a:xfrm>
                <a:off x="945469" y="3130221"/>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1</m:t>
                          </m:r>
                        </m:sub>
                      </m:sSub>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7" name="CuadroTexto 6">
                <a:extLst>
                  <a:ext uri="{FF2B5EF4-FFF2-40B4-BE49-F238E27FC236}">
                    <a16:creationId xmlns:a16="http://schemas.microsoft.com/office/drawing/2014/main" id="{5F42B9CF-8646-5A6B-FF1F-5BFDCD1ABF9E}"/>
                  </a:ext>
                </a:extLst>
              </p:cNvPr>
              <p:cNvSpPr txBox="1">
                <a:spLocks noRot="1" noChangeAspect="1" noMove="1" noResize="1" noEditPoints="1" noAdjustHandles="1" noChangeArrowheads="1" noChangeShapeType="1" noTextEdit="1"/>
              </p:cNvSpPr>
              <p:nvPr/>
            </p:nvSpPr>
            <p:spPr>
              <a:xfrm>
                <a:off x="945469" y="3130221"/>
                <a:ext cx="2118593" cy="454227"/>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9C4E12A0-6BC7-6A85-2CF6-D5D06C628709}"/>
                  </a:ext>
                </a:extLst>
              </p:cNvPr>
              <p:cNvSpPr txBox="1"/>
              <p:nvPr/>
            </p:nvSpPr>
            <p:spPr>
              <a:xfrm>
                <a:off x="3703563" y="2771287"/>
                <a:ext cx="2686954"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b="0" i="1" smtClean="0">
                              <a:solidFill>
                                <a:srgbClr val="FF0000"/>
                              </a:solidFill>
                              <a:latin typeface="Cambria Math" panose="02040503050406030204" pitchFamily="18" charset="0"/>
                            </a:rPr>
                          </m:ctrlPr>
                        </m:accPr>
                        <m:e>
                          <m:r>
                            <a:rPr lang="es-CO" sz="2800" b="0" i="1" smtClean="0">
                              <a:solidFill>
                                <a:srgbClr val="FF0000"/>
                              </a:solidFill>
                              <a:latin typeface="Cambria Math" panose="02040503050406030204" pitchFamily="18" charset="0"/>
                            </a:rPr>
                            <m:t>𝑥𝑦</m:t>
                          </m:r>
                        </m:e>
                      </m:acc>
                      <m:r>
                        <a:rPr lang="es-CO" sz="2800" b="0" i="1" smtClean="0">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1</m:t>
                          </m:r>
                        </m:sub>
                      </m:sSub>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oMath>
                  </m:oMathPara>
                </a14:m>
                <a:endParaRPr lang="es-CO" sz="2800" dirty="0">
                  <a:solidFill>
                    <a:srgbClr val="FF0000"/>
                  </a:solidFill>
                </a:endParaRPr>
              </a:p>
            </p:txBody>
          </p:sp>
        </mc:Choice>
        <mc:Fallback xmlns="">
          <p:sp>
            <p:nvSpPr>
              <p:cNvPr id="9" name="CuadroTexto 8">
                <a:extLst>
                  <a:ext uri="{FF2B5EF4-FFF2-40B4-BE49-F238E27FC236}">
                    <a16:creationId xmlns:a16="http://schemas.microsoft.com/office/drawing/2014/main" id="{9C4E12A0-6BC7-6A85-2CF6-D5D06C628709}"/>
                  </a:ext>
                </a:extLst>
              </p:cNvPr>
              <p:cNvSpPr txBox="1">
                <a:spLocks noRot="1" noChangeAspect="1" noMove="1" noResize="1" noEditPoints="1" noAdjustHandles="1" noChangeArrowheads="1" noChangeShapeType="1" noTextEdit="1"/>
              </p:cNvSpPr>
              <p:nvPr/>
            </p:nvSpPr>
            <p:spPr>
              <a:xfrm>
                <a:off x="3703563" y="2771287"/>
                <a:ext cx="2686954" cy="463268"/>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B7C2717B-B3BE-1A2D-D707-606D3246A4A6}"/>
                  </a:ext>
                </a:extLst>
              </p:cNvPr>
              <p:cNvSpPr txBox="1"/>
              <p:nvPr/>
            </p:nvSpPr>
            <p:spPr>
              <a:xfrm>
                <a:off x="910243" y="4629837"/>
                <a:ext cx="2118593" cy="454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sSub>
                        <m:sSubPr>
                          <m:ctrlPr>
                            <a:rPr lang="es-CO" sz="2800" i="1">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1</m:t>
                          </m:r>
                        </m:sub>
                      </m:sSub>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6" name="CuadroTexto 15">
                <a:extLst>
                  <a:ext uri="{FF2B5EF4-FFF2-40B4-BE49-F238E27FC236}">
                    <a16:creationId xmlns:a16="http://schemas.microsoft.com/office/drawing/2014/main" id="{B7C2717B-B3BE-1A2D-D707-606D3246A4A6}"/>
                  </a:ext>
                </a:extLst>
              </p:cNvPr>
              <p:cNvSpPr txBox="1">
                <a:spLocks noRot="1" noChangeAspect="1" noMove="1" noResize="1" noEditPoints="1" noAdjustHandles="1" noChangeArrowheads="1" noChangeShapeType="1" noTextEdit="1"/>
              </p:cNvSpPr>
              <p:nvPr/>
            </p:nvSpPr>
            <p:spPr>
              <a:xfrm>
                <a:off x="910243" y="4629837"/>
                <a:ext cx="2118593" cy="454227"/>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C3736A56-8989-9F70-6CE3-2E48A62379AB}"/>
                  </a:ext>
                </a:extLst>
              </p:cNvPr>
              <p:cNvSpPr txBox="1"/>
              <p:nvPr/>
            </p:nvSpPr>
            <p:spPr>
              <a:xfrm>
                <a:off x="3703563" y="3531422"/>
                <a:ext cx="2309350"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1</m:t>
                          </m:r>
                        </m:sub>
                      </m:sSub>
                      <m:r>
                        <a:rPr lang="es-CO" sz="2800" b="0" i="1" smtClean="0">
                          <a:solidFill>
                            <a:srgbClr val="FF0000"/>
                          </a:solidFill>
                          <a:latin typeface="Cambria Math" panose="02040503050406030204" pitchFamily="18" charset="0"/>
                        </a:rPr>
                        <m:t>=</m:t>
                      </m:r>
                      <m:f>
                        <m:fPr>
                          <m:ctrlPr>
                            <a:rPr lang="es-CO" sz="2800" b="0" i="1" smtClean="0">
                              <a:solidFill>
                                <a:srgbClr val="FF0000"/>
                              </a:solidFill>
                              <a:latin typeface="Cambria Math" panose="02040503050406030204" pitchFamily="18" charset="0"/>
                            </a:rPr>
                          </m:ctrlPr>
                        </m:fPr>
                        <m:num>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r>
                            <a:rPr lang="es-CO" sz="2800" i="1">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oMath>
                  </m:oMathPara>
                </a14:m>
                <a:endParaRPr lang="es-CO" sz="2800" dirty="0">
                  <a:solidFill>
                    <a:srgbClr val="FF0000"/>
                  </a:solidFill>
                </a:endParaRPr>
              </a:p>
            </p:txBody>
          </p:sp>
        </mc:Choice>
        <mc:Fallback xmlns="">
          <p:sp>
            <p:nvSpPr>
              <p:cNvPr id="17" name="CuadroTexto 16">
                <a:extLst>
                  <a:ext uri="{FF2B5EF4-FFF2-40B4-BE49-F238E27FC236}">
                    <a16:creationId xmlns:a16="http://schemas.microsoft.com/office/drawing/2014/main" id="{C3736A56-8989-9F70-6CE3-2E48A62379AB}"/>
                  </a:ext>
                </a:extLst>
              </p:cNvPr>
              <p:cNvSpPr txBox="1">
                <a:spLocks noRot="1" noChangeAspect="1" noMove="1" noResize="1" noEditPoints="1" noAdjustHandles="1" noChangeArrowheads="1" noChangeShapeType="1" noTextEdit="1"/>
              </p:cNvSpPr>
              <p:nvPr/>
            </p:nvSpPr>
            <p:spPr>
              <a:xfrm>
                <a:off x="3703563" y="3531422"/>
                <a:ext cx="2309350" cy="934551"/>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3D75293D-87FB-A32C-C3E1-70AC1F0D1476}"/>
                  </a:ext>
                </a:extLst>
              </p:cNvPr>
              <p:cNvSpPr txBox="1"/>
              <p:nvPr/>
            </p:nvSpPr>
            <p:spPr>
              <a:xfrm>
                <a:off x="889564" y="5338233"/>
                <a:ext cx="3212867"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r>
                            <a:rPr lang="es-CO" sz="2800" i="1">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8" name="CuadroTexto 17">
                <a:extLst>
                  <a:ext uri="{FF2B5EF4-FFF2-40B4-BE49-F238E27FC236}">
                    <a16:creationId xmlns:a16="http://schemas.microsoft.com/office/drawing/2014/main" id="{3D75293D-87FB-A32C-C3E1-70AC1F0D1476}"/>
                  </a:ext>
                </a:extLst>
              </p:cNvPr>
              <p:cNvSpPr txBox="1">
                <a:spLocks noRot="1" noChangeAspect="1" noMove="1" noResize="1" noEditPoints="1" noAdjustHandles="1" noChangeArrowheads="1" noChangeShapeType="1" noTextEdit="1"/>
              </p:cNvSpPr>
              <p:nvPr/>
            </p:nvSpPr>
            <p:spPr>
              <a:xfrm>
                <a:off x="889564" y="5338233"/>
                <a:ext cx="3212867" cy="934551"/>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DAE18C2C-3BF0-B2E3-BBDC-45DAE1C9AEBB}"/>
                  </a:ext>
                </a:extLst>
              </p:cNvPr>
              <p:cNvSpPr txBox="1"/>
              <p:nvPr/>
            </p:nvSpPr>
            <p:spPr>
              <a:xfrm>
                <a:off x="4631683" y="5316534"/>
                <a:ext cx="3212867"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9" name="CuadroTexto 18">
                <a:extLst>
                  <a:ext uri="{FF2B5EF4-FFF2-40B4-BE49-F238E27FC236}">
                    <a16:creationId xmlns:a16="http://schemas.microsoft.com/office/drawing/2014/main" id="{DAE18C2C-3BF0-B2E3-BBDC-45DAE1C9AEBB}"/>
                  </a:ext>
                </a:extLst>
              </p:cNvPr>
              <p:cNvSpPr txBox="1">
                <a:spLocks noRot="1" noChangeAspect="1" noMove="1" noResize="1" noEditPoints="1" noAdjustHandles="1" noChangeArrowheads="1" noChangeShapeType="1" noTextEdit="1"/>
              </p:cNvSpPr>
              <p:nvPr/>
            </p:nvSpPr>
            <p:spPr>
              <a:xfrm>
                <a:off x="4631683" y="5316534"/>
                <a:ext cx="3212867" cy="934551"/>
              </a:xfrm>
              <a:prstGeom prst="rect">
                <a:avLst/>
              </a:prstGeom>
              <a:blipFill>
                <a:blip r:embed="rId9"/>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99D2BFEF-46E7-F744-9FD2-C88D8E190CCC}"/>
                  </a:ext>
                </a:extLst>
              </p:cNvPr>
              <p:cNvSpPr txBox="1"/>
              <p:nvPr/>
            </p:nvSpPr>
            <p:spPr>
              <a:xfrm>
                <a:off x="8245038" y="5223128"/>
                <a:ext cx="3407536"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sSup>
                            <m:sSupPr>
                              <m:ctrlPr>
                                <a:rPr lang="es-CO" sz="2800" i="1" smtClean="0">
                                  <a:solidFill>
                                    <a:srgbClr val="FF0000"/>
                                  </a:solidFill>
                                  <a:latin typeface="Cambria Math" panose="02040503050406030204" pitchFamily="18" charset="0"/>
                                </a:rPr>
                              </m:ctrlPr>
                            </m:sSup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sup>
                              <m:r>
                                <a:rPr lang="es-CO" sz="2800" b="0" i="1" smtClean="0">
                                  <a:solidFill>
                                    <a:srgbClr val="FF0000"/>
                                  </a:solidFill>
                                  <a:latin typeface="Cambria Math" panose="02040503050406030204" pitchFamily="18" charset="0"/>
                                </a:rPr>
                                <m:t>2</m:t>
                              </m:r>
                            </m:sup>
                          </m:sSup>
                          <m:r>
                            <a:rPr lang="es-CO" sz="2800" b="0" i="1" smtClean="0">
                              <a:solidFill>
                                <a:srgbClr val="FF000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r>
                            <a:rPr lang="es-CO" sz="2800" b="0" i="1" smtClean="0">
                              <a:solidFill>
                                <a:srgbClr val="00B05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oMath>
                  </m:oMathPara>
                </a14:m>
                <a:endParaRPr lang="es-CO" sz="2800" dirty="0">
                  <a:solidFill>
                    <a:srgbClr val="00B050"/>
                  </a:solidFill>
                </a:endParaRPr>
              </a:p>
            </p:txBody>
          </p:sp>
        </mc:Choice>
        <mc:Fallback xmlns="">
          <p:sp>
            <p:nvSpPr>
              <p:cNvPr id="20" name="CuadroTexto 19">
                <a:extLst>
                  <a:ext uri="{FF2B5EF4-FFF2-40B4-BE49-F238E27FC236}">
                    <a16:creationId xmlns:a16="http://schemas.microsoft.com/office/drawing/2014/main" id="{99D2BFEF-46E7-F744-9FD2-C88D8E190CCC}"/>
                  </a:ext>
                </a:extLst>
              </p:cNvPr>
              <p:cNvSpPr txBox="1">
                <a:spLocks noRot="1" noChangeAspect="1" noMove="1" noResize="1" noEditPoints="1" noAdjustHandles="1" noChangeArrowheads="1" noChangeShapeType="1" noTextEdit="1"/>
              </p:cNvSpPr>
              <p:nvPr/>
            </p:nvSpPr>
            <p:spPr>
              <a:xfrm>
                <a:off x="8245038" y="5223128"/>
                <a:ext cx="3407536" cy="934551"/>
              </a:xfrm>
              <a:prstGeom prst="rect">
                <a:avLst/>
              </a:prstGeom>
              <a:blipFill>
                <a:blip r:embed="rId10"/>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005927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89255-2A6C-624D-1D5D-5B69FC4202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B16F51-1FB3-957E-769E-81D836DE6B5A}"/>
              </a:ext>
            </a:extLst>
          </p:cNvPr>
          <p:cNvSpPr>
            <a:spLocks noGrp="1"/>
          </p:cNvSpPr>
          <p:nvPr>
            <p:ph type="title"/>
          </p:nvPr>
        </p:nvSpPr>
        <p:spPr/>
        <p:txBody>
          <a:bodyPr/>
          <a:lstStyle/>
          <a:p>
            <a:r>
              <a:rPr lang="es-CO" dirty="0"/>
              <a:t>Regresión lineal</a:t>
            </a:r>
          </a:p>
        </p:txBody>
      </p:sp>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A85E1C5B-E427-BBEC-FB5D-B9059C1158AD}"/>
                  </a:ext>
                </a:extLst>
              </p:cNvPr>
              <p:cNvSpPr txBox="1"/>
              <p:nvPr/>
            </p:nvSpPr>
            <p:spPr>
              <a:xfrm>
                <a:off x="466777" y="2106531"/>
                <a:ext cx="3212867"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r>
                            <a:rPr lang="es-CO" sz="2800" i="1">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8" name="CuadroTexto 17">
                <a:extLst>
                  <a:ext uri="{FF2B5EF4-FFF2-40B4-BE49-F238E27FC236}">
                    <a16:creationId xmlns:a16="http://schemas.microsoft.com/office/drawing/2014/main" id="{A85E1C5B-E427-BBEC-FB5D-B9059C1158AD}"/>
                  </a:ext>
                </a:extLst>
              </p:cNvPr>
              <p:cNvSpPr txBox="1">
                <a:spLocks noRot="1" noChangeAspect="1" noMove="1" noResize="1" noEditPoints="1" noAdjustHandles="1" noChangeArrowheads="1" noChangeShapeType="1" noTextEdit="1"/>
              </p:cNvSpPr>
              <p:nvPr/>
            </p:nvSpPr>
            <p:spPr>
              <a:xfrm>
                <a:off x="466777" y="2106531"/>
                <a:ext cx="3212867" cy="934551"/>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CuadroTexto 18">
                <a:extLst>
                  <a:ext uri="{FF2B5EF4-FFF2-40B4-BE49-F238E27FC236}">
                    <a16:creationId xmlns:a16="http://schemas.microsoft.com/office/drawing/2014/main" id="{0024649E-A607-4B48-E02F-F3D8F80A6118}"/>
                  </a:ext>
                </a:extLst>
              </p:cNvPr>
              <p:cNvSpPr txBox="1"/>
              <p:nvPr/>
            </p:nvSpPr>
            <p:spPr>
              <a:xfrm>
                <a:off x="4208896" y="2084832"/>
                <a:ext cx="3212867"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r>
                            <a:rPr lang="es-CO" sz="2800" b="0" i="1" smtClean="0">
                              <a:solidFill>
                                <a:srgbClr val="FF0000"/>
                              </a:solidFill>
                              <a:latin typeface="Cambria Math" panose="02040503050406030204" pitchFamily="18" charset="0"/>
                            </a:rPr>
                            <m:t>−</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oMath>
                  </m:oMathPara>
                </a14:m>
                <a:endParaRPr lang="es-CO" sz="2800" dirty="0">
                  <a:solidFill>
                    <a:srgbClr val="00B050"/>
                  </a:solidFill>
                </a:endParaRPr>
              </a:p>
            </p:txBody>
          </p:sp>
        </mc:Choice>
        <mc:Fallback xmlns="">
          <p:sp>
            <p:nvSpPr>
              <p:cNvPr id="19" name="CuadroTexto 18">
                <a:extLst>
                  <a:ext uri="{FF2B5EF4-FFF2-40B4-BE49-F238E27FC236}">
                    <a16:creationId xmlns:a16="http://schemas.microsoft.com/office/drawing/2014/main" id="{0024649E-A607-4B48-E02F-F3D8F80A6118}"/>
                  </a:ext>
                </a:extLst>
              </p:cNvPr>
              <p:cNvSpPr txBox="1">
                <a:spLocks noRot="1" noChangeAspect="1" noMove="1" noResize="1" noEditPoints="1" noAdjustHandles="1" noChangeArrowheads="1" noChangeShapeType="1" noTextEdit="1"/>
              </p:cNvSpPr>
              <p:nvPr/>
            </p:nvSpPr>
            <p:spPr>
              <a:xfrm>
                <a:off x="4208896" y="2084832"/>
                <a:ext cx="3212867" cy="934551"/>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96C7E28F-55DD-4B10-8B74-E2AE704F4750}"/>
                  </a:ext>
                </a:extLst>
              </p:cNvPr>
              <p:cNvSpPr txBox="1"/>
              <p:nvPr/>
            </p:nvSpPr>
            <p:spPr>
              <a:xfrm>
                <a:off x="7822251" y="1991426"/>
                <a:ext cx="3407536" cy="9345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r>
                        <a:rPr lang="es-CO" sz="2800" b="0" i="1" smtClean="0">
                          <a:solidFill>
                            <a:srgbClr val="00B050"/>
                          </a:solidFill>
                          <a:latin typeface="Cambria Math" panose="02040503050406030204" pitchFamily="18" charset="0"/>
                        </a:rPr>
                        <m:t>+</m:t>
                      </m:r>
                      <m:f>
                        <m:fPr>
                          <m:ctrlPr>
                            <a:rPr lang="es-CO" sz="2800" i="1">
                              <a:solidFill>
                                <a:srgbClr val="FF0000"/>
                              </a:solidFill>
                              <a:latin typeface="Cambria Math" panose="02040503050406030204" pitchFamily="18" charset="0"/>
                            </a:rPr>
                          </m:ctrlPr>
                        </m:fPr>
                        <m:num>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sSup>
                            <m:sSupPr>
                              <m:ctrlPr>
                                <a:rPr lang="es-CO" sz="2800" i="1" smtClean="0">
                                  <a:solidFill>
                                    <a:srgbClr val="FF0000"/>
                                  </a:solidFill>
                                  <a:latin typeface="Cambria Math" panose="02040503050406030204" pitchFamily="18" charset="0"/>
                                </a:rPr>
                              </m:ctrlPr>
                            </m:sSup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sup>
                              <m:r>
                                <a:rPr lang="es-CO" sz="2800" b="0" i="1" smtClean="0">
                                  <a:solidFill>
                                    <a:srgbClr val="FF0000"/>
                                  </a:solidFill>
                                  <a:latin typeface="Cambria Math" panose="02040503050406030204" pitchFamily="18" charset="0"/>
                                </a:rPr>
                                <m:t>2</m:t>
                              </m:r>
                            </m:sup>
                          </m:sSup>
                          <m:r>
                            <a:rPr lang="es-CO" sz="2800" b="0" i="1" smtClean="0">
                              <a:solidFill>
                                <a:srgbClr val="FF000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r>
                            <a:rPr lang="es-CO" sz="2800" b="0" i="1" smtClean="0">
                              <a:solidFill>
                                <a:srgbClr val="00B05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num>
                        <m:den>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den>
                      </m:f>
                    </m:oMath>
                  </m:oMathPara>
                </a14:m>
                <a:endParaRPr lang="es-CO" sz="2800" dirty="0">
                  <a:solidFill>
                    <a:srgbClr val="00B050"/>
                  </a:solidFill>
                </a:endParaRPr>
              </a:p>
            </p:txBody>
          </p:sp>
        </mc:Choice>
        <mc:Fallback xmlns="">
          <p:sp>
            <p:nvSpPr>
              <p:cNvPr id="20" name="CuadroTexto 19">
                <a:extLst>
                  <a:ext uri="{FF2B5EF4-FFF2-40B4-BE49-F238E27FC236}">
                    <a16:creationId xmlns:a16="http://schemas.microsoft.com/office/drawing/2014/main" id="{96C7E28F-55DD-4B10-8B74-E2AE704F4750}"/>
                  </a:ext>
                </a:extLst>
              </p:cNvPr>
              <p:cNvSpPr txBox="1">
                <a:spLocks noRot="1" noChangeAspect="1" noMove="1" noResize="1" noEditPoints="1" noAdjustHandles="1" noChangeArrowheads="1" noChangeShapeType="1" noTextEdit="1"/>
              </p:cNvSpPr>
              <p:nvPr/>
            </p:nvSpPr>
            <p:spPr>
              <a:xfrm>
                <a:off x="7822251" y="1991426"/>
                <a:ext cx="3407536" cy="934551"/>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9CE9A956-F26B-5F91-B63E-8D06314E84A8}"/>
                  </a:ext>
                </a:extLst>
              </p:cNvPr>
              <p:cNvSpPr txBox="1"/>
              <p:nvPr/>
            </p:nvSpPr>
            <p:spPr>
              <a:xfrm>
                <a:off x="669282" y="3558989"/>
                <a:ext cx="4162742"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b="0" i="1" smtClean="0">
                          <a:solidFill>
                            <a:srgbClr val="00B05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sSup>
                        <m:sSupPr>
                          <m:ctrlPr>
                            <a:rPr lang="es-CO" sz="2800" i="1">
                              <a:solidFill>
                                <a:srgbClr val="FF0000"/>
                              </a:solidFill>
                              <a:latin typeface="Cambria Math" panose="02040503050406030204" pitchFamily="18" charset="0"/>
                            </a:rPr>
                          </m:ctrlPr>
                        </m:sSup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sup>
                          <m:r>
                            <a:rPr lang="es-CO" sz="2800" i="1">
                              <a:solidFill>
                                <a:srgbClr val="FF0000"/>
                              </a:solidFill>
                              <a:latin typeface="Cambria Math" panose="02040503050406030204" pitchFamily="18" charset="0"/>
                            </a:rPr>
                            <m:t>2</m:t>
                          </m:r>
                        </m:sup>
                      </m:sSup>
                      <m:r>
                        <a:rPr lang="es-CO" sz="2800" i="1">
                          <a:solidFill>
                            <a:srgbClr val="FF000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r>
                        <a:rPr lang="es-CO" sz="2800" i="1">
                          <a:solidFill>
                            <a:srgbClr val="00B05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oMath>
                  </m:oMathPara>
                </a14:m>
                <a:endParaRPr lang="es-CO" sz="2800" dirty="0">
                  <a:solidFill>
                    <a:srgbClr val="00B050"/>
                  </a:solidFill>
                </a:endParaRPr>
              </a:p>
            </p:txBody>
          </p:sp>
        </mc:Choice>
        <mc:Fallback xmlns="">
          <p:sp>
            <p:nvSpPr>
              <p:cNvPr id="3" name="CuadroTexto 2">
                <a:extLst>
                  <a:ext uri="{FF2B5EF4-FFF2-40B4-BE49-F238E27FC236}">
                    <a16:creationId xmlns:a16="http://schemas.microsoft.com/office/drawing/2014/main" id="{9CE9A956-F26B-5F91-B63E-8D06314E84A8}"/>
                  </a:ext>
                </a:extLst>
              </p:cNvPr>
              <p:cNvSpPr txBox="1">
                <a:spLocks noRot="1" noChangeAspect="1" noMove="1" noResize="1" noEditPoints="1" noAdjustHandles="1" noChangeArrowheads="1" noChangeShapeType="1" noTextEdit="1"/>
              </p:cNvSpPr>
              <p:nvPr/>
            </p:nvSpPr>
            <p:spPr>
              <a:xfrm>
                <a:off x="669282" y="3558989"/>
                <a:ext cx="4162742" cy="463268"/>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8676A05-EF5D-D292-5E22-E77A29DD4E6F}"/>
                  </a:ext>
                </a:extLst>
              </p:cNvPr>
              <p:cNvSpPr txBox="1"/>
              <p:nvPr/>
            </p:nvSpPr>
            <p:spPr>
              <a:xfrm>
                <a:off x="669282" y="4409479"/>
                <a:ext cx="4162743" cy="4632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00B050"/>
                              </a:solidFill>
                              <a:latin typeface="Cambria Math" panose="02040503050406030204" pitchFamily="18" charset="0"/>
                            </a:rPr>
                          </m:ctrlPr>
                        </m:sSub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ea typeface="Cambria Math" panose="02040503050406030204" pitchFamily="18" charset="0"/>
                                </a:rPr>
                                <m:t>𝛽</m:t>
                              </m:r>
                            </m:e>
                          </m:acc>
                        </m:e>
                        <m:sub>
                          <m:r>
                            <a:rPr lang="es-CO" sz="2800" b="0" i="1" smtClean="0">
                              <a:solidFill>
                                <a:srgbClr val="00B050"/>
                              </a:solidFill>
                              <a:latin typeface="Cambria Math" panose="02040503050406030204" pitchFamily="18" charset="0"/>
                              <a:ea typeface="Cambria Math" panose="02040503050406030204" pitchFamily="18" charset="0"/>
                            </a:rPr>
                            <m:t>0</m:t>
                          </m:r>
                        </m:sub>
                      </m:sSub>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b="0" i="1" smtClean="0">
                          <a:solidFill>
                            <a:srgbClr val="FF0000"/>
                          </a:solidFill>
                          <a:latin typeface="Cambria Math" panose="02040503050406030204" pitchFamily="18" charset="0"/>
                        </a:rPr>
                        <m:t>−</m:t>
                      </m:r>
                      <m:sSub>
                        <m:sSubPr>
                          <m:ctrlPr>
                            <a:rPr lang="es-CO" sz="2800" i="1">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sSup>
                        <m:sSupPr>
                          <m:ctrlPr>
                            <a:rPr lang="es-CO" sz="2800" i="1">
                              <a:solidFill>
                                <a:srgbClr val="FF0000"/>
                              </a:solidFill>
                              <a:latin typeface="Cambria Math" panose="02040503050406030204" pitchFamily="18" charset="0"/>
                            </a:rPr>
                          </m:ctrlPr>
                        </m:sSup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sup>
                          <m:r>
                            <a:rPr lang="es-CO" sz="2800" i="1">
                              <a:solidFill>
                                <a:srgbClr val="FF0000"/>
                              </a:solidFill>
                              <a:latin typeface="Cambria Math" panose="02040503050406030204" pitchFamily="18" charset="0"/>
                            </a:rPr>
                            <m:t>2</m:t>
                          </m:r>
                        </m:sup>
                      </m:sSup>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i="1">
                          <a:solidFill>
                            <a:srgbClr val="FF000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r>
                        <a:rPr lang="es-CO" sz="2800" i="1">
                          <a:solidFill>
                            <a:srgbClr val="00B05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oMath>
                  </m:oMathPara>
                </a14:m>
                <a:endParaRPr lang="es-CO" sz="2800" dirty="0">
                  <a:solidFill>
                    <a:srgbClr val="00B050"/>
                  </a:solidFill>
                </a:endParaRPr>
              </a:p>
            </p:txBody>
          </p:sp>
        </mc:Choice>
        <mc:Fallback xmlns="">
          <p:sp>
            <p:nvSpPr>
              <p:cNvPr id="6" name="CuadroTexto 5">
                <a:extLst>
                  <a:ext uri="{FF2B5EF4-FFF2-40B4-BE49-F238E27FC236}">
                    <a16:creationId xmlns:a16="http://schemas.microsoft.com/office/drawing/2014/main" id="{78676A05-EF5D-D292-5E22-E77A29DD4E6F}"/>
                  </a:ext>
                </a:extLst>
              </p:cNvPr>
              <p:cNvSpPr txBox="1">
                <a:spLocks noRot="1" noChangeAspect="1" noMove="1" noResize="1" noEditPoints="1" noAdjustHandles="1" noChangeArrowheads="1" noChangeShapeType="1" noTextEdit="1"/>
              </p:cNvSpPr>
              <p:nvPr/>
            </p:nvSpPr>
            <p:spPr>
              <a:xfrm>
                <a:off x="669282" y="4409479"/>
                <a:ext cx="4162743" cy="463268"/>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780ECBC-F0AF-F747-1CBA-9EF778380CB9}"/>
                  </a:ext>
                </a:extLst>
              </p:cNvPr>
              <p:cNvSpPr txBox="1"/>
              <p:nvPr/>
            </p:nvSpPr>
            <p:spPr>
              <a:xfrm>
                <a:off x="566043" y="5259969"/>
                <a:ext cx="4122987" cy="497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d>
                        <m:dPr>
                          <m:ctrlPr>
                            <a:rPr lang="es-CO" sz="2800" i="1" smtClean="0">
                              <a:solidFill>
                                <a:srgbClr val="FF0000"/>
                              </a:solidFill>
                              <a:latin typeface="Cambria Math" panose="02040503050406030204" pitchFamily="18" charset="0"/>
                            </a:rPr>
                          </m:ctrlPr>
                        </m:dPr>
                        <m:e>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b="0" i="1" smtClean="0">
                              <a:solidFill>
                                <a:srgbClr val="FF0000"/>
                              </a:solidFill>
                              <a:latin typeface="Cambria Math" panose="02040503050406030204" pitchFamily="18" charset="0"/>
                            </a:rPr>
                            <m:t>−</m:t>
                          </m:r>
                          <m:sSup>
                            <m:sSupPr>
                              <m:ctrlPr>
                                <a:rPr lang="es-CO" sz="2800" i="1">
                                  <a:solidFill>
                                    <a:srgbClr val="FF0000"/>
                                  </a:solidFill>
                                  <a:latin typeface="Cambria Math" panose="02040503050406030204" pitchFamily="18" charset="0"/>
                                </a:rPr>
                              </m:ctrlPr>
                            </m:sSupPr>
                            <m:e>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e>
                            <m:sup>
                              <m:r>
                                <a:rPr lang="es-CO" sz="2800" i="1">
                                  <a:solidFill>
                                    <a:srgbClr val="FF0000"/>
                                  </a:solidFill>
                                  <a:latin typeface="Cambria Math" panose="02040503050406030204" pitchFamily="18" charset="0"/>
                                </a:rPr>
                                <m:t>2</m:t>
                              </m:r>
                            </m:sup>
                          </m:sSup>
                        </m:e>
                      </m:d>
                      <m:r>
                        <a:rPr lang="es-CO" sz="2800" b="0" i="1" smtClean="0">
                          <a:solidFill>
                            <a:srgbClr val="00B05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𝑦</m:t>
                          </m:r>
                        </m:e>
                      </m:acc>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i="1">
                          <a:solidFill>
                            <a:srgbClr val="FF0000"/>
                          </a:solidFill>
                          <a:latin typeface="Cambria Math" panose="02040503050406030204" pitchFamily="18" charset="0"/>
                        </a:rPr>
                        <m:t>−</m:t>
                      </m:r>
                      <m:acc>
                        <m:accPr>
                          <m:chr m:val="̅"/>
                          <m:ctrlPr>
                            <a:rPr lang="es-CO" sz="2800" i="1">
                              <a:solidFill>
                                <a:srgbClr val="00B050"/>
                              </a:solidFill>
                              <a:latin typeface="Cambria Math" panose="02040503050406030204" pitchFamily="18" charset="0"/>
                            </a:rPr>
                          </m:ctrlPr>
                        </m:accPr>
                        <m:e>
                          <m:r>
                            <a:rPr lang="es-CO" sz="2800" i="1">
                              <a:solidFill>
                                <a:srgbClr val="00B050"/>
                              </a:solidFill>
                              <a:latin typeface="Cambria Math" panose="02040503050406030204" pitchFamily="18" charset="0"/>
                            </a:rPr>
                            <m:t>𝑥</m:t>
                          </m:r>
                        </m:e>
                      </m:acc>
                      <m:r>
                        <a:rPr lang="es-CO" sz="2800" i="1">
                          <a:solidFill>
                            <a:srgbClr val="00B05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oMath>
                  </m:oMathPara>
                </a14:m>
                <a:endParaRPr lang="es-CO" sz="2800" dirty="0">
                  <a:solidFill>
                    <a:srgbClr val="00B050"/>
                  </a:solidFill>
                </a:endParaRPr>
              </a:p>
            </p:txBody>
          </p:sp>
        </mc:Choice>
        <mc:Fallback xmlns="">
          <p:sp>
            <p:nvSpPr>
              <p:cNvPr id="8" name="CuadroTexto 7">
                <a:extLst>
                  <a:ext uri="{FF2B5EF4-FFF2-40B4-BE49-F238E27FC236}">
                    <a16:creationId xmlns:a16="http://schemas.microsoft.com/office/drawing/2014/main" id="{B780ECBC-F0AF-F747-1CBA-9EF778380CB9}"/>
                  </a:ext>
                </a:extLst>
              </p:cNvPr>
              <p:cNvSpPr txBox="1">
                <a:spLocks noRot="1" noChangeAspect="1" noMove="1" noResize="1" noEditPoints="1" noAdjustHandles="1" noChangeArrowheads="1" noChangeShapeType="1" noTextEdit="1"/>
              </p:cNvSpPr>
              <p:nvPr/>
            </p:nvSpPr>
            <p:spPr>
              <a:xfrm>
                <a:off x="566043" y="5259969"/>
                <a:ext cx="4122987" cy="497829"/>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D5C9CFB0-2771-7B4E-ECB6-66498491F945}"/>
                  </a:ext>
                </a:extLst>
              </p:cNvPr>
              <p:cNvSpPr txBox="1"/>
              <p:nvPr/>
            </p:nvSpPr>
            <p:spPr>
              <a:xfrm>
                <a:off x="6026228" y="5508883"/>
                <a:ext cx="2617896" cy="1055161"/>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2800" i="1" smtClean="0">
                              <a:solidFill>
                                <a:srgbClr val="FF0000"/>
                              </a:solidFill>
                              <a:latin typeface="Cambria Math" panose="02040503050406030204" pitchFamily="18" charset="0"/>
                            </a:rPr>
                          </m:ctrlPr>
                        </m:sSub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ea typeface="Cambria Math" panose="02040503050406030204" pitchFamily="18" charset="0"/>
                                </a:rPr>
                                <m:t>𝛽</m:t>
                              </m:r>
                            </m:e>
                          </m:acc>
                        </m:e>
                        <m:sub>
                          <m:r>
                            <a:rPr lang="es-CO" sz="2800" i="1">
                              <a:solidFill>
                                <a:srgbClr val="FF0000"/>
                              </a:solidFill>
                              <a:latin typeface="Cambria Math" panose="02040503050406030204" pitchFamily="18" charset="0"/>
                            </a:rPr>
                            <m:t>0</m:t>
                          </m:r>
                        </m:sub>
                      </m:sSub>
                      <m:r>
                        <a:rPr lang="es-CO" sz="2800" b="0" i="1" smtClean="0">
                          <a:solidFill>
                            <a:srgbClr val="FF0000"/>
                          </a:solidFill>
                          <a:latin typeface="Cambria Math" panose="02040503050406030204" pitchFamily="18" charset="0"/>
                        </a:rPr>
                        <m:t>=</m:t>
                      </m:r>
                      <m:f>
                        <m:fPr>
                          <m:ctrlPr>
                            <a:rPr lang="es-CO" sz="2800" b="0" i="1" smtClean="0">
                              <a:solidFill>
                                <a:srgbClr val="FF0000"/>
                              </a:solidFill>
                              <a:latin typeface="Cambria Math" panose="02040503050406030204" pitchFamily="18" charset="0"/>
                            </a:rPr>
                          </m:ctrlPr>
                        </m:fPr>
                        <m:num>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𝑦</m:t>
                              </m:r>
                            </m:e>
                          </m:acc>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i="1">
                              <a:solidFill>
                                <a:srgbClr val="FF0000"/>
                              </a:solidFill>
                              <a:latin typeface="Cambria Math" panose="02040503050406030204" pitchFamily="18" charset="0"/>
                            </a:rPr>
                            <m:t>−</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r>
                            <a:rPr lang="es-CO" sz="2800" i="1">
                              <a:solidFill>
                                <a:srgbClr val="FF0000"/>
                              </a:solidFill>
                              <a:latin typeface="Cambria Math" panose="02040503050406030204" pitchFamily="18" charset="0"/>
                            </a:rPr>
                            <m:t> </m:t>
                          </m:r>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𝑥𝑦</m:t>
                              </m:r>
                            </m:e>
                          </m:acc>
                        </m:num>
                        <m:den>
                          <m:d>
                            <m:dPr>
                              <m:ctrlPr>
                                <a:rPr lang="es-CO" sz="2800" i="1">
                                  <a:solidFill>
                                    <a:srgbClr val="FF0000"/>
                                  </a:solidFill>
                                  <a:latin typeface="Cambria Math" panose="02040503050406030204" pitchFamily="18" charset="0"/>
                                </a:rPr>
                              </m:ctrlPr>
                            </m:dPr>
                            <m:e>
                              <m:acc>
                                <m:accPr>
                                  <m:chr m:val="̅"/>
                                  <m:ctrlPr>
                                    <a:rPr lang="es-CO" sz="2800" i="1">
                                      <a:solidFill>
                                        <a:srgbClr val="FF0000"/>
                                      </a:solidFill>
                                      <a:latin typeface="Cambria Math" panose="02040503050406030204" pitchFamily="18" charset="0"/>
                                    </a:rPr>
                                  </m:ctrlPr>
                                </m:accPr>
                                <m:e>
                                  <m:sSup>
                                    <m:sSupPr>
                                      <m:ctrlPr>
                                        <a:rPr lang="es-CO" sz="2800" i="1">
                                          <a:solidFill>
                                            <a:srgbClr val="FF0000"/>
                                          </a:solidFill>
                                          <a:latin typeface="Cambria Math" panose="02040503050406030204" pitchFamily="18" charset="0"/>
                                        </a:rPr>
                                      </m:ctrlPr>
                                    </m:sSupPr>
                                    <m:e>
                                      <m:r>
                                        <a:rPr lang="es-CO" sz="2800" i="1">
                                          <a:solidFill>
                                            <a:srgbClr val="FF0000"/>
                                          </a:solidFill>
                                          <a:latin typeface="Cambria Math" panose="02040503050406030204" pitchFamily="18" charset="0"/>
                                        </a:rPr>
                                        <m:t>𝑥</m:t>
                                      </m:r>
                                    </m:e>
                                    <m:sup>
                                      <m:r>
                                        <a:rPr lang="es-CO" sz="2800" i="1">
                                          <a:solidFill>
                                            <a:srgbClr val="FF0000"/>
                                          </a:solidFill>
                                          <a:latin typeface="Cambria Math" panose="02040503050406030204" pitchFamily="18" charset="0"/>
                                        </a:rPr>
                                        <m:t>2</m:t>
                                      </m:r>
                                    </m:sup>
                                  </m:sSup>
                                </m:e>
                              </m:acc>
                              <m:r>
                                <a:rPr lang="es-CO" sz="2800" i="1">
                                  <a:solidFill>
                                    <a:srgbClr val="FF0000"/>
                                  </a:solidFill>
                                  <a:latin typeface="Cambria Math" panose="02040503050406030204" pitchFamily="18" charset="0"/>
                                </a:rPr>
                                <m:t>−</m:t>
                              </m:r>
                              <m:sSup>
                                <m:sSupPr>
                                  <m:ctrlPr>
                                    <a:rPr lang="es-CO" sz="2800" i="1">
                                      <a:solidFill>
                                        <a:srgbClr val="FF0000"/>
                                      </a:solidFill>
                                      <a:latin typeface="Cambria Math" panose="02040503050406030204" pitchFamily="18" charset="0"/>
                                    </a:rPr>
                                  </m:ctrlPr>
                                </m:sSupPr>
                                <m:e>
                                  <m:acc>
                                    <m:accPr>
                                      <m:chr m:val="̅"/>
                                      <m:ctrlPr>
                                        <a:rPr lang="es-CO" sz="2800" i="1">
                                          <a:solidFill>
                                            <a:srgbClr val="FF0000"/>
                                          </a:solidFill>
                                          <a:latin typeface="Cambria Math" panose="02040503050406030204" pitchFamily="18" charset="0"/>
                                        </a:rPr>
                                      </m:ctrlPr>
                                    </m:accPr>
                                    <m:e>
                                      <m:r>
                                        <a:rPr lang="es-CO" sz="2800" i="1">
                                          <a:solidFill>
                                            <a:srgbClr val="FF0000"/>
                                          </a:solidFill>
                                          <a:latin typeface="Cambria Math" panose="02040503050406030204" pitchFamily="18" charset="0"/>
                                        </a:rPr>
                                        <m:t>𝑥</m:t>
                                      </m:r>
                                    </m:e>
                                  </m:acc>
                                </m:e>
                                <m:sup>
                                  <m:r>
                                    <a:rPr lang="es-CO" sz="2800" i="1">
                                      <a:solidFill>
                                        <a:srgbClr val="FF0000"/>
                                      </a:solidFill>
                                      <a:latin typeface="Cambria Math" panose="02040503050406030204" pitchFamily="18" charset="0"/>
                                    </a:rPr>
                                    <m:t>2</m:t>
                                  </m:r>
                                </m:sup>
                              </m:sSup>
                            </m:e>
                          </m:d>
                        </m:den>
                      </m:f>
                    </m:oMath>
                  </m:oMathPara>
                </a14:m>
                <a:endParaRPr lang="es-CO" sz="2800" dirty="0">
                  <a:solidFill>
                    <a:srgbClr val="FF0000"/>
                  </a:solidFill>
                </a:endParaRPr>
              </a:p>
            </p:txBody>
          </p:sp>
        </mc:Choice>
        <mc:Fallback xmlns="">
          <p:sp>
            <p:nvSpPr>
              <p:cNvPr id="10" name="CuadroTexto 9">
                <a:extLst>
                  <a:ext uri="{FF2B5EF4-FFF2-40B4-BE49-F238E27FC236}">
                    <a16:creationId xmlns:a16="http://schemas.microsoft.com/office/drawing/2014/main" id="{D5C9CFB0-2771-7B4E-ECB6-66498491F945}"/>
                  </a:ext>
                </a:extLst>
              </p:cNvPr>
              <p:cNvSpPr txBox="1">
                <a:spLocks noRot="1" noChangeAspect="1" noMove="1" noResize="1" noEditPoints="1" noAdjustHandles="1" noChangeArrowheads="1" noChangeShapeType="1" noTextEdit="1"/>
              </p:cNvSpPr>
              <p:nvPr/>
            </p:nvSpPr>
            <p:spPr>
              <a:xfrm>
                <a:off x="6026228" y="5508883"/>
                <a:ext cx="2617896" cy="1055161"/>
              </a:xfrm>
              <a:prstGeom prst="rect">
                <a:avLst/>
              </a:prstGeom>
              <a:blipFill>
                <a:blip r:embed="rId8"/>
                <a:stretch>
                  <a:fillRect/>
                </a:stretch>
              </a:blipFill>
              <a:ln>
                <a:solidFill>
                  <a:schemeClr val="tx1"/>
                </a:solidFill>
              </a:ln>
            </p:spPr>
            <p:txBody>
              <a:bodyPr/>
              <a:lstStyle/>
              <a:p>
                <a:r>
                  <a:rPr lang="es-CO">
                    <a:noFill/>
                  </a:rPr>
                  <a:t> </a:t>
                </a:r>
              </a:p>
            </p:txBody>
          </p:sp>
        </mc:Fallback>
      </mc:AlternateContent>
    </p:spTree>
    <p:extLst>
      <p:ext uri="{BB962C8B-B14F-4D97-AF65-F5344CB8AC3E}">
        <p14:creationId xmlns:p14="http://schemas.microsoft.com/office/powerpoint/2010/main" val="255589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9A9F35-7833-FBE0-7246-FDD663E91EE1}"/>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F04ECFB3-9BCC-3E72-FD70-60BCA101CB67}"/>
              </a:ext>
            </a:extLst>
          </p:cNvPr>
          <p:cNvSpPr>
            <a:spLocks noGrp="1"/>
          </p:cNvSpPr>
          <p:nvPr>
            <p:ph idx="1"/>
          </p:nvPr>
        </p:nvSpPr>
        <p:spPr>
          <a:xfrm>
            <a:off x="1024128" y="2286000"/>
            <a:ext cx="9720073" cy="516194"/>
          </a:xfrm>
        </p:spPr>
        <p:txBody>
          <a:bodyPr/>
          <a:lstStyle/>
          <a:p>
            <a:r>
              <a:rPr lang="es-CO" dirty="0"/>
              <a:t>Las unidades de los coeficientes son:</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9B70DB9-816B-2E74-FB7C-1CA978421DF8}"/>
                  </a:ext>
                </a:extLst>
              </p:cNvPr>
              <p:cNvSpPr txBox="1"/>
              <p:nvPr/>
            </p:nvSpPr>
            <p:spPr>
              <a:xfrm>
                <a:off x="1024128" y="3152001"/>
                <a:ext cx="1823320" cy="5694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sz="3200" i="1" smtClean="0">
                              <a:solidFill>
                                <a:srgbClr val="FF0000"/>
                              </a:solidFill>
                              <a:latin typeface="Cambria Math" panose="02040503050406030204" pitchFamily="18" charset="0"/>
                            </a:rPr>
                          </m:ctrlPr>
                        </m:dPr>
                        <m:e>
                          <m:sSub>
                            <m:sSubPr>
                              <m:ctrlPr>
                                <a:rPr lang="es-CO" sz="3200" i="1" smtClean="0">
                                  <a:solidFill>
                                    <a:srgbClr val="FF0000"/>
                                  </a:solidFill>
                                  <a:latin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e>
                      </m:d>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𝑈</m:t>
                          </m:r>
                        </m:e>
                        <m:sub>
                          <m:r>
                            <a:rPr lang="es-CO" sz="3200" b="0" i="1" smtClean="0">
                              <a:solidFill>
                                <a:srgbClr val="FF0000"/>
                              </a:solidFill>
                              <a:latin typeface="Cambria Math" panose="02040503050406030204" pitchFamily="18" charset="0"/>
                            </a:rPr>
                            <m:t>𝑦</m:t>
                          </m:r>
                        </m:sub>
                      </m:sSub>
                    </m:oMath>
                  </m:oMathPara>
                </a14:m>
                <a:endParaRPr lang="es-CO" dirty="0">
                  <a:solidFill>
                    <a:srgbClr val="FF0000"/>
                  </a:solidFill>
                </a:endParaRPr>
              </a:p>
            </p:txBody>
          </p:sp>
        </mc:Choice>
        <mc:Fallback xmlns="">
          <p:sp>
            <p:nvSpPr>
              <p:cNvPr id="4" name="CuadroTexto 3">
                <a:extLst>
                  <a:ext uri="{FF2B5EF4-FFF2-40B4-BE49-F238E27FC236}">
                    <a16:creationId xmlns:a16="http://schemas.microsoft.com/office/drawing/2014/main" id="{B9B70DB9-816B-2E74-FB7C-1CA978421DF8}"/>
                  </a:ext>
                </a:extLst>
              </p:cNvPr>
              <p:cNvSpPr txBox="1">
                <a:spLocks noRot="1" noChangeAspect="1" noMove="1" noResize="1" noEditPoints="1" noAdjustHandles="1" noChangeArrowheads="1" noChangeShapeType="1" noTextEdit="1"/>
              </p:cNvSpPr>
              <p:nvPr/>
            </p:nvSpPr>
            <p:spPr>
              <a:xfrm>
                <a:off x="1024128" y="3152001"/>
                <a:ext cx="1823320" cy="569451"/>
              </a:xfrm>
              <a:prstGeom prst="rect">
                <a:avLst/>
              </a:prstGeom>
              <a:blipFill>
                <a:blip r:embed="rId2"/>
                <a:stretch>
                  <a:fillRect b="-107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A4EEA8D-E7C6-DE7A-F416-35A43DEF25B7}"/>
                  </a:ext>
                </a:extLst>
              </p:cNvPr>
              <p:cNvSpPr txBox="1"/>
              <p:nvPr/>
            </p:nvSpPr>
            <p:spPr>
              <a:xfrm>
                <a:off x="1024128" y="4248298"/>
                <a:ext cx="1813830" cy="10186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CO" sz="3200" i="1" smtClean="0">
                              <a:solidFill>
                                <a:srgbClr val="FF0000"/>
                              </a:solidFill>
                              <a:latin typeface="Cambria Math" panose="02040503050406030204" pitchFamily="18" charset="0"/>
                            </a:rPr>
                          </m:ctrlPr>
                        </m:dPr>
                        <m:e>
                          <m:sSub>
                            <m:sSubPr>
                              <m:ctrlPr>
                                <a:rPr lang="es-CO" sz="3200" i="1" smtClean="0">
                                  <a:solidFill>
                                    <a:srgbClr val="FF0000"/>
                                  </a:solidFill>
                                  <a:latin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e>
                      </m:d>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sSub>
                            <m:sSubPr>
                              <m:ctrlPr>
                                <a:rPr lang="es-CO" sz="3200" i="1">
                                  <a:solidFill>
                                    <a:srgbClr val="FF0000"/>
                                  </a:solidFill>
                                  <a:latin typeface="Cambria Math" panose="02040503050406030204" pitchFamily="18" charset="0"/>
                                </a:rPr>
                              </m:ctrlPr>
                            </m:sSubPr>
                            <m:e>
                              <m:r>
                                <a:rPr lang="es-CO" sz="3200" i="1">
                                  <a:solidFill>
                                    <a:srgbClr val="FF0000"/>
                                  </a:solidFill>
                                  <a:latin typeface="Cambria Math" panose="02040503050406030204" pitchFamily="18" charset="0"/>
                                </a:rPr>
                                <m:t>𝑈</m:t>
                              </m:r>
                            </m:e>
                            <m:sub>
                              <m:r>
                                <a:rPr lang="es-CO" sz="3200" i="1">
                                  <a:solidFill>
                                    <a:srgbClr val="FF0000"/>
                                  </a:solidFill>
                                  <a:latin typeface="Cambria Math" panose="02040503050406030204" pitchFamily="18" charset="0"/>
                                </a:rPr>
                                <m:t>𝑦</m:t>
                              </m:r>
                            </m:sub>
                          </m:sSub>
                        </m:num>
                        <m:den>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𝑈</m:t>
                              </m:r>
                            </m:e>
                            <m:sub>
                              <m:r>
                                <a:rPr lang="es-CO" sz="3200" b="0" i="1" smtClean="0">
                                  <a:solidFill>
                                    <a:srgbClr val="FF0000"/>
                                  </a:solidFill>
                                  <a:latin typeface="Cambria Math" panose="02040503050406030204" pitchFamily="18" charset="0"/>
                                </a:rPr>
                                <m:t>𝑥</m:t>
                              </m:r>
                            </m:sub>
                          </m:sSub>
                        </m:den>
                      </m:f>
                    </m:oMath>
                  </m:oMathPara>
                </a14:m>
                <a:endParaRPr lang="es-CO" dirty="0">
                  <a:solidFill>
                    <a:srgbClr val="FF0000"/>
                  </a:solidFill>
                </a:endParaRPr>
              </a:p>
            </p:txBody>
          </p:sp>
        </mc:Choice>
        <mc:Fallback xmlns="">
          <p:sp>
            <p:nvSpPr>
              <p:cNvPr id="5" name="CuadroTexto 4">
                <a:extLst>
                  <a:ext uri="{FF2B5EF4-FFF2-40B4-BE49-F238E27FC236}">
                    <a16:creationId xmlns:a16="http://schemas.microsoft.com/office/drawing/2014/main" id="{9A4EEA8D-E7C6-DE7A-F416-35A43DEF25B7}"/>
                  </a:ext>
                </a:extLst>
              </p:cNvPr>
              <p:cNvSpPr txBox="1">
                <a:spLocks noRot="1" noChangeAspect="1" noMove="1" noResize="1" noEditPoints="1" noAdjustHandles="1" noChangeArrowheads="1" noChangeShapeType="1" noTextEdit="1"/>
              </p:cNvSpPr>
              <p:nvPr/>
            </p:nvSpPr>
            <p:spPr>
              <a:xfrm>
                <a:off x="1024128" y="4248298"/>
                <a:ext cx="1813830" cy="1018612"/>
              </a:xfrm>
              <a:prstGeom prst="rect">
                <a:avLst/>
              </a:prstGeom>
              <a:blipFill>
                <a:blip r:embed="rId3"/>
                <a:stretch>
                  <a:fillRect/>
                </a:stretch>
              </a:blipFill>
            </p:spPr>
            <p:txBody>
              <a:bodyPr/>
              <a:lstStyle/>
              <a:p>
                <a:r>
                  <a:rPr lang="es-CO">
                    <a:noFill/>
                  </a:rPr>
                  <a:t> </a:t>
                </a:r>
              </a:p>
            </p:txBody>
          </p:sp>
        </mc:Fallback>
      </mc:AlternateContent>
      <p:sp>
        <p:nvSpPr>
          <p:cNvPr id="7" name="CuadroTexto 6">
            <a:extLst>
              <a:ext uri="{FF2B5EF4-FFF2-40B4-BE49-F238E27FC236}">
                <a16:creationId xmlns:a16="http://schemas.microsoft.com/office/drawing/2014/main" id="{C5F965C4-3603-6F08-E418-EE838DD809C7}"/>
              </a:ext>
            </a:extLst>
          </p:cNvPr>
          <p:cNvSpPr txBox="1"/>
          <p:nvPr/>
        </p:nvSpPr>
        <p:spPr>
          <a:xfrm>
            <a:off x="5712542" y="3601967"/>
            <a:ext cx="6096000" cy="646331"/>
          </a:xfrm>
          <a:prstGeom prst="rect">
            <a:avLst/>
          </a:prstGeom>
          <a:noFill/>
        </p:spPr>
        <p:txBody>
          <a:bodyPr wrap="square">
            <a:spAutoFit/>
          </a:bodyPr>
          <a:lstStyle/>
          <a:p>
            <a:r>
              <a:rPr lang="es-CO" dirty="0"/>
              <a:t>Con todos los parámetros calculados, la ecuación de la recta se expresa como:</a:t>
            </a:r>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11E65583-E29A-0A6B-D8DE-F1818B048C36}"/>
                  </a:ext>
                </a:extLst>
              </p:cNvPr>
              <p:cNvSpPr txBox="1"/>
              <p:nvPr/>
            </p:nvSpPr>
            <p:spPr>
              <a:xfrm>
                <a:off x="5410482" y="4319329"/>
                <a:ext cx="5603265" cy="558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solidFill>
                            <a:srgbClr val="FF0000"/>
                          </a:solidFill>
                          <a:latin typeface="Cambria Math" panose="02040503050406030204" pitchFamily="18" charset="0"/>
                        </a:rPr>
                        <m:t>𝑦</m:t>
                      </m:r>
                      <m:r>
                        <a:rPr lang="es-CO" sz="3200" b="0" i="1" smtClean="0">
                          <a:solidFill>
                            <a:srgbClr val="FF0000"/>
                          </a:solidFill>
                          <a:latin typeface="Cambria Math" panose="02040503050406030204" pitchFamily="18" charset="0"/>
                        </a:rPr>
                        <m:t>=</m:t>
                      </m:r>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i="1">
                                  <a:solidFill>
                                    <a:srgbClr val="FF0000"/>
                                  </a:solidFill>
                                  <a:latin typeface="Cambria Math" panose="02040503050406030204" pitchFamily="18" charset="0"/>
                                </a:rPr>
                                <m:t>1</m:t>
                              </m:r>
                            </m:sub>
                          </m:sSub>
                        </m:e>
                      </m:d>
                      <m:r>
                        <a:rPr lang="es-CO" sz="3200" b="0" i="1" smtClean="0">
                          <a:solidFill>
                            <a:srgbClr val="FF0000"/>
                          </a:solidFill>
                          <a:latin typeface="Cambria Math" panose="02040503050406030204" pitchFamily="18" charset="0"/>
                        </a:rPr>
                        <m:t>𝑥</m:t>
                      </m:r>
                      <m:r>
                        <a:rPr lang="es-CO" sz="3200" b="0" i="1" smtClean="0">
                          <a:solidFill>
                            <a:srgbClr val="FF0000"/>
                          </a:solidFill>
                          <a:latin typeface="Cambria Math" panose="02040503050406030204" pitchFamily="18" charset="0"/>
                        </a:rPr>
                        <m:t>+</m:t>
                      </m:r>
                      <m:d>
                        <m:dPr>
                          <m:ctrlPr>
                            <a:rPr lang="es-CO" sz="3200" b="0" i="1" smtClean="0">
                              <a:solidFill>
                                <a:srgbClr val="FF0000"/>
                              </a:solidFill>
                              <a:latin typeface="Cambria Math" panose="02040503050406030204" pitchFamily="18" charset="0"/>
                            </a:rPr>
                          </m:ctrlPr>
                        </m:dPr>
                        <m:e>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e>
                      </m:d>
                    </m:oMath>
                  </m:oMathPara>
                </a14:m>
                <a:endParaRPr lang="es-CO" dirty="0">
                  <a:solidFill>
                    <a:srgbClr val="FF0000"/>
                  </a:solidFill>
                </a:endParaRPr>
              </a:p>
            </p:txBody>
          </p:sp>
        </mc:Choice>
        <mc:Fallback xmlns="">
          <p:sp>
            <p:nvSpPr>
              <p:cNvPr id="8" name="CuadroTexto 7">
                <a:extLst>
                  <a:ext uri="{FF2B5EF4-FFF2-40B4-BE49-F238E27FC236}">
                    <a16:creationId xmlns:a16="http://schemas.microsoft.com/office/drawing/2014/main" id="{11E65583-E29A-0A6B-D8DE-F1818B048C36}"/>
                  </a:ext>
                </a:extLst>
              </p:cNvPr>
              <p:cNvSpPr txBox="1">
                <a:spLocks noRot="1" noChangeAspect="1" noMove="1" noResize="1" noEditPoints="1" noAdjustHandles="1" noChangeArrowheads="1" noChangeShapeType="1" noTextEdit="1"/>
              </p:cNvSpPr>
              <p:nvPr/>
            </p:nvSpPr>
            <p:spPr>
              <a:xfrm>
                <a:off x="5410482" y="4319329"/>
                <a:ext cx="5603265" cy="558743"/>
              </a:xfrm>
              <a:prstGeom prst="rect">
                <a:avLst/>
              </a:prstGeom>
              <a:blipFill>
                <a:blip r:embed="rId4"/>
                <a:stretch>
                  <a:fillRect b="-109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CF8053CC-6C6A-D69A-28D9-3B63090D9681}"/>
                  </a:ext>
                </a:extLst>
              </p:cNvPr>
              <p:cNvSpPr txBox="1"/>
              <p:nvPr/>
            </p:nvSpPr>
            <p:spPr>
              <a:xfrm>
                <a:off x="5410481" y="5206690"/>
                <a:ext cx="5379550" cy="558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solidFill>
                            <a:srgbClr val="FF0000"/>
                          </a:solidFill>
                          <a:latin typeface="Cambria Math" panose="02040503050406030204" pitchFamily="18" charset="0"/>
                        </a:rPr>
                        <m:t>𝐴</m:t>
                      </m:r>
                      <m:r>
                        <a:rPr lang="es-CO" sz="3200" b="0" i="1" smtClean="0">
                          <a:solidFill>
                            <a:srgbClr val="FF0000"/>
                          </a:solidFill>
                          <a:latin typeface="Cambria Math" panose="02040503050406030204" pitchFamily="18" charset="0"/>
                        </a:rPr>
                        <m:t>=</m:t>
                      </m:r>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i="1">
                                  <a:solidFill>
                                    <a:srgbClr val="FF0000"/>
                                  </a:solidFill>
                                  <a:latin typeface="Cambria Math" panose="02040503050406030204" pitchFamily="18" charset="0"/>
                                </a:rPr>
                                <m:t>1</m:t>
                              </m:r>
                            </m:sub>
                          </m:sSub>
                        </m:e>
                      </m:d>
                      <m:r>
                        <a:rPr lang="es-CO" sz="3200" b="0" i="1" smtClean="0">
                          <a:solidFill>
                            <a:srgbClr val="FF0000"/>
                          </a:solidFill>
                          <a:latin typeface="Cambria Math" panose="02040503050406030204" pitchFamily="18" charset="0"/>
                        </a:rPr>
                        <m:t>𝑙</m:t>
                      </m:r>
                      <m:r>
                        <a:rPr lang="es-CO" sz="3200" b="0" i="1" smtClean="0">
                          <a:solidFill>
                            <a:srgbClr val="FF0000"/>
                          </a:solidFill>
                          <a:latin typeface="Cambria Math" panose="02040503050406030204" pitchFamily="18" charset="0"/>
                        </a:rPr>
                        <m:t>+</m:t>
                      </m:r>
                      <m:d>
                        <m:dPr>
                          <m:ctrlPr>
                            <a:rPr lang="es-CO" sz="3200" b="0" i="1" smtClean="0">
                              <a:solidFill>
                                <a:srgbClr val="FF0000"/>
                              </a:solidFill>
                              <a:latin typeface="Cambria Math" panose="02040503050406030204" pitchFamily="18" charset="0"/>
                            </a:rPr>
                          </m:ctrlPr>
                        </m:dPr>
                        <m:e>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a:solidFill>
                                    <a:srgbClr val="FF0000"/>
                                  </a:solidFill>
                                  <a:latin typeface="Cambria Math" panose="02040503050406030204" pitchFamily="18" charset="0"/>
                                </a:rPr>
                              </m:ctrlPr>
                            </m:sSubPr>
                            <m:e>
                              <m:acc>
                                <m:accPr>
                                  <m:chr m:val="̂"/>
                                  <m:ctrlPr>
                                    <a:rPr lang="es-CO" sz="3200" i="1">
                                      <a:solidFill>
                                        <a:srgbClr val="FF0000"/>
                                      </a:solidFill>
                                      <a:latin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e>
                      </m:d>
                    </m:oMath>
                  </m:oMathPara>
                </a14:m>
                <a:endParaRPr lang="es-CO" dirty="0">
                  <a:solidFill>
                    <a:srgbClr val="FF0000"/>
                  </a:solidFill>
                </a:endParaRPr>
              </a:p>
            </p:txBody>
          </p:sp>
        </mc:Choice>
        <mc:Fallback xmlns="">
          <p:sp>
            <p:nvSpPr>
              <p:cNvPr id="9" name="CuadroTexto 8">
                <a:extLst>
                  <a:ext uri="{FF2B5EF4-FFF2-40B4-BE49-F238E27FC236}">
                    <a16:creationId xmlns:a16="http://schemas.microsoft.com/office/drawing/2014/main" id="{CF8053CC-6C6A-D69A-28D9-3B63090D9681}"/>
                  </a:ext>
                </a:extLst>
              </p:cNvPr>
              <p:cNvSpPr txBox="1">
                <a:spLocks noRot="1" noChangeAspect="1" noMove="1" noResize="1" noEditPoints="1" noAdjustHandles="1" noChangeArrowheads="1" noChangeShapeType="1" noTextEdit="1"/>
              </p:cNvSpPr>
              <p:nvPr/>
            </p:nvSpPr>
            <p:spPr>
              <a:xfrm>
                <a:off x="5410481" y="5206690"/>
                <a:ext cx="5379550" cy="558743"/>
              </a:xfrm>
              <a:prstGeom prst="rect">
                <a:avLst/>
              </a:prstGeom>
              <a:blipFill>
                <a:blip r:embed="rId5"/>
                <a:stretch>
                  <a:fillRect b="-1087"/>
                </a:stretch>
              </a:blipFill>
            </p:spPr>
            <p:txBody>
              <a:bodyPr/>
              <a:lstStyle/>
              <a:p>
                <a:r>
                  <a:rPr lang="es-CO">
                    <a:noFill/>
                  </a:rPr>
                  <a:t> </a:t>
                </a:r>
              </a:p>
            </p:txBody>
          </p:sp>
        </mc:Fallback>
      </mc:AlternateContent>
      <p:sp>
        <p:nvSpPr>
          <p:cNvPr id="11" name="CuadroTexto 10">
            <a:extLst>
              <a:ext uri="{FF2B5EF4-FFF2-40B4-BE49-F238E27FC236}">
                <a16:creationId xmlns:a16="http://schemas.microsoft.com/office/drawing/2014/main" id="{4B8428AC-CFCF-1E9E-1653-5F3A3006BE82}"/>
              </a:ext>
            </a:extLst>
          </p:cNvPr>
          <p:cNvSpPr txBox="1"/>
          <p:nvPr/>
        </p:nvSpPr>
        <p:spPr>
          <a:xfrm>
            <a:off x="127819" y="6072041"/>
            <a:ext cx="11680723" cy="646331"/>
          </a:xfrm>
          <a:prstGeom prst="rect">
            <a:avLst/>
          </a:prstGeom>
          <a:noFill/>
        </p:spPr>
        <p:txBody>
          <a:bodyPr wrap="square">
            <a:spAutoFit/>
          </a:bodyPr>
          <a:lstStyle/>
          <a:p>
            <a:r>
              <a:rPr lang="es-CO" dirty="0"/>
              <a:t>Las ecuaciones deben ser descriptivas, por lo tanto, si la variable dependiente se representa con la letra A y la independiente con la letra l, entonces la ecuación debe escribirse en términos de A y l no </a:t>
            </a:r>
            <a:r>
              <a:rPr lang="es-CO" i="1" dirty="0"/>
              <a:t>y</a:t>
            </a:r>
            <a:r>
              <a:rPr lang="es-CO" dirty="0"/>
              <a:t> </a:t>
            </a:r>
            <a:r>
              <a:rPr lang="es-CO" dirty="0" err="1"/>
              <a:t>y</a:t>
            </a:r>
            <a:r>
              <a:rPr lang="es-CO" dirty="0"/>
              <a:t> </a:t>
            </a:r>
            <a:r>
              <a:rPr lang="es-CO" i="1" dirty="0"/>
              <a:t>x</a:t>
            </a:r>
            <a:r>
              <a:rPr lang="es-CO" dirty="0"/>
              <a:t>. </a:t>
            </a:r>
          </a:p>
        </p:txBody>
      </p:sp>
    </p:spTree>
    <p:extLst>
      <p:ext uri="{BB962C8B-B14F-4D97-AF65-F5344CB8AC3E}">
        <p14:creationId xmlns:p14="http://schemas.microsoft.com/office/powerpoint/2010/main" val="11761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3E3DBA-AEF4-0EC8-C15A-B5B0442308FC}"/>
              </a:ext>
            </a:extLst>
          </p:cNvPr>
          <p:cNvSpPr>
            <a:spLocks noGrp="1"/>
          </p:cNvSpPr>
          <p:nvPr>
            <p:ph type="title"/>
          </p:nvPr>
        </p:nvSpPr>
        <p:spPr/>
        <p:txBody>
          <a:bodyPr/>
          <a:lstStyle/>
          <a:p>
            <a:r>
              <a:rPr lang="es-CO" dirty="0"/>
              <a:t>Regresión</a:t>
            </a:r>
          </a:p>
        </p:txBody>
      </p:sp>
      <p:sp>
        <p:nvSpPr>
          <p:cNvPr id="3" name="Marcador de contenido 2">
            <a:extLst>
              <a:ext uri="{FF2B5EF4-FFF2-40B4-BE49-F238E27FC236}">
                <a16:creationId xmlns:a16="http://schemas.microsoft.com/office/drawing/2014/main" id="{F133A201-E8D7-CB15-A576-CC1699818361}"/>
              </a:ext>
            </a:extLst>
          </p:cNvPr>
          <p:cNvSpPr>
            <a:spLocks noGrp="1"/>
          </p:cNvSpPr>
          <p:nvPr>
            <p:ph idx="1"/>
          </p:nvPr>
        </p:nvSpPr>
        <p:spPr/>
        <p:txBody>
          <a:bodyPr anchor="ctr">
            <a:normAutofit/>
          </a:bodyPr>
          <a:lstStyle/>
          <a:p>
            <a:pPr algn="just"/>
            <a:r>
              <a:rPr lang="es-MX" sz="2800" dirty="0"/>
              <a:t>Una regresión es un análisis estadístico realizado sobre un conjunto de datos con el fin de obtener una relación funcional entre las variable involucradas. Además, este análisis permite realizar predicciones de valores que no se midieron, ya sea dentro del rango de los datos conocidos (interpolación) o fuera de ´este (extrapolación)</a:t>
            </a:r>
            <a:endParaRPr lang="es-CO" sz="2800" dirty="0"/>
          </a:p>
        </p:txBody>
      </p:sp>
    </p:spTree>
    <p:extLst>
      <p:ext uri="{BB962C8B-B14F-4D97-AF65-F5344CB8AC3E}">
        <p14:creationId xmlns:p14="http://schemas.microsoft.com/office/powerpoint/2010/main" val="424267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FB9F1F-B3A1-0164-6ED4-2465334638E9}"/>
              </a:ext>
            </a:extLst>
          </p:cNvPr>
          <p:cNvSpPr>
            <a:spLocks noGrp="1"/>
          </p:cNvSpPr>
          <p:nvPr>
            <p:ph type="title"/>
          </p:nvPr>
        </p:nvSpPr>
        <p:spPr/>
        <p:txBody>
          <a:bodyPr/>
          <a:lstStyle/>
          <a:p>
            <a:r>
              <a:rPr lang="es-CO" dirty="0"/>
              <a:t>regresión</a:t>
            </a:r>
          </a:p>
        </p:txBody>
      </p:sp>
      <p:pic>
        <p:nvPicPr>
          <p:cNvPr id="7" name="Imagen 6">
            <a:extLst>
              <a:ext uri="{FF2B5EF4-FFF2-40B4-BE49-F238E27FC236}">
                <a16:creationId xmlns:a16="http://schemas.microsoft.com/office/drawing/2014/main" id="{9FC402D6-4184-E621-FB66-53623BEF2C0A}"/>
              </a:ext>
            </a:extLst>
          </p:cNvPr>
          <p:cNvPicPr>
            <a:picLocks noChangeAspect="1"/>
          </p:cNvPicPr>
          <p:nvPr/>
        </p:nvPicPr>
        <p:blipFill>
          <a:blip r:embed="rId2"/>
          <a:stretch>
            <a:fillRect/>
          </a:stretch>
        </p:blipFill>
        <p:spPr>
          <a:xfrm>
            <a:off x="4719484" y="1566862"/>
            <a:ext cx="2186141" cy="5028124"/>
          </a:xfrm>
          <a:prstGeom prst="rect">
            <a:avLst/>
          </a:prstGeom>
        </p:spPr>
      </p:pic>
    </p:spTree>
    <p:extLst>
      <p:ext uri="{BB962C8B-B14F-4D97-AF65-F5344CB8AC3E}">
        <p14:creationId xmlns:p14="http://schemas.microsoft.com/office/powerpoint/2010/main" val="1717230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5AA32-70BD-3BF1-EFF1-B18966E96CC9}"/>
              </a:ext>
            </a:extLst>
          </p:cNvPr>
          <p:cNvSpPr>
            <a:spLocks noGrp="1"/>
          </p:cNvSpPr>
          <p:nvPr>
            <p:ph type="title"/>
          </p:nvPr>
        </p:nvSpPr>
        <p:spPr/>
        <p:txBody>
          <a:bodyPr/>
          <a:lstStyle/>
          <a:p>
            <a:r>
              <a:rPr lang="es-CO" dirty="0"/>
              <a:t>regresión</a:t>
            </a:r>
          </a:p>
        </p:txBody>
      </p:sp>
      <p:sp>
        <p:nvSpPr>
          <p:cNvPr id="3" name="Marcador de contenido 2">
            <a:extLst>
              <a:ext uri="{FF2B5EF4-FFF2-40B4-BE49-F238E27FC236}">
                <a16:creationId xmlns:a16="http://schemas.microsoft.com/office/drawing/2014/main" id="{5E0FEC1B-D89D-1B8D-5A29-9F279A9F37BC}"/>
              </a:ext>
            </a:extLst>
          </p:cNvPr>
          <p:cNvSpPr>
            <a:spLocks noGrp="1"/>
          </p:cNvSpPr>
          <p:nvPr>
            <p:ph idx="1"/>
          </p:nvPr>
        </p:nvSpPr>
        <p:spPr>
          <a:xfrm>
            <a:off x="1024128" y="2286000"/>
            <a:ext cx="9720073" cy="568960"/>
          </a:xfrm>
        </p:spPr>
        <p:txBody>
          <a:bodyPr/>
          <a:lstStyle/>
          <a:p>
            <a:r>
              <a:rPr lang="es-CO" dirty="0"/>
              <a:t>Función potencial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09D7D2DF-27AA-9CF8-7B66-1FCB950477E9}"/>
                  </a:ext>
                </a:extLst>
              </p:cNvPr>
              <p:cNvSpPr txBox="1"/>
              <p:nvPr/>
            </p:nvSpPr>
            <p:spPr>
              <a:xfrm>
                <a:off x="1024128" y="3540760"/>
                <a:ext cx="24188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4000" b="0" i="1" smtClean="0">
                          <a:solidFill>
                            <a:srgbClr val="FF0000"/>
                          </a:solidFill>
                          <a:latin typeface="Cambria Math" panose="02040503050406030204" pitchFamily="18" charset="0"/>
                        </a:rPr>
                        <m:t>𝑦</m:t>
                      </m:r>
                      <m:r>
                        <a:rPr lang="es-CO" sz="4000" b="0" i="1" smtClean="0">
                          <a:solidFill>
                            <a:srgbClr val="FF0000"/>
                          </a:solidFill>
                          <a:latin typeface="Cambria Math" panose="02040503050406030204" pitchFamily="18" charset="0"/>
                        </a:rPr>
                        <m:t>=</m:t>
                      </m:r>
                      <m:sSub>
                        <m:sSubPr>
                          <m:ctrlPr>
                            <a:rPr lang="es-CO" sz="4000" b="0" i="1" smtClean="0">
                              <a:solidFill>
                                <a:srgbClr val="FF0000"/>
                              </a:solidFill>
                              <a:latin typeface="Cambria Math" panose="02040503050406030204" pitchFamily="18" charset="0"/>
                              <a:ea typeface="Cambria Math" panose="02040503050406030204" pitchFamily="18" charset="0"/>
                            </a:rPr>
                          </m:ctrlPr>
                        </m:sSubPr>
                        <m:e>
                          <m:r>
                            <a:rPr lang="es-CO" sz="4000" b="0" i="1" smtClean="0">
                              <a:solidFill>
                                <a:srgbClr val="FF0000"/>
                              </a:solidFill>
                              <a:latin typeface="Cambria Math" panose="02040503050406030204" pitchFamily="18" charset="0"/>
                              <a:ea typeface="Cambria Math" panose="02040503050406030204" pitchFamily="18" charset="0"/>
                            </a:rPr>
                            <m:t>𝛼</m:t>
                          </m:r>
                        </m:e>
                        <m:sub>
                          <m:r>
                            <a:rPr lang="es-CO" sz="4000" b="0" i="1" smtClean="0">
                              <a:solidFill>
                                <a:srgbClr val="FF0000"/>
                              </a:solidFill>
                              <a:latin typeface="Cambria Math" panose="02040503050406030204" pitchFamily="18" charset="0"/>
                              <a:ea typeface="Cambria Math" panose="02040503050406030204" pitchFamily="18" charset="0"/>
                            </a:rPr>
                            <m:t>0</m:t>
                          </m:r>
                        </m:sub>
                      </m:sSub>
                      <m:sSup>
                        <m:sSupPr>
                          <m:ctrlPr>
                            <a:rPr lang="es-CO" sz="4000" b="0" i="1" smtClean="0">
                              <a:solidFill>
                                <a:srgbClr val="FF0000"/>
                              </a:solidFill>
                              <a:latin typeface="Cambria Math" panose="02040503050406030204" pitchFamily="18" charset="0"/>
                              <a:ea typeface="Cambria Math" panose="02040503050406030204" pitchFamily="18" charset="0"/>
                            </a:rPr>
                          </m:ctrlPr>
                        </m:sSupPr>
                        <m:e>
                          <m:r>
                            <a:rPr lang="es-CO" sz="4000" b="0" i="1" smtClean="0">
                              <a:solidFill>
                                <a:srgbClr val="FF0000"/>
                              </a:solidFill>
                              <a:latin typeface="Cambria Math" panose="02040503050406030204" pitchFamily="18" charset="0"/>
                              <a:ea typeface="Cambria Math" panose="02040503050406030204" pitchFamily="18" charset="0"/>
                            </a:rPr>
                            <m:t>𝑥</m:t>
                          </m:r>
                        </m:e>
                        <m:sup>
                          <m:sSub>
                            <m:sSubPr>
                              <m:ctrlPr>
                                <a:rPr lang="es-CO" sz="4000" b="0" i="1" smtClean="0">
                                  <a:solidFill>
                                    <a:srgbClr val="FF0000"/>
                                  </a:solidFill>
                                  <a:latin typeface="Cambria Math" panose="02040503050406030204" pitchFamily="18" charset="0"/>
                                  <a:ea typeface="Cambria Math" panose="02040503050406030204" pitchFamily="18" charset="0"/>
                                </a:rPr>
                              </m:ctrlPr>
                            </m:sSubPr>
                            <m:e>
                              <m:r>
                                <a:rPr lang="es-CO" sz="4000" b="0" i="1" smtClean="0">
                                  <a:solidFill>
                                    <a:srgbClr val="FF0000"/>
                                  </a:solidFill>
                                  <a:latin typeface="Cambria Math" panose="02040503050406030204" pitchFamily="18" charset="0"/>
                                  <a:ea typeface="Cambria Math" panose="02040503050406030204" pitchFamily="18" charset="0"/>
                                </a:rPr>
                                <m:t>𝛼</m:t>
                              </m:r>
                            </m:e>
                            <m:sub>
                              <m:r>
                                <a:rPr lang="es-CO" sz="4000" b="0" i="1" smtClean="0">
                                  <a:solidFill>
                                    <a:srgbClr val="FF0000"/>
                                  </a:solidFill>
                                  <a:latin typeface="Cambria Math" panose="02040503050406030204" pitchFamily="18" charset="0"/>
                                  <a:ea typeface="Cambria Math" panose="02040503050406030204" pitchFamily="18" charset="0"/>
                                </a:rPr>
                                <m:t>1</m:t>
                              </m:r>
                            </m:sub>
                          </m:sSub>
                        </m:sup>
                      </m:sSup>
                    </m:oMath>
                  </m:oMathPara>
                </a14:m>
                <a:endParaRPr lang="es-CO" sz="4000" dirty="0">
                  <a:solidFill>
                    <a:srgbClr val="FF0000"/>
                  </a:solidFill>
                </a:endParaRPr>
              </a:p>
            </p:txBody>
          </p:sp>
        </mc:Choice>
        <mc:Fallback xmlns="">
          <p:sp>
            <p:nvSpPr>
              <p:cNvPr id="4" name="CuadroTexto 3">
                <a:extLst>
                  <a:ext uri="{FF2B5EF4-FFF2-40B4-BE49-F238E27FC236}">
                    <a16:creationId xmlns:a16="http://schemas.microsoft.com/office/drawing/2014/main" id="{09D7D2DF-27AA-9CF8-7B66-1FCB950477E9}"/>
                  </a:ext>
                </a:extLst>
              </p:cNvPr>
              <p:cNvSpPr txBox="1">
                <a:spLocks noRot="1" noChangeAspect="1" noMove="1" noResize="1" noEditPoints="1" noAdjustHandles="1" noChangeArrowheads="1" noChangeShapeType="1" noTextEdit="1"/>
              </p:cNvSpPr>
              <p:nvPr/>
            </p:nvSpPr>
            <p:spPr>
              <a:xfrm>
                <a:off x="1024128" y="3540760"/>
                <a:ext cx="2418867" cy="615553"/>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302594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1AB59-3D8C-C555-4778-917906E8F965}"/>
              </a:ext>
            </a:extLst>
          </p:cNvPr>
          <p:cNvSpPr>
            <a:spLocks noGrp="1"/>
          </p:cNvSpPr>
          <p:nvPr>
            <p:ph type="title"/>
          </p:nvPr>
        </p:nvSpPr>
        <p:spPr/>
        <p:txBody>
          <a:bodyPr/>
          <a:lstStyle/>
          <a:p>
            <a:r>
              <a:rPr lang="es-CO" dirty="0"/>
              <a:t>regresión</a:t>
            </a:r>
          </a:p>
        </p:txBody>
      </p:sp>
      <p:sp>
        <p:nvSpPr>
          <p:cNvPr id="3" name="Marcador de contenido 2">
            <a:extLst>
              <a:ext uri="{FF2B5EF4-FFF2-40B4-BE49-F238E27FC236}">
                <a16:creationId xmlns:a16="http://schemas.microsoft.com/office/drawing/2014/main" id="{EA71703E-14A8-DF49-AB73-D10F0D88BA34}"/>
              </a:ext>
            </a:extLst>
          </p:cNvPr>
          <p:cNvSpPr>
            <a:spLocks noGrp="1"/>
          </p:cNvSpPr>
          <p:nvPr>
            <p:ph idx="1"/>
          </p:nvPr>
        </p:nvSpPr>
        <p:spPr>
          <a:xfrm>
            <a:off x="1024128" y="2286000"/>
            <a:ext cx="9720073" cy="506361"/>
          </a:xfrm>
        </p:spPr>
        <p:txBody>
          <a:bodyPr/>
          <a:lstStyle/>
          <a:p>
            <a:r>
              <a:rPr lang="es-CO" dirty="0"/>
              <a:t>Función exponencial: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73E03B3-4F1A-B590-AF00-4F2395C8D467}"/>
                  </a:ext>
                </a:extLst>
              </p:cNvPr>
              <p:cNvSpPr txBox="1"/>
              <p:nvPr/>
            </p:nvSpPr>
            <p:spPr>
              <a:xfrm>
                <a:off x="1024128" y="3540760"/>
                <a:ext cx="262219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4000" b="0" i="1" smtClean="0">
                          <a:solidFill>
                            <a:srgbClr val="FF0000"/>
                          </a:solidFill>
                          <a:latin typeface="Cambria Math" panose="02040503050406030204" pitchFamily="18" charset="0"/>
                        </a:rPr>
                        <m:t>𝑦</m:t>
                      </m:r>
                      <m:r>
                        <a:rPr lang="es-CO" sz="4000" b="0" i="1" smtClean="0">
                          <a:solidFill>
                            <a:srgbClr val="FF0000"/>
                          </a:solidFill>
                          <a:latin typeface="Cambria Math" panose="02040503050406030204" pitchFamily="18" charset="0"/>
                        </a:rPr>
                        <m:t>=</m:t>
                      </m:r>
                      <m:sSub>
                        <m:sSubPr>
                          <m:ctrlPr>
                            <a:rPr lang="es-CO" sz="4000" b="0" i="1" smtClean="0">
                              <a:solidFill>
                                <a:srgbClr val="FF0000"/>
                              </a:solidFill>
                              <a:latin typeface="Cambria Math" panose="02040503050406030204" pitchFamily="18" charset="0"/>
                              <a:ea typeface="Cambria Math" panose="02040503050406030204" pitchFamily="18" charset="0"/>
                            </a:rPr>
                          </m:ctrlPr>
                        </m:sSubPr>
                        <m:e>
                          <m:r>
                            <a:rPr lang="es-CO" sz="4000" b="0" i="1" smtClean="0">
                              <a:solidFill>
                                <a:srgbClr val="FF0000"/>
                              </a:solidFill>
                              <a:latin typeface="Cambria Math" panose="02040503050406030204" pitchFamily="18" charset="0"/>
                              <a:ea typeface="Cambria Math" panose="02040503050406030204" pitchFamily="18" charset="0"/>
                            </a:rPr>
                            <m:t>𝛼</m:t>
                          </m:r>
                        </m:e>
                        <m:sub>
                          <m:r>
                            <a:rPr lang="es-CO" sz="4000" b="0" i="1" smtClean="0">
                              <a:solidFill>
                                <a:srgbClr val="FF0000"/>
                              </a:solidFill>
                              <a:latin typeface="Cambria Math" panose="02040503050406030204" pitchFamily="18" charset="0"/>
                              <a:ea typeface="Cambria Math" panose="02040503050406030204" pitchFamily="18" charset="0"/>
                            </a:rPr>
                            <m:t>0</m:t>
                          </m:r>
                        </m:sub>
                      </m:sSub>
                      <m:sSup>
                        <m:sSupPr>
                          <m:ctrlPr>
                            <a:rPr lang="es-CO" sz="4000" b="0" i="1" smtClean="0">
                              <a:solidFill>
                                <a:srgbClr val="FF0000"/>
                              </a:solidFill>
                              <a:latin typeface="Cambria Math" panose="02040503050406030204" pitchFamily="18" charset="0"/>
                              <a:ea typeface="Cambria Math" panose="02040503050406030204" pitchFamily="18" charset="0"/>
                            </a:rPr>
                          </m:ctrlPr>
                        </m:sSupPr>
                        <m:e>
                          <m:r>
                            <a:rPr lang="es-CO" sz="4000" b="0" i="1" smtClean="0">
                              <a:solidFill>
                                <a:srgbClr val="FF0000"/>
                              </a:solidFill>
                              <a:latin typeface="Cambria Math" panose="02040503050406030204" pitchFamily="18" charset="0"/>
                              <a:ea typeface="Cambria Math" panose="02040503050406030204" pitchFamily="18" charset="0"/>
                            </a:rPr>
                            <m:t>𝑐</m:t>
                          </m:r>
                        </m:e>
                        <m:sup>
                          <m:r>
                            <a:rPr lang="es-CO" sz="4000" b="0" i="1" smtClean="0">
                              <a:solidFill>
                                <a:srgbClr val="FF0000"/>
                              </a:solidFill>
                              <a:latin typeface="Cambria Math" panose="02040503050406030204" pitchFamily="18" charset="0"/>
                              <a:ea typeface="Cambria Math" panose="02040503050406030204" pitchFamily="18" charset="0"/>
                            </a:rPr>
                            <m:t>𝑥</m:t>
                          </m:r>
                          <m:sSub>
                            <m:sSubPr>
                              <m:ctrlPr>
                                <a:rPr lang="es-CO" sz="4000" b="0" i="1" smtClean="0">
                                  <a:solidFill>
                                    <a:srgbClr val="FF0000"/>
                                  </a:solidFill>
                                  <a:latin typeface="Cambria Math" panose="02040503050406030204" pitchFamily="18" charset="0"/>
                                  <a:ea typeface="Cambria Math" panose="02040503050406030204" pitchFamily="18" charset="0"/>
                                </a:rPr>
                              </m:ctrlPr>
                            </m:sSubPr>
                            <m:e>
                              <m:r>
                                <a:rPr lang="es-CO" sz="4000" b="0" i="1" smtClean="0">
                                  <a:solidFill>
                                    <a:srgbClr val="FF0000"/>
                                  </a:solidFill>
                                  <a:latin typeface="Cambria Math" panose="02040503050406030204" pitchFamily="18" charset="0"/>
                                  <a:ea typeface="Cambria Math" panose="02040503050406030204" pitchFamily="18" charset="0"/>
                                </a:rPr>
                                <m:t>𝛼</m:t>
                              </m:r>
                            </m:e>
                            <m:sub>
                              <m:r>
                                <a:rPr lang="es-CO" sz="4000" b="0" i="1" smtClean="0">
                                  <a:solidFill>
                                    <a:srgbClr val="FF0000"/>
                                  </a:solidFill>
                                  <a:latin typeface="Cambria Math" panose="02040503050406030204" pitchFamily="18" charset="0"/>
                                  <a:ea typeface="Cambria Math" panose="02040503050406030204" pitchFamily="18" charset="0"/>
                                </a:rPr>
                                <m:t>1</m:t>
                              </m:r>
                            </m:sub>
                          </m:sSub>
                        </m:sup>
                      </m:sSup>
                    </m:oMath>
                  </m:oMathPara>
                </a14:m>
                <a:endParaRPr lang="es-CO" sz="4000" dirty="0">
                  <a:solidFill>
                    <a:srgbClr val="FF0000"/>
                  </a:solidFill>
                </a:endParaRPr>
              </a:p>
            </p:txBody>
          </p:sp>
        </mc:Choice>
        <mc:Fallback xmlns="">
          <p:sp>
            <p:nvSpPr>
              <p:cNvPr id="4" name="CuadroTexto 3">
                <a:extLst>
                  <a:ext uri="{FF2B5EF4-FFF2-40B4-BE49-F238E27FC236}">
                    <a16:creationId xmlns:a16="http://schemas.microsoft.com/office/drawing/2014/main" id="{573E03B3-4F1A-B590-AF00-4F2395C8D467}"/>
                  </a:ext>
                </a:extLst>
              </p:cNvPr>
              <p:cNvSpPr txBox="1">
                <a:spLocks noRot="1" noChangeAspect="1" noMove="1" noResize="1" noEditPoints="1" noAdjustHandles="1" noChangeArrowheads="1" noChangeShapeType="1" noTextEdit="1"/>
              </p:cNvSpPr>
              <p:nvPr/>
            </p:nvSpPr>
            <p:spPr>
              <a:xfrm>
                <a:off x="1024128" y="3540760"/>
                <a:ext cx="2622193" cy="615553"/>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50350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00F00-8EB7-CABE-3E5C-E51CA7154351}"/>
              </a:ext>
            </a:extLst>
          </p:cNvPr>
          <p:cNvSpPr>
            <a:spLocks noGrp="1"/>
          </p:cNvSpPr>
          <p:nvPr>
            <p:ph type="title"/>
          </p:nvPr>
        </p:nvSpPr>
        <p:spPr/>
        <p:txBody>
          <a:bodyPr/>
          <a:lstStyle/>
          <a:p>
            <a:r>
              <a:rPr lang="es-CO" dirty="0"/>
              <a:t>regresión</a:t>
            </a:r>
          </a:p>
        </p:txBody>
      </p:sp>
      <p:pic>
        <p:nvPicPr>
          <p:cNvPr id="5" name="Imagen 4">
            <a:extLst>
              <a:ext uri="{FF2B5EF4-FFF2-40B4-BE49-F238E27FC236}">
                <a16:creationId xmlns:a16="http://schemas.microsoft.com/office/drawing/2014/main" id="{3D7A0A3A-D311-3BFE-CEF3-073EC5AD4CBF}"/>
              </a:ext>
            </a:extLst>
          </p:cNvPr>
          <p:cNvPicPr>
            <a:picLocks noChangeAspect="1"/>
          </p:cNvPicPr>
          <p:nvPr/>
        </p:nvPicPr>
        <p:blipFill>
          <a:blip r:embed="rId2"/>
          <a:stretch>
            <a:fillRect/>
          </a:stretch>
        </p:blipFill>
        <p:spPr>
          <a:xfrm>
            <a:off x="3488793" y="1441193"/>
            <a:ext cx="4286250" cy="5076825"/>
          </a:xfrm>
          <a:prstGeom prst="rect">
            <a:avLst/>
          </a:prstGeom>
        </p:spPr>
      </p:pic>
    </p:spTree>
    <p:extLst>
      <p:ext uri="{BB962C8B-B14F-4D97-AF65-F5344CB8AC3E}">
        <p14:creationId xmlns:p14="http://schemas.microsoft.com/office/powerpoint/2010/main" val="2550248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43DD43-C079-6E3B-C7F5-EE7D81DFCE69}"/>
              </a:ext>
            </a:extLst>
          </p:cNvPr>
          <p:cNvSpPr>
            <a:spLocks noGrp="1"/>
          </p:cNvSpPr>
          <p:nvPr>
            <p:ph type="title"/>
          </p:nvPr>
        </p:nvSpPr>
        <p:spPr/>
        <p:txBody>
          <a:bodyPr/>
          <a:lstStyle/>
          <a:p>
            <a:r>
              <a:rPr lang="es-CO" dirty="0"/>
              <a:t>regresión</a:t>
            </a:r>
          </a:p>
        </p:txBody>
      </p:sp>
      <p:sp>
        <p:nvSpPr>
          <p:cNvPr id="3" name="Marcador de contenido 2">
            <a:extLst>
              <a:ext uri="{FF2B5EF4-FFF2-40B4-BE49-F238E27FC236}">
                <a16:creationId xmlns:a16="http://schemas.microsoft.com/office/drawing/2014/main" id="{2285A2B2-64B5-B0D8-F898-D10405EC6D4C}"/>
              </a:ext>
            </a:extLst>
          </p:cNvPr>
          <p:cNvSpPr>
            <a:spLocks noGrp="1"/>
          </p:cNvSpPr>
          <p:nvPr>
            <p:ph idx="1"/>
          </p:nvPr>
        </p:nvSpPr>
        <p:spPr>
          <a:xfrm>
            <a:off x="1024129" y="2286000"/>
            <a:ext cx="5494658" cy="4023360"/>
          </a:xfrm>
        </p:spPr>
        <p:txBody>
          <a:bodyPr>
            <a:normAutofit/>
          </a:bodyPr>
          <a:lstStyle/>
          <a:p>
            <a:pPr algn="just"/>
            <a:r>
              <a:rPr lang="es-MX" dirty="0"/>
              <a:t>Con el objetivo de estudiar una sepa de cierta bacteria, es necesario cultivarla en un ambiente rico en cierto tipo de nutrientes, hasta que su población alcance la cantidad de 2.4 × 105 bacterias. Desafortunadamente, durante el transporte de las muestras, murió el 98 % de la población de las bacterias que inicialmente se transportaban, sobreviviendo ´únicamente 45 de estas. Con el fin de predecir el tiempo necesario para que la población alcance el mínimo necesario para realizar el estudio, un biólogo mide la población de bacterias y los resultados se muestran en la tabla de al lado.</a:t>
            </a:r>
            <a:endParaRPr lang="es-CO" dirty="0"/>
          </a:p>
        </p:txBody>
      </p:sp>
      <p:pic>
        <p:nvPicPr>
          <p:cNvPr id="5" name="Imagen 4">
            <a:extLst>
              <a:ext uri="{FF2B5EF4-FFF2-40B4-BE49-F238E27FC236}">
                <a16:creationId xmlns:a16="http://schemas.microsoft.com/office/drawing/2014/main" id="{CFDF9122-BCC7-6BE4-862F-65EF2BC636B0}"/>
              </a:ext>
            </a:extLst>
          </p:cNvPr>
          <p:cNvPicPr>
            <a:picLocks noChangeAspect="1"/>
          </p:cNvPicPr>
          <p:nvPr/>
        </p:nvPicPr>
        <p:blipFill>
          <a:blip r:embed="rId2"/>
          <a:stretch>
            <a:fillRect/>
          </a:stretch>
        </p:blipFill>
        <p:spPr>
          <a:xfrm>
            <a:off x="7209790" y="2691765"/>
            <a:ext cx="2933700" cy="3486150"/>
          </a:xfrm>
          <a:prstGeom prst="rect">
            <a:avLst/>
          </a:prstGeom>
        </p:spPr>
      </p:pic>
    </p:spTree>
    <p:extLst>
      <p:ext uri="{BB962C8B-B14F-4D97-AF65-F5344CB8AC3E}">
        <p14:creationId xmlns:p14="http://schemas.microsoft.com/office/powerpoint/2010/main" val="3695770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DB4C2-8272-B34B-43CB-72DBDC7A091B}"/>
              </a:ext>
            </a:extLst>
          </p:cNvPr>
          <p:cNvSpPr>
            <a:spLocks noGrp="1"/>
          </p:cNvSpPr>
          <p:nvPr>
            <p:ph type="title"/>
          </p:nvPr>
        </p:nvSpPr>
        <p:spPr/>
        <p:txBody>
          <a:bodyPr/>
          <a:lstStyle/>
          <a:p>
            <a:r>
              <a:rPr lang="es-CO" dirty="0"/>
              <a:t>Regresión</a:t>
            </a:r>
          </a:p>
        </p:txBody>
      </p:sp>
      <p:pic>
        <p:nvPicPr>
          <p:cNvPr id="5" name="Imagen 4">
            <a:extLst>
              <a:ext uri="{FF2B5EF4-FFF2-40B4-BE49-F238E27FC236}">
                <a16:creationId xmlns:a16="http://schemas.microsoft.com/office/drawing/2014/main" id="{B39028B6-2B49-CD92-E159-785A35E12884}"/>
              </a:ext>
            </a:extLst>
          </p:cNvPr>
          <p:cNvPicPr>
            <a:picLocks noChangeAspect="1"/>
          </p:cNvPicPr>
          <p:nvPr/>
        </p:nvPicPr>
        <p:blipFill>
          <a:blip r:embed="rId2"/>
          <a:stretch>
            <a:fillRect/>
          </a:stretch>
        </p:blipFill>
        <p:spPr>
          <a:xfrm>
            <a:off x="1976391" y="2175192"/>
            <a:ext cx="6645639" cy="4012248"/>
          </a:xfrm>
          <a:prstGeom prst="rect">
            <a:avLst/>
          </a:prstGeom>
        </p:spPr>
      </p:pic>
    </p:spTree>
    <p:extLst>
      <p:ext uri="{BB962C8B-B14F-4D97-AF65-F5344CB8AC3E}">
        <p14:creationId xmlns:p14="http://schemas.microsoft.com/office/powerpoint/2010/main" val="60143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C89923-6510-EA2A-516D-DF08D236FA1A}"/>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D09C3BBD-086C-6B6A-C113-6A6529E7D5EF}"/>
              </a:ext>
            </a:extLst>
          </p:cNvPr>
          <p:cNvSpPr>
            <a:spLocks noGrp="1"/>
          </p:cNvSpPr>
          <p:nvPr>
            <p:ph idx="1"/>
          </p:nvPr>
        </p:nvSpPr>
        <p:spPr>
          <a:xfrm>
            <a:off x="866812" y="3861227"/>
            <a:ext cx="9720073" cy="1175348"/>
          </a:xfrm>
        </p:spPr>
        <p:txBody>
          <a:bodyPr>
            <a:normAutofit/>
          </a:bodyPr>
          <a:lstStyle/>
          <a:p>
            <a:r>
              <a:rPr lang="es-MX" sz="2800" dirty="0"/>
              <a:t>Donde ˆβ0 es el intercepto y ˆβ1 es la pendiente de la recta obtenida de la regresión por mínimos cuadrados.</a:t>
            </a:r>
            <a:endParaRPr lang="es-CO" sz="28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4BBCD151-C161-5650-BE70-84AF44E4ABA5}"/>
                  </a:ext>
                </a:extLst>
              </p:cNvPr>
              <p:cNvSpPr txBox="1"/>
              <p:nvPr/>
            </p:nvSpPr>
            <p:spPr>
              <a:xfrm>
                <a:off x="1024128" y="2295832"/>
                <a:ext cx="2418932"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solidFill>
                            <a:srgbClr val="FF0000"/>
                          </a:solidFill>
                          <a:latin typeface="Cambria Math" panose="02040503050406030204" pitchFamily="18" charset="0"/>
                        </a:rPr>
                        <m:t>𝑦</m:t>
                      </m:r>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rPr>
                        <m:t>𝑥</m:t>
                      </m:r>
                    </m:oMath>
                  </m:oMathPara>
                </a14:m>
                <a:endParaRPr lang="es-CO" dirty="0">
                  <a:solidFill>
                    <a:srgbClr val="FF0000"/>
                  </a:solidFill>
                </a:endParaRPr>
              </a:p>
            </p:txBody>
          </p:sp>
        </mc:Choice>
        <mc:Fallback xmlns="">
          <p:sp>
            <p:nvSpPr>
              <p:cNvPr id="4" name="CuadroTexto 3">
                <a:extLst>
                  <a:ext uri="{FF2B5EF4-FFF2-40B4-BE49-F238E27FC236}">
                    <a16:creationId xmlns:a16="http://schemas.microsoft.com/office/drawing/2014/main" id="{4BBCD151-C161-5650-BE70-84AF44E4ABA5}"/>
                  </a:ext>
                </a:extLst>
              </p:cNvPr>
              <p:cNvSpPr txBox="1">
                <a:spLocks noRot="1" noChangeAspect="1" noMove="1" noResize="1" noEditPoints="1" noAdjustHandles="1" noChangeArrowheads="1" noChangeShapeType="1" noTextEdit="1"/>
              </p:cNvSpPr>
              <p:nvPr/>
            </p:nvSpPr>
            <p:spPr>
              <a:xfrm>
                <a:off x="1024128" y="2295832"/>
                <a:ext cx="2418932" cy="519245"/>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38787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ED858-CE8E-862B-3AC5-1C5DE197B73A}"/>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B30B9736-70D2-98E9-BD10-12DA7B9DA3FD}"/>
              </a:ext>
            </a:extLst>
          </p:cNvPr>
          <p:cNvSpPr>
            <a:spLocks noGrp="1"/>
          </p:cNvSpPr>
          <p:nvPr>
            <p:ph idx="1"/>
          </p:nvPr>
        </p:nvSpPr>
        <p:spPr>
          <a:xfrm>
            <a:off x="876644" y="5136961"/>
            <a:ext cx="9720073" cy="1536191"/>
          </a:xfrm>
        </p:spPr>
        <p:txBody>
          <a:bodyPr/>
          <a:lstStyle/>
          <a:p>
            <a:r>
              <a:rPr lang="es-CO" dirty="0"/>
              <a:t>N es el número de datos.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A07C44FC-F6E9-DEBD-6278-302FCC0148D1}"/>
                  </a:ext>
                </a:extLst>
              </p:cNvPr>
              <p:cNvSpPr txBox="1"/>
              <p:nvPr/>
            </p:nvSpPr>
            <p:spPr>
              <a:xfrm>
                <a:off x="1024128" y="2295832"/>
                <a:ext cx="2900666" cy="11481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acc>
                            <m:accPr>
                              <m:chr m:val="̅"/>
                              <m:ctrlPr>
                                <a:rPr lang="es-CO" sz="3200" b="0" i="1" smtClean="0">
                                  <a:solidFill>
                                    <a:srgbClr val="FF0000"/>
                                  </a:solidFill>
                                  <a:latin typeface="Cambria Math" panose="02040503050406030204" pitchFamily="18" charset="0"/>
                                </a:rPr>
                              </m:ctrlPr>
                            </m:accPr>
                            <m:e>
                              <m:sSup>
                                <m:sSupPr>
                                  <m:ctrlPr>
                                    <a:rPr lang="es-CO" sz="3200" b="0" i="1" smtClean="0">
                                      <a:solidFill>
                                        <a:srgbClr val="FF0000"/>
                                      </a:solidFill>
                                      <a:latin typeface="Cambria Math" panose="02040503050406030204" pitchFamily="18" charset="0"/>
                                    </a:rPr>
                                  </m:ctrlPr>
                                </m:sSupPr>
                                <m:e>
                                  <m:r>
                                    <a:rPr lang="es-CO" sz="3200" b="0" i="1" smtClean="0">
                                      <a:solidFill>
                                        <a:srgbClr val="FF0000"/>
                                      </a:solidFill>
                                      <a:latin typeface="Cambria Math" panose="02040503050406030204" pitchFamily="18" charset="0"/>
                                    </a:rPr>
                                    <m:t>𝑥</m:t>
                                  </m:r>
                                </m:e>
                                <m:sup>
                                  <m:r>
                                    <a:rPr lang="es-CO" sz="3200" b="0" i="1" smtClean="0">
                                      <a:solidFill>
                                        <a:srgbClr val="FF0000"/>
                                      </a:solidFill>
                                      <a:latin typeface="Cambria Math" panose="02040503050406030204" pitchFamily="18" charset="0"/>
                                    </a:rPr>
                                    <m:t>2</m:t>
                                  </m:r>
                                </m:sup>
                              </m:sSup>
                            </m:e>
                          </m:acc>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r>
                            <a:rPr lang="es-CO" sz="3200" b="0" i="1" smtClean="0">
                              <a:solidFill>
                                <a:srgbClr val="FF0000"/>
                              </a:solidFill>
                              <a:latin typeface="Cambria Math" panose="02040503050406030204" pitchFamily="18" charset="0"/>
                            </a:rPr>
                            <m:t>−</m:t>
                          </m:r>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𝑥𝑦</m:t>
                              </m:r>
                            </m:e>
                          </m:acc>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num>
                        <m:den>
                          <m:acc>
                            <m:accPr>
                              <m:chr m:val="̅"/>
                              <m:ctrlPr>
                                <a:rPr lang="es-CO" sz="3200" i="1">
                                  <a:solidFill>
                                    <a:srgbClr val="FF0000"/>
                                  </a:solidFill>
                                  <a:latin typeface="Cambria Math" panose="02040503050406030204" pitchFamily="18" charset="0"/>
                                </a:rPr>
                              </m:ctrlPr>
                            </m:accPr>
                            <m:e>
                              <m:sSup>
                                <m:sSupPr>
                                  <m:ctrlPr>
                                    <a:rPr lang="es-CO" sz="3200" i="1">
                                      <a:solidFill>
                                        <a:srgbClr val="FF0000"/>
                                      </a:solidFill>
                                      <a:latin typeface="Cambria Math" panose="02040503050406030204" pitchFamily="18" charset="0"/>
                                    </a:rPr>
                                  </m:ctrlPr>
                                </m:sSupPr>
                                <m:e>
                                  <m:r>
                                    <a:rPr lang="es-CO" sz="3200" i="1">
                                      <a:solidFill>
                                        <a:srgbClr val="FF0000"/>
                                      </a:solidFill>
                                      <a:latin typeface="Cambria Math" panose="02040503050406030204" pitchFamily="18" charset="0"/>
                                    </a:rPr>
                                    <m:t>𝑥</m:t>
                                  </m:r>
                                </m:e>
                                <m:sup>
                                  <m:r>
                                    <a:rPr lang="es-CO" sz="3200" i="1">
                                      <a:solidFill>
                                        <a:srgbClr val="FF0000"/>
                                      </a:solidFill>
                                      <a:latin typeface="Cambria Math" panose="02040503050406030204" pitchFamily="18" charset="0"/>
                                    </a:rPr>
                                    <m:t>2</m:t>
                                  </m:r>
                                </m:sup>
                              </m:sSup>
                            </m:e>
                          </m:acc>
                          <m:r>
                            <a:rPr lang="es-CO" sz="3200" b="0" i="1" smtClean="0">
                              <a:solidFill>
                                <a:srgbClr val="FF0000"/>
                              </a:solidFill>
                              <a:latin typeface="Cambria Math" panose="02040503050406030204" pitchFamily="18" charset="0"/>
                            </a:rPr>
                            <m:t>−</m:t>
                          </m:r>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e>
                              </m:d>
                            </m:e>
                            <m:sup>
                              <m:r>
                                <a:rPr lang="es-CO" sz="3200" b="0" i="1" smtClean="0">
                                  <a:solidFill>
                                    <a:srgbClr val="FF0000"/>
                                  </a:solidFill>
                                  <a:latin typeface="Cambria Math" panose="02040503050406030204" pitchFamily="18" charset="0"/>
                                </a:rPr>
                                <m:t>2</m:t>
                              </m:r>
                            </m:sup>
                          </m:sSup>
                        </m:den>
                      </m:f>
                    </m:oMath>
                  </m:oMathPara>
                </a14:m>
                <a:endParaRPr lang="es-CO" dirty="0">
                  <a:solidFill>
                    <a:srgbClr val="FF0000"/>
                  </a:solidFill>
                </a:endParaRPr>
              </a:p>
            </p:txBody>
          </p:sp>
        </mc:Choice>
        <mc:Fallback xmlns="">
          <p:sp>
            <p:nvSpPr>
              <p:cNvPr id="4" name="CuadroTexto 3">
                <a:extLst>
                  <a:ext uri="{FF2B5EF4-FFF2-40B4-BE49-F238E27FC236}">
                    <a16:creationId xmlns:a16="http://schemas.microsoft.com/office/drawing/2014/main" id="{A07C44FC-F6E9-DEBD-6278-302FCC0148D1}"/>
                  </a:ext>
                </a:extLst>
              </p:cNvPr>
              <p:cNvSpPr txBox="1">
                <a:spLocks noRot="1" noChangeAspect="1" noMove="1" noResize="1" noEditPoints="1" noAdjustHandles="1" noChangeArrowheads="1" noChangeShapeType="1" noTextEdit="1"/>
              </p:cNvSpPr>
              <p:nvPr/>
            </p:nvSpPr>
            <p:spPr>
              <a:xfrm>
                <a:off x="1024128" y="2295832"/>
                <a:ext cx="2900666" cy="1148199"/>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3D32FF50-C214-F4A7-122B-C33529E8A07C}"/>
                  </a:ext>
                </a:extLst>
              </p:cNvPr>
              <p:cNvSpPr txBox="1"/>
              <p:nvPr/>
            </p:nvSpPr>
            <p:spPr>
              <a:xfrm>
                <a:off x="5227419" y="2265770"/>
                <a:ext cx="2731517" cy="10311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𝑥𝑦</m:t>
                              </m:r>
                            </m:e>
                          </m:acc>
                          <m:r>
                            <a:rPr lang="es-CO" sz="3200" b="0" i="1" smtClean="0">
                              <a:solidFill>
                                <a:srgbClr val="FF0000"/>
                              </a:solidFill>
                              <a:latin typeface="Cambria Math" panose="02040503050406030204" pitchFamily="18" charset="0"/>
                            </a:rPr>
                            <m:t>−</m:t>
                          </m:r>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num>
                        <m:den>
                          <m:acc>
                            <m:accPr>
                              <m:chr m:val="̅"/>
                              <m:ctrlPr>
                                <a:rPr lang="es-CO" sz="3200" i="1">
                                  <a:solidFill>
                                    <a:srgbClr val="FF0000"/>
                                  </a:solidFill>
                                  <a:latin typeface="Cambria Math" panose="02040503050406030204" pitchFamily="18" charset="0"/>
                                </a:rPr>
                              </m:ctrlPr>
                            </m:accPr>
                            <m:e>
                              <m:sSup>
                                <m:sSupPr>
                                  <m:ctrlPr>
                                    <a:rPr lang="es-CO" sz="3200" i="1">
                                      <a:solidFill>
                                        <a:srgbClr val="FF0000"/>
                                      </a:solidFill>
                                      <a:latin typeface="Cambria Math" panose="02040503050406030204" pitchFamily="18" charset="0"/>
                                    </a:rPr>
                                  </m:ctrlPr>
                                </m:sSupPr>
                                <m:e>
                                  <m:r>
                                    <a:rPr lang="es-CO" sz="3200" i="1">
                                      <a:solidFill>
                                        <a:srgbClr val="FF0000"/>
                                      </a:solidFill>
                                      <a:latin typeface="Cambria Math" panose="02040503050406030204" pitchFamily="18" charset="0"/>
                                    </a:rPr>
                                    <m:t>𝑥</m:t>
                                  </m:r>
                                </m:e>
                                <m:sup>
                                  <m:r>
                                    <a:rPr lang="es-CO" sz="3200" i="1">
                                      <a:solidFill>
                                        <a:srgbClr val="FF0000"/>
                                      </a:solidFill>
                                      <a:latin typeface="Cambria Math" panose="02040503050406030204" pitchFamily="18" charset="0"/>
                                    </a:rPr>
                                    <m:t>2</m:t>
                                  </m:r>
                                </m:sup>
                              </m:sSup>
                            </m:e>
                          </m:acc>
                          <m:r>
                            <a:rPr lang="es-CO" sz="3200" b="0" i="1" smtClean="0">
                              <a:solidFill>
                                <a:srgbClr val="FF0000"/>
                              </a:solidFill>
                              <a:latin typeface="Cambria Math" panose="02040503050406030204" pitchFamily="18" charset="0"/>
                            </a:rPr>
                            <m:t>−</m:t>
                          </m:r>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e>
                              </m:d>
                            </m:e>
                            <m:sup>
                              <m:r>
                                <a:rPr lang="es-CO" sz="3200" b="0" i="1" smtClean="0">
                                  <a:solidFill>
                                    <a:srgbClr val="FF0000"/>
                                  </a:solidFill>
                                  <a:latin typeface="Cambria Math" panose="02040503050406030204" pitchFamily="18" charset="0"/>
                                </a:rPr>
                                <m:t>2</m:t>
                              </m:r>
                            </m:sup>
                          </m:sSup>
                        </m:den>
                      </m:f>
                    </m:oMath>
                  </m:oMathPara>
                </a14:m>
                <a:endParaRPr lang="es-CO" dirty="0">
                  <a:solidFill>
                    <a:srgbClr val="FF0000"/>
                  </a:solidFill>
                </a:endParaRPr>
              </a:p>
            </p:txBody>
          </p:sp>
        </mc:Choice>
        <mc:Fallback>
          <p:sp>
            <p:nvSpPr>
              <p:cNvPr id="5" name="CuadroTexto 4">
                <a:extLst>
                  <a:ext uri="{FF2B5EF4-FFF2-40B4-BE49-F238E27FC236}">
                    <a16:creationId xmlns:a16="http://schemas.microsoft.com/office/drawing/2014/main" id="{3D32FF50-C214-F4A7-122B-C33529E8A07C}"/>
                  </a:ext>
                </a:extLst>
              </p:cNvPr>
              <p:cNvSpPr txBox="1">
                <a:spLocks noRot="1" noChangeAspect="1" noMove="1" noResize="1" noEditPoints="1" noAdjustHandles="1" noChangeArrowheads="1" noChangeShapeType="1" noTextEdit="1"/>
              </p:cNvSpPr>
              <p:nvPr/>
            </p:nvSpPr>
            <p:spPr>
              <a:xfrm>
                <a:off x="5227419" y="2265770"/>
                <a:ext cx="2731517" cy="1031116"/>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AC068A8-3859-458F-2AAE-C2F99A0DA04F}"/>
                  </a:ext>
                </a:extLst>
              </p:cNvPr>
              <p:cNvSpPr txBox="1"/>
              <p:nvPr/>
            </p:nvSpPr>
            <p:spPr>
              <a:xfrm>
                <a:off x="1024128" y="4013496"/>
                <a:ext cx="1192506" cy="711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solidFill>
                                <a:srgbClr val="FF0000"/>
                              </a:solidFill>
                              <a:latin typeface="Cambria Math" panose="02040503050406030204" pitchFamily="18" charset="0"/>
                            </a:rPr>
                          </m:ctrlPr>
                        </m:accPr>
                        <m:e>
                          <m:r>
                            <a:rPr lang="es-CO" sz="2400" b="0" i="1" smtClean="0">
                              <a:solidFill>
                                <a:srgbClr val="FF0000"/>
                              </a:solidFill>
                              <a:latin typeface="Cambria Math" panose="02040503050406030204" pitchFamily="18" charset="0"/>
                            </a:rPr>
                            <m:t>𝑦</m:t>
                          </m:r>
                        </m:e>
                      </m:acc>
                      <m:r>
                        <a:rPr lang="es-CO" sz="2400" b="0" i="1" smtClean="0">
                          <a:solidFill>
                            <a:srgbClr val="FF0000"/>
                          </a:solidFill>
                          <a:latin typeface="Cambria Math" panose="02040503050406030204" pitchFamily="18" charset="0"/>
                        </a:rPr>
                        <m:t>=</m:t>
                      </m:r>
                      <m:f>
                        <m:fPr>
                          <m:ctrlPr>
                            <a:rPr lang="es-CO" sz="2400" b="0" i="1" smtClean="0">
                              <a:solidFill>
                                <a:srgbClr val="FF0000"/>
                              </a:solidFill>
                              <a:latin typeface="Cambria Math" panose="02040503050406030204" pitchFamily="18" charset="0"/>
                            </a:rPr>
                          </m:ctrlPr>
                        </m:fPr>
                        <m:num>
                          <m:nary>
                            <m:naryPr>
                              <m:chr m:val="∑"/>
                              <m:subHide m:val="on"/>
                              <m:supHide m:val="on"/>
                              <m:ctrlPr>
                                <a:rPr lang="es-CO" sz="2400" b="0" i="1" smtClean="0">
                                  <a:solidFill>
                                    <a:srgbClr val="FF0000"/>
                                  </a:solidFill>
                                  <a:latin typeface="Cambria Math" panose="02040503050406030204" pitchFamily="18" charset="0"/>
                                </a:rPr>
                              </m:ctrlPr>
                            </m:naryPr>
                            <m:sub/>
                            <m:sup/>
                            <m:e>
                              <m:sSub>
                                <m:sSubPr>
                                  <m:ctrlPr>
                                    <a:rPr lang="es-CO" sz="2400" b="0" i="1" smtClean="0">
                                      <a:solidFill>
                                        <a:srgbClr val="FF0000"/>
                                      </a:solidFill>
                                      <a:latin typeface="Cambria Math" panose="02040503050406030204" pitchFamily="18" charset="0"/>
                                    </a:rPr>
                                  </m:ctrlPr>
                                </m:sSubPr>
                                <m:e>
                                  <m:r>
                                    <a:rPr lang="es-CO" sz="2400" b="0" i="1" smtClean="0">
                                      <a:solidFill>
                                        <a:srgbClr val="FF0000"/>
                                      </a:solidFill>
                                      <a:latin typeface="Cambria Math" panose="02040503050406030204" pitchFamily="18" charset="0"/>
                                    </a:rPr>
                                    <m:t>𝑦</m:t>
                                  </m:r>
                                </m:e>
                                <m:sub>
                                  <m:r>
                                    <a:rPr lang="es-CO" sz="2400" b="0" i="1" smtClean="0">
                                      <a:solidFill>
                                        <a:srgbClr val="FF0000"/>
                                      </a:solidFill>
                                      <a:latin typeface="Cambria Math" panose="02040503050406030204" pitchFamily="18" charset="0"/>
                                    </a:rPr>
                                    <m:t>𝑖</m:t>
                                  </m:r>
                                </m:sub>
                              </m:sSub>
                            </m:e>
                          </m:nary>
                        </m:num>
                        <m:den>
                          <m:r>
                            <a:rPr lang="es-CO" sz="2400" b="0" i="1" smtClean="0">
                              <a:solidFill>
                                <a:srgbClr val="FF0000"/>
                              </a:solidFill>
                              <a:latin typeface="Cambria Math" panose="02040503050406030204" pitchFamily="18" charset="0"/>
                            </a:rPr>
                            <m:t>𝑁</m:t>
                          </m:r>
                        </m:den>
                      </m:f>
                    </m:oMath>
                  </m:oMathPara>
                </a14:m>
                <a:endParaRPr lang="es-CO" sz="2400" dirty="0">
                  <a:solidFill>
                    <a:srgbClr val="FF0000"/>
                  </a:solidFill>
                </a:endParaRPr>
              </a:p>
            </p:txBody>
          </p:sp>
        </mc:Choice>
        <mc:Fallback xmlns="">
          <p:sp>
            <p:nvSpPr>
              <p:cNvPr id="6" name="CuadroTexto 5">
                <a:extLst>
                  <a:ext uri="{FF2B5EF4-FFF2-40B4-BE49-F238E27FC236}">
                    <a16:creationId xmlns:a16="http://schemas.microsoft.com/office/drawing/2014/main" id="{4AC068A8-3859-458F-2AAE-C2F99A0DA04F}"/>
                  </a:ext>
                </a:extLst>
              </p:cNvPr>
              <p:cNvSpPr txBox="1">
                <a:spLocks noRot="1" noChangeAspect="1" noMove="1" noResize="1" noEditPoints="1" noAdjustHandles="1" noChangeArrowheads="1" noChangeShapeType="1" noTextEdit="1"/>
              </p:cNvSpPr>
              <p:nvPr/>
            </p:nvSpPr>
            <p:spPr>
              <a:xfrm>
                <a:off x="1024128" y="4013496"/>
                <a:ext cx="1192506" cy="711670"/>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FC43FA74-E21C-2C3E-6C59-6EBB8DFD6209}"/>
                  </a:ext>
                </a:extLst>
              </p:cNvPr>
              <p:cNvSpPr txBox="1"/>
              <p:nvPr/>
            </p:nvSpPr>
            <p:spPr>
              <a:xfrm>
                <a:off x="2474461" y="4013496"/>
                <a:ext cx="1186799" cy="711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solidFill>
                                <a:srgbClr val="FF0000"/>
                              </a:solidFill>
                              <a:latin typeface="Cambria Math" panose="02040503050406030204" pitchFamily="18" charset="0"/>
                            </a:rPr>
                          </m:ctrlPr>
                        </m:accPr>
                        <m:e>
                          <m:r>
                            <a:rPr lang="es-CO" sz="2400" b="0" i="1" smtClean="0">
                              <a:solidFill>
                                <a:srgbClr val="FF0000"/>
                              </a:solidFill>
                              <a:latin typeface="Cambria Math" panose="02040503050406030204" pitchFamily="18" charset="0"/>
                            </a:rPr>
                            <m:t>𝑥</m:t>
                          </m:r>
                        </m:e>
                      </m:acc>
                      <m:r>
                        <a:rPr lang="es-CO" sz="2400" b="0" i="1" smtClean="0">
                          <a:solidFill>
                            <a:srgbClr val="FF0000"/>
                          </a:solidFill>
                          <a:latin typeface="Cambria Math" panose="02040503050406030204" pitchFamily="18" charset="0"/>
                        </a:rPr>
                        <m:t>=</m:t>
                      </m:r>
                      <m:f>
                        <m:fPr>
                          <m:ctrlPr>
                            <a:rPr lang="es-CO" sz="2400" b="0" i="1" smtClean="0">
                              <a:solidFill>
                                <a:srgbClr val="FF0000"/>
                              </a:solidFill>
                              <a:latin typeface="Cambria Math" panose="02040503050406030204" pitchFamily="18" charset="0"/>
                            </a:rPr>
                          </m:ctrlPr>
                        </m:fPr>
                        <m:num>
                          <m:nary>
                            <m:naryPr>
                              <m:chr m:val="∑"/>
                              <m:subHide m:val="on"/>
                              <m:supHide m:val="on"/>
                              <m:ctrlPr>
                                <a:rPr lang="es-CO" sz="2400" b="0" i="1" smtClean="0">
                                  <a:solidFill>
                                    <a:srgbClr val="FF0000"/>
                                  </a:solidFill>
                                  <a:latin typeface="Cambria Math" panose="02040503050406030204" pitchFamily="18" charset="0"/>
                                </a:rPr>
                              </m:ctrlPr>
                            </m:naryPr>
                            <m:sub/>
                            <m:sup/>
                            <m:e>
                              <m:sSub>
                                <m:sSubPr>
                                  <m:ctrlPr>
                                    <a:rPr lang="es-CO" sz="2400" b="0" i="1" smtClean="0">
                                      <a:solidFill>
                                        <a:srgbClr val="FF0000"/>
                                      </a:solidFill>
                                      <a:latin typeface="Cambria Math" panose="02040503050406030204" pitchFamily="18" charset="0"/>
                                    </a:rPr>
                                  </m:ctrlPr>
                                </m:sSubPr>
                                <m:e>
                                  <m:r>
                                    <a:rPr lang="es-CO" sz="2400" b="0" i="1" smtClean="0">
                                      <a:solidFill>
                                        <a:srgbClr val="FF0000"/>
                                      </a:solidFill>
                                      <a:latin typeface="Cambria Math" panose="02040503050406030204" pitchFamily="18" charset="0"/>
                                    </a:rPr>
                                    <m:t>𝑥</m:t>
                                  </m:r>
                                </m:e>
                                <m:sub>
                                  <m:r>
                                    <a:rPr lang="es-CO" sz="2400" b="0" i="1" smtClean="0">
                                      <a:solidFill>
                                        <a:srgbClr val="FF0000"/>
                                      </a:solidFill>
                                      <a:latin typeface="Cambria Math" panose="02040503050406030204" pitchFamily="18" charset="0"/>
                                    </a:rPr>
                                    <m:t>𝑖</m:t>
                                  </m:r>
                                </m:sub>
                              </m:sSub>
                            </m:e>
                          </m:nary>
                        </m:num>
                        <m:den>
                          <m:r>
                            <a:rPr lang="es-CO" sz="2400" b="0" i="1" smtClean="0">
                              <a:solidFill>
                                <a:srgbClr val="FF0000"/>
                              </a:solidFill>
                              <a:latin typeface="Cambria Math" panose="02040503050406030204" pitchFamily="18" charset="0"/>
                            </a:rPr>
                            <m:t>𝑁</m:t>
                          </m:r>
                        </m:den>
                      </m:f>
                    </m:oMath>
                  </m:oMathPara>
                </a14:m>
                <a:endParaRPr lang="es-CO" sz="2400" dirty="0">
                  <a:solidFill>
                    <a:srgbClr val="FF0000"/>
                  </a:solidFill>
                </a:endParaRPr>
              </a:p>
            </p:txBody>
          </p:sp>
        </mc:Choice>
        <mc:Fallback xmlns="">
          <p:sp>
            <p:nvSpPr>
              <p:cNvPr id="7" name="CuadroTexto 6">
                <a:extLst>
                  <a:ext uri="{FF2B5EF4-FFF2-40B4-BE49-F238E27FC236}">
                    <a16:creationId xmlns:a16="http://schemas.microsoft.com/office/drawing/2014/main" id="{FC43FA74-E21C-2C3E-6C59-6EBB8DFD6209}"/>
                  </a:ext>
                </a:extLst>
              </p:cNvPr>
              <p:cNvSpPr txBox="1">
                <a:spLocks noRot="1" noChangeAspect="1" noMove="1" noResize="1" noEditPoints="1" noAdjustHandles="1" noChangeArrowheads="1" noChangeShapeType="1" noTextEdit="1"/>
              </p:cNvSpPr>
              <p:nvPr/>
            </p:nvSpPr>
            <p:spPr>
              <a:xfrm>
                <a:off x="2474461" y="4013496"/>
                <a:ext cx="1186799" cy="71167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BB768A5C-D190-D535-D834-981EB1CF8596}"/>
                  </a:ext>
                </a:extLst>
              </p:cNvPr>
              <p:cNvSpPr txBox="1"/>
              <p:nvPr/>
            </p:nvSpPr>
            <p:spPr>
              <a:xfrm>
                <a:off x="4040620" y="4013496"/>
                <a:ext cx="1615507" cy="7116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solidFill>
                                <a:srgbClr val="FF0000"/>
                              </a:solidFill>
                              <a:latin typeface="Cambria Math" panose="02040503050406030204" pitchFamily="18" charset="0"/>
                            </a:rPr>
                          </m:ctrlPr>
                        </m:accPr>
                        <m:e>
                          <m:r>
                            <a:rPr lang="es-CO" sz="2400" b="0" i="1" smtClean="0">
                              <a:solidFill>
                                <a:srgbClr val="FF0000"/>
                              </a:solidFill>
                              <a:latin typeface="Cambria Math" panose="02040503050406030204" pitchFamily="18" charset="0"/>
                            </a:rPr>
                            <m:t>𝑥𝑦</m:t>
                          </m:r>
                        </m:e>
                      </m:acc>
                      <m:r>
                        <a:rPr lang="es-CO" sz="2400" b="0" i="1" smtClean="0">
                          <a:solidFill>
                            <a:srgbClr val="FF0000"/>
                          </a:solidFill>
                          <a:latin typeface="Cambria Math" panose="02040503050406030204" pitchFamily="18" charset="0"/>
                        </a:rPr>
                        <m:t>=</m:t>
                      </m:r>
                      <m:f>
                        <m:fPr>
                          <m:ctrlPr>
                            <a:rPr lang="es-CO" sz="2400" b="0" i="1" smtClean="0">
                              <a:solidFill>
                                <a:srgbClr val="FF0000"/>
                              </a:solidFill>
                              <a:latin typeface="Cambria Math" panose="02040503050406030204" pitchFamily="18" charset="0"/>
                            </a:rPr>
                          </m:ctrlPr>
                        </m:fPr>
                        <m:num>
                          <m:nary>
                            <m:naryPr>
                              <m:chr m:val="∑"/>
                              <m:subHide m:val="on"/>
                              <m:supHide m:val="on"/>
                              <m:ctrlPr>
                                <a:rPr lang="es-CO" sz="2400" b="0" i="1" smtClean="0">
                                  <a:solidFill>
                                    <a:srgbClr val="FF0000"/>
                                  </a:solidFill>
                                  <a:latin typeface="Cambria Math" panose="02040503050406030204" pitchFamily="18" charset="0"/>
                                </a:rPr>
                              </m:ctrlPr>
                            </m:naryPr>
                            <m:sub/>
                            <m:sup/>
                            <m:e>
                              <m:sSub>
                                <m:sSubPr>
                                  <m:ctrlPr>
                                    <a:rPr lang="es-CO" sz="2400" b="0" i="1" smtClean="0">
                                      <a:solidFill>
                                        <a:srgbClr val="FF0000"/>
                                      </a:solidFill>
                                      <a:latin typeface="Cambria Math" panose="02040503050406030204" pitchFamily="18" charset="0"/>
                                    </a:rPr>
                                  </m:ctrlPr>
                                </m:sSubPr>
                                <m:e>
                                  <m:r>
                                    <a:rPr lang="es-CO" sz="2400" b="0" i="1" smtClean="0">
                                      <a:solidFill>
                                        <a:srgbClr val="FF0000"/>
                                      </a:solidFill>
                                      <a:latin typeface="Cambria Math" panose="02040503050406030204" pitchFamily="18" charset="0"/>
                                    </a:rPr>
                                    <m:t>𝑥</m:t>
                                  </m:r>
                                </m:e>
                                <m:sub>
                                  <m:r>
                                    <a:rPr lang="es-CO" sz="2400" b="0" i="1" smtClean="0">
                                      <a:solidFill>
                                        <a:srgbClr val="FF0000"/>
                                      </a:solidFill>
                                      <a:latin typeface="Cambria Math" panose="02040503050406030204" pitchFamily="18" charset="0"/>
                                    </a:rPr>
                                    <m:t>𝑖</m:t>
                                  </m:r>
                                </m:sub>
                              </m:sSub>
                              <m:sSub>
                                <m:sSubPr>
                                  <m:ctrlPr>
                                    <a:rPr lang="es-CO" sz="2400" b="0" i="1" smtClean="0">
                                      <a:solidFill>
                                        <a:srgbClr val="FF0000"/>
                                      </a:solidFill>
                                      <a:latin typeface="Cambria Math" panose="02040503050406030204" pitchFamily="18" charset="0"/>
                                    </a:rPr>
                                  </m:ctrlPr>
                                </m:sSubPr>
                                <m:e>
                                  <m:r>
                                    <a:rPr lang="es-CO" sz="2400" b="0" i="1" smtClean="0">
                                      <a:solidFill>
                                        <a:srgbClr val="FF0000"/>
                                      </a:solidFill>
                                      <a:latin typeface="Cambria Math" panose="02040503050406030204" pitchFamily="18" charset="0"/>
                                    </a:rPr>
                                    <m:t>𝑦</m:t>
                                  </m:r>
                                </m:e>
                                <m:sub>
                                  <m:r>
                                    <a:rPr lang="es-CO" sz="2400" b="0" i="1" smtClean="0">
                                      <a:solidFill>
                                        <a:srgbClr val="FF0000"/>
                                      </a:solidFill>
                                      <a:latin typeface="Cambria Math" panose="02040503050406030204" pitchFamily="18" charset="0"/>
                                    </a:rPr>
                                    <m:t>𝑖</m:t>
                                  </m:r>
                                </m:sub>
                              </m:sSub>
                            </m:e>
                          </m:nary>
                        </m:num>
                        <m:den>
                          <m:r>
                            <a:rPr lang="es-CO" sz="2400" b="0" i="1" smtClean="0">
                              <a:solidFill>
                                <a:srgbClr val="FF0000"/>
                              </a:solidFill>
                              <a:latin typeface="Cambria Math" panose="02040503050406030204" pitchFamily="18" charset="0"/>
                            </a:rPr>
                            <m:t>𝑁</m:t>
                          </m:r>
                        </m:den>
                      </m:f>
                    </m:oMath>
                  </m:oMathPara>
                </a14:m>
                <a:endParaRPr lang="es-CO" sz="2400" dirty="0">
                  <a:solidFill>
                    <a:srgbClr val="FF0000"/>
                  </a:solidFill>
                </a:endParaRPr>
              </a:p>
            </p:txBody>
          </p:sp>
        </mc:Choice>
        <mc:Fallback xmlns="">
          <p:sp>
            <p:nvSpPr>
              <p:cNvPr id="8" name="CuadroTexto 7">
                <a:extLst>
                  <a:ext uri="{FF2B5EF4-FFF2-40B4-BE49-F238E27FC236}">
                    <a16:creationId xmlns:a16="http://schemas.microsoft.com/office/drawing/2014/main" id="{BB768A5C-D190-D535-D834-981EB1CF8596}"/>
                  </a:ext>
                </a:extLst>
              </p:cNvPr>
              <p:cNvSpPr txBox="1">
                <a:spLocks noRot="1" noChangeAspect="1" noMove="1" noResize="1" noEditPoints="1" noAdjustHandles="1" noChangeArrowheads="1" noChangeShapeType="1" noTextEdit="1"/>
              </p:cNvSpPr>
              <p:nvPr/>
            </p:nvSpPr>
            <p:spPr>
              <a:xfrm>
                <a:off x="4040620" y="4013496"/>
                <a:ext cx="1615507" cy="711670"/>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D1DB6464-807F-6970-0B77-A43C980EB6A8}"/>
                  </a:ext>
                </a:extLst>
              </p:cNvPr>
              <p:cNvSpPr txBox="1"/>
              <p:nvPr/>
            </p:nvSpPr>
            <p:spPr>
              <a:xfrm>
                <a:off x="6096000" y="3993811"/>
                <a:ext cx="1400320" cy="7510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2400" i="1" smtClean="0">
                              <a:solidFill>
                                <a:srgbClr val="FF0000"/>
                              </a:solidFill>
                              <a:latin typeface="Cambria Math" panose="02040503050406030204" pitchFamily="18" charset="0"/>
                            </a:rPr>
                          </m:ctrlPr>
                        </m:accPr>
                        <m:e>
                          <m:sSup>
                            <m:sSupPr>
                              <m:ctrlPr>
                                <a:rPr lang="es-CO" sz="2400" b="0" i="1" smtClean="0">
                                  <a:solidFill>
                                    <a:srgbClr val="FF0000"/>
                                  </a:solidFill>
                                  <a:latin typeface="Cambria Math" panose="02040503050406030204" pitchFamily="18" charset="0"/>
                                </a:rPr>
                              </m:ctrlPr>
                            </m:sSupPr>
                            <m:e>
                              <m:r>
                                <a:rPr lang="es-CO" sz="2400" b="0" i="1" smtClean="0">
                                  <a:solidFill>
                                    <a:srgbClr val="FF0000"/>
                                  </a:solidFill>
                                  <a:latin typeface="Cambria Math" panose="02040503050406030204" pitchFamily="18" charset="0"/>
                                </a:rPr>
                                <m:t>𝑥</m:t>
                              </m:r>
                            </m:e>
                            <m:sup>
                              <m:r>
                                <a:rPr lang="es-CO" sz="2400" b="0" i="1" smtClean="0">
                                  <a:solidFill>
                                    <a:srgbClr val="FF0000"/>
                                  </a:solidFill>
                                  <a:latin typeface="Cambria Math" panose="02040503050406030204" pitchFamily="18" charset="0"/>
                                </a:rPr>
                                <m:t>2</m:t>
                              </m:r>
                            </m:sup>
                          </m:sSup>
                        </m:e>
                      </m:acc>
                      <m:r>
                        <a:rPr lang="es-CO" sz="2400" b="0" i="1" smtClean="0">
                          <a:solidFill>
                            <a:srgbClr val="FF0000"/>
                          </a:solidFill>
                          <a:latin typeface="Cambria Math" panose="02040503050406030204" pitchFamily="18" charset="0"/>
                        </a:rPr>
                        <m:t>=</m:t>
                      </m:r>
                      <m:f>
                        <m:fPr>
                          <m:ctrlPr>
                            <a:rPr lang="es-CO" sz="2400" b="0" i="1" smtClean="0">
                              <a:solidFill>
                                <a:srgbClr val="FF0000"/>
                              </a:solidFill>
                              <a:latin typeface="Cambria Math" panose="02040503050406030204" pitchFamily="18" charset="0"/>
                            </a:rPr>
                          </m:ctrlPr>
                        </m:fPr>
                        <m:num>
                          <m:nary>
                            <m:naryPr>
                              <m:chr m:val="∑"/>
                              <m:subHide m:val="on"/>
                              <m:supHide m:val="on"/>
                              <m:ctrlPr>
                                <a:rPr lang="es-CO" sz="2400" b="0" i="1" smtClean="0">
                                  <a:solidFill>
                                    <a:srgbClr val="FF0000"/>
                                  </a:solidFill>
                                  <a:latin typeface="Cambria Math" panose="02040503050406030204" pitchFamily="18" charset="0"/>
                                </a:rPr>
                              </m:ctrlPr>
                            </m:naryPr>
                            <m:sub/>
                            <m:sup/>
                            <m:e>
                              <m:sSubSup>
                                <m:sSubSupPr>
                                  <m:ctrlPr>
                                    <a:rPr lang="es-CO" sz="2400" b="0" i="1" smtClean="0">
                                      <a:solidFill>
                                        <a:srgbClr val="FF0000"/>
                                      </a:solidFill>
                                      <a:latin typeface="Cambria Math" panose="02040503050406030204" pitchFamily="18" charset="0"/>
                                    </a:rPr>
                                  </m:ctrlPr>
                                </m:sSubSupPr>
                                <m:e>
                                  <m:r>
                                    <a:rPr lang="es-CO" sz="2400" b="0" i="1" smtClean="0">
                                      <a:solidFill>
                                        <a:srgbClr val="FF0000"/>
                                      </a:solidFill>
                                      <a:latin typeface="Cambria Math" panose="02040503050406030204" pitchFamily="18" charset="0"/>
                                    </a:rPr>
                                    <m:t>𝑥</m:t>
                                  </m:r>
                                </m:e>
                                <m:sub>
                                  <m:r>
                                    <a:rPr lang="es-CO" sz="2400" b="0" i="1" smtClean="0">
                                      <a:solidFill>
                                        <a:srgbClr val="FF0000"/>
                                      </a:solidFill>
                                      <a:latin typeface="Cambria Math" panose="02040503050406030204" pitchFamily="18" charset="0"/>
                                    </a:rPr>
                                    <m:t>𝑖</m:t>
                                  </m:r>
                                </m:sub>
                                <m:sup>
                                  <m:r>
                                    <a:rPr lang="es-CO" sz="2400" b="0" i="1" smtClean="0">
                                      <a:solidFill>
                                        <a:srgbClr val="FF0000"/>
                                      </a:solidFill>
                                      <a:latin typeface="Cambria Math" panose="02040503050406030204" pitchFamily="18" charset="0"/>
                                    </a:rPr>
                                    <m:t>2</m:t>
                                  </m:r>
                                </m:sup>
                              </m:sSubSup>
                            </m:e>
                          </m:nary>
                        </m:num>
                        <m:den>
                          <m:r>
                            <a:rPr lang="es-CO" sz="2400" b="0" i="1" smtClean="0">
                              <a:solidFill>
                                <a:srgbClr val="FF0000"/>
                              </a:solidFill>
                              <a:latin typeface="Cambria Math" panose="02040503050406030204" pitchFamily="18" charset="0"/>
                            </a:rPr>
                            <m:t>𝑁</m:t>
                          </m:r>
                        </m:den>
                      </m:f>
                    </m:oMath>
                  </m:oMathPara>
                </a14:m>
                <a:endParaRPr lang="es-CO" sz="2400" dirty="0">
                  <a:solidFill>
                    <a:srgbClr val="FF0000"/>
                  </a:solidFill>
                </a:endParaRPr>
              </a:p>
            </p:txBody>
          </p:sp>
        </mc:Choice>
        <mc:Fallback xmlns="">
          <p:sp>
            <p:nvSpPr>
              <p:cNvPr id="9" name="CuadroTexto 8">
                <a:extLst>
                  <a:ext uri="{FF2B5EF4-FFF2-40B4-BE49-F238E27FC236}">
                    <a16:creationId xmlns:a16="http://schemas.microsoft.com/office/drawing/2014/main" id="{D1DB6464-807F-6970-0B77-A43C980EB6A8}"/>
                  </a:ext>
                </a:extLst>
              </p:cNvPr>
              <p:cNvSpPr txBox="1">
                <a:spLocks noRot="1" noChangeAspect="1" noMove="1" noResize="1" noEditPoints="1" noAdjustHandles="1" noChangeArrowheads="1" noChangeShapeType="1" noTextEdit="1"/>
              </p:cNvSpPr>
              <p:nvPr/>
            </p:nvSpPr>
            <p:spPr>
              <a:xfrm>
                <a:off x="6096000" y="3993811"/>
                <a:ext cx="1400320" cy="751039"/>
              </a:xfrm>
              <a:prstGeom prst="rect">
                <a:avLst/>
              </a:prstGeom>
              <a:blipFill>
                <a:blip r:embed="rId7"/>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458388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AB647-8EEA-5BDB-583B-FF5A4FF510F9}"/>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54C7CE9E-350B-AB3A-9788-F9BBECC94B27}"/>
              </a:ext>
            </a:extLst>
          </p:cNvPr>
          <p:cNvSpPr>
            <a:spLocks noGrp="1"/>
          </p:cNvSpPr>
          <p:nvPr>
            <p:ph idx="1"/>
          </p:nvPr>
        </p:nvSpPr>
        <p:spPr>
          <a:xfrm>
            <a:off x="1024128" y="2286000"/>
            <a:ext cx="9720073" cy="1037303"/>
          </a:xfrm>
        </p:spPr>
        <p:txBody>
          <a:bodyPr/>
          <a:lstStyle/>
          <a:p>
            <a:r>
              <a:rPr lang="es-CO" dirty="0"/>
              <a:t>Medición del error de los coeficientes</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3ACF8129-566B-D2E6-C026-C46EA9F8967D}"/>
                  </a:ext>
                </a:extLst>
              </p:cNvPr>
              <p:cNvSpPr txBox="1"/>
              <p:nvPr/>
            </p:nvSpPr>
            <p:spPr>
              <a:xfrm>
                <a:off x="1024128" y="3524471"/>
                <a:ext cx="2689647" cy="6519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0</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rad>
                        <m:radPr>
                          <m:degHide m:val="on"/>
                          <m:ctrlPr>
                            <a:rPr lang="es-CO" sz="3200" b="0" i="1" smtClean="0">
                              <a:solidFill>
                                <a:srgbClr val="FF0000"/>
                              </a:solidFill>
                              <a:latin typeface="Cambria Math" panose="02040503050406030204" pitchFamily="18" charset="0"/>
                              <a:ea typeface="Cambria Math" panose="02040503050406030204" pitchFamily="18" charset="0"/>
                            </a:rPr>
                          </m:ctrlPr>
                        </m:radPr>
                        <m:deg/>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r>
                                    <a:rPr lang="es-CO" sz="3200" b="0" i="1" smtClean="0">
                                      <a:solidFill>
                                        <a:srgbClr val="FF0000"/>
                                      </a:solidFill>
                                      <a:latin typeface="Cambria Math" panose="02040503050406030204" pitchFamily="18" charset="0"/>
                                      <a:ea typeface="Cambria Math" panose="02040503050406030204" pitchFamily="18" charset="0"/>
                                    </a:rPr>
                                    <m:t>𝑥</m:t>
                                  </m:r>
                                </m:e>
                                <m:sup>
                                  <m:r>
                                    <a:rPr lang="es-CO" sz="3200" b="0" i="1" smtClean="0">
                                      <a:solidFill>
                                        <a:srgbClr val="FF0000"/>
                                      </a:solidFill>
                                      <a:latin typeface="Cambria Math" panose="02040503050406030204" pitchFamily="18" charset="0"/>
                                      <a:ea typeface="Cambria Math" panose="02040503050406030204" pitchFamily="18" charset="0"/>
                                    </a:rPr>
                                    <m:t>2</m:t>
                                  </m:r>
                                </m:sup>
                              </m:sSup>
                            </m:e>
                          </m:acc>
                        </m:e>
                      </m:rad>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3ACF8129-566B-D2E6-C026-C46EA9F8967D}"/>
                  </a:ext>
                </a:extLst>
              </p:cNvPr>
              <p:cNvSpPr txBox="1">
                <a:spLocks noRot="1" noChangeAspect="1" noMove="1" noResize="1" noEditPoints="1" noAdjustHandles="1" noChangeArrowheads="1" noChangeShapeType="1" noTextEdit="1"/>
              </p:cNvSpPr>
              <p:nvPr/>
            </p:nvSpPr>
            <p:spPr>
              <a:xfrm>
                <a:off x="1024128" y="3524471"/>
                <a:ext cx="2689647" cy="651973"/>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1EBB038F-8FFE-A2DF-DF71-1442B217470A}"/>
                  </a:ext>
                </a:extLst>
              </p:cNvPr>
              <p:cNvSpPr txBox="1"/>
              <p:nvPr/>
            </p:nvSpPr>
            <p:spPr>
              <a:xfrm>
                <a:off x="4873457" y="3122950"/>
                <a:ext cx="4759829" cy="1455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rad>
                        <m:radPr>
                          <m:degHide m:val="on"/>
                          <m:ctrlPr>
                            <a:rPr lang="es-CO" sz="3200" b="0" i="1" smtClean="0">
                              <a:solidFill>
                                <a:srgbClr val="FF0000"/>
                              </a:solidFill>
                              <a:latin typeface="Cambria Math" panose="02040503050406030204" pitchFamily="18" charset="0"/>
                              <a:ea typeface="Cambria Math" panose="02040503050406030204" pitchFamily="18" charset="0"/>
                            </a:rPr>
                          </m:ctrlPr>
                        </m:radPr>
                        <m:deg/>
                        <m:e>
                          <m:f>
                            <m:fPr>
                              <m:ctrlPr>
                                <a:rPr lang="es-CO" sz="3200" b="0" i="1" smtClean="0">
                                  <a:solidFill>
                                    <a:srgbClr val="FF0000"/>
                                  </a:solidFill>
                                  <a:latin typeface="Cambria Math" panose="02040503050406030204" pitchFamily="18" charset="0"/>
                                  <a:ea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1</m:t>
                              </m:r>
                            </m:num>
                            <m:den>
                              <m:r>
                                <a:rPr lang="es-CO" sz="3200" b="0" i="1" smtClean="0">
                                  <a:solidFill>
                                    <a:srgbClr val="FF0000"/>
                                  </a:solidFill>
                                  <a:latin typeface="Cambria Math" panose="02040503050406030204" pitchFamily="18" charset="0"/>
                                  <a:ea typeface="Cambria Math" panose="02040503050406030204" pitchFamily="18" charset="0"/>
                                </a:rPr>
                                <m:t>𝑁</m:t>
                              </m:r>
                              <m:r>
                                <a:rPr lang="es-CO" sz="3200" b="0" i="1" smtClean="0">
                                  <a:solidFill>
                                    <a:srgbClr val="FF0000"/>
                                  </a:solidFill>
                                  <a:latin typeface="Cambria Math" panose="02040503050406030204" pitchFamily="18" charset="0"/>
                                  <a:ea typeface="Cambria Math" panose="02040503050406030204" pitchFamily="18" charset="0"/>
                                </a:rPr>
                                <m:t>−2</m:t>
                              </m:r>
                            </m:den>
                          </m:f>
                          <m:d>
                            <m:dPr>
                              <m:ctrlPr>
                                <a:rPr lang="es-CO" sz="3200" b="0" i="1" smtClean="0">
                                  <a:solidFill>
                                    <a:srgbClr val="FF0000"/>
                                  </a:solidFill>
                                  <a:latin typeface="Cambria Math" panose="02040503050406030204" pitchFamily="18" charset="0"/>
                                  <a:ea typeface="Cambria Math" panose="02040503050406030204" pitchFamily="18" charset="0"/>
                                </a:rPr>
                              </m:ctrlPr>
                            </m:dPr>
                            <m:e>
                              <m:f>
                                <m:fPr>
                                  <m:ctrlPr>
                                    <a:rPr lang="es-CO" sz="3200" b="0" i="1" smtClean="0">
                                      <a:solidFill>
                                        <a:srgbClr val="FF0000"/>
                                      </a:solidFill>
                                      <a:latin typeface="Cambria Math" panose="02040503050406030204" pitchFamily="18" charset="0"/>
                                      <a:ea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1</m:t>
                                  </m:r>
                                </m:num>
                                <m:den>
                                  <m:sSup>
                                    <m:sSupPr>
                                      <m:ctrlPr>
                                        <a:rPr lang="es-CO" sz="3200" b="0" i="1" smtClean="0">
                                          <a:solidFill>
                                            <a:srgbClr val="FF0000"/>
                                          </a:solidFill>
                                          <a:latin typeface="Cambria Math" panose="02040503050406030204" pitchFamily="18" charset="0"/>
                                          <a:ea typeface="Cambria Math" panose="02040503050406030204" pitchFamily="18" charset="0"/>
                                        </a:rPr>
                                      </m:ctrlPr>
                                    </m:sSupPr>
                                    <m:e>
                                      <m:r>
                                        <a:rPr lang="es-CO" sz="3200" b="0" i="1" smtClean="0">
                                          <a:solidFill>
                                            <a:srgbClr val="FF0000"/>
                                          </a:solidFill>
                                          <a:latin typeface="Cambria Math" panose="02040503050406030204" pitchFamily="18" charset="0"/>
                                          <a:ea typeface="Cambria Math" panose="02040503050406030204" pitchFamily="18" charset="0"/>
                                        </a:rPr>
                                        <m:t>𝑅</m:t>
                                      </m:r>
                                    </m:e>
                                    <m:sup>
                                      <m:r>
                                        <a:rPr lang="es-CO" sz="3200" b="0" i="1" smtClean="0">
                                          <a:solidFill>
                                            <a:srgbClr val="FF0000"/>
                                          </a:solidFill>
                                          <a:latin typeface="Cambria Math" panose="02040503050406030204" pitchFamily="18" charset="0"/>
                                          <a:ea typeface="Cambria Math" panose="02040503050406030204" pitchFamily="18" charset="0"/>
                                        </a:rPr>
                                        <m:t>2</m:t>
                                      </m:r>
                                    </m:sup>
                                  </m:sSup>
                                </m:den>
                              </m:f>
                              <m:r>
                                <a:rPr lang="es-CO" sz="3200" b="0" i="1" smtClean="0">
                                  <a:solidFill>
                                    <a:srgbClr val="FF0000"/>
                                  </a:solidFill>
                                  <a:latin typeface="Cambria Math" panose="02040503050406030204" pitchFamily="18" charset="0"/>
                                  <a:ea typeface="Cambria Math" panose="02040503050406030204" pitchFamily="18" charset="0"/>
                                </a:rPr>
                                <m:t>−1</m:t>
                              </m:r>
                            </m:e>
                          </m:d>
                        </m:e>
                      </m:rad>
                    </m:oMath>
                  </m:oMathPara>
                </a14:m>
                <a:endParaRPr lang="es-CO" sz="3200" dirty="0">
                  <a:solidFill>
                    <a:srgbClr val="FF0000"/>
                  </a:solidFill>
                </a:endParaRPr>
              </a:p>
            </p:txBody>
          </p:sp>
        </mc:Choice>
        <mc:Fallback xmlns="">
          <p:sp>
            <p:nvSpPr>
              <p:cNvPr id="5" name="CuadroTexto 4">
                <a:extLst>
                  <a:ext uri="{FF2B5EF4-FFF2-40B4-BE49-F238E27FC236}">
                    <a16:creationId xmlns:a16="http://schemas.microsoft.com/office/drawing/2014/main" id="{1EBB038F-8FFE-A2DF-DF71-1442B217470A}"/>
                  </a:ext>
                </a:extLst>
              </p:cNvPr>
              <p:cNvSpPr txBox="1">
                <a:spLocks noRot="1" noChangeAspect="1" noMove="1" noResize="1" noEditPoints="1" noAdjustHandles="1" noChangeArrowheads="1" noChangeShapeType="1" noTextEdit="1"/>
              </p:cNvSpPr>
              <p:nvPr/>
            </p:nvSpPr>
            <p:spPr>
              <a:xfrm>
                <a:off x="4873457" y="3122950"/>
                <a:ext cx="4759829" cy="145501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E683111-C4C0-E33F-872A-DE39DCF1DABA}"/>
                  </a:ext>
                </a:extLst>
              </p:cNvPr>
              <p:cNvSpPr txBox="1"/>
              <p:nvPr/>
            </p:nvSpPr>
            <p:spPr>
              <a:xfrm>
                <a:off x="679999" y="4887841"/>
                <a:ext cx="8831392" cy="14550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i="1" smtClean="0">
                          <a:solidFill>
                            <a:srgbClr val="FF0000"/>
                          </a:solidFill>
                          <a:latin typeface="Cambria Math" panose="02040503050406030204" pitchFamily="18" charset="0"/>
                          <a:ea typeface="Cambria Math" panose="02040503050406030204" pitchFamily="18" charset="0"/>
                        </a:rPr>
                        <m:t>∆</m:t>
                      </m:r>
                      <m:sSub>
                        <m:sSubPr>
                          <m:ctrlPr>
                            <a:rPr lang="es-CO" sz="320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r>
                        <a:rPr lang="es-CO" sz="3200" b="0" i="1" smtClean="0">
                          <a:solidFill>
                            <a:srgbClr val="FF0000"/>
                          </a:solidFill>
                          <a:latin typeface="Cambria Math" panose="02040503050406030204" pitchFamily="18" charset="0"/>
                          <a:ea typeface="Cambria Math" panose="02040503050406030204" pitchFamily="18" charset="0"/>
                        </a:rPr>
                        <m:t>=</m:t>
                      </m:r>
                      <m:sSub>
                        <m:sSubPr>
                          <m:ctrlPr>
                            <a:rPr lang="es-CO" sz="3200" b="0" i="1" smtClean="0">
                              <a:solidFill>
                                <a:srgbClr val="FF0000"/>
                              </a:solidFill>
                              <a:latin typeface="Cambria Math" panose="02040503050406030204" pitchFamily="18" charset="0"/>
                              <a:ea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ea typeface="Cambria Math" panose="02040503050406030204" pitchFamily="18" charset="0"/>
                            </a:rPr>
                            <m:t>1</m:t>
                          </m:r>
                        </m:sub>
                      </m:sSub>
                      <m:rad>
                        <m:radPr>
                          <m:degHide m:val="on"/>
                          <m:ctrlPr>
                            <a:rPr lang="es-CO" sz="3200" b="0" i="1" smtClean="0">
                              <a:solidFill>
                                <a:srgbClr val="FF0000"/>
                              </a:solidFill>
                              <a:latin typeface="Cambria Math" panose="02040503050406030204" pitchFamily="18" charset="0"/>
                              <a:ea typeface="Cambria Math" panose="02040503050406030204" pitchFamily="18" charset="0"/>
                            </a:rPr>
                          </m:ctrlPr>
                        </m:radPr>
                        <m:deg/>
                        <m:e>
                          <m:f>
                            <m:fPr>
                              <m:ctrlPr>
                                <a:rPr lang="es-CO" sz="3200" b="0" i="1" smtClean="0">
                                  <a:solidFill>
                                    <a:srgbClr val="FF0000"/>
                                  </a:solidFill>
                                  <a:latin typeface="Cambria Math" panose="02040503050406030204" pitchFamily="18" charset="0"/>
                                  <a:ea typeface="Cambria Math" panose="02040503050406030204" pitchFamily="18" charset="0"/>
                                </a:rPr>
                              </m:ctrlPr>
                            </m:fPr>
                            <m:num>
                              <m:r>
                                <a:rPr lang="es-CO" sz="3200" b="0" i="1" smtClean="0">
                                  <a:solidFill>
                                    <a:srgbClr val="FF0000"/>
                                  </a:solidFill>
                                  <a:latin typeface="Cambria Math" panose="02040503050406030204" pitchFamily="18" charset="0"/>
                                  <a:ea typeface="Cambria Math" panose="02040503050406030204" pitchFamily="18" charset="0"/>
                                </a:rPr>
                                <m:t>1</m:t>
                              </m:r>
                            </m:num>
                            <m:den>
                              <m:r>
                                <a:rPr lang="es-CO" sz="3200" b="0" i="1" smtClean="0">
                                  <a:solidFill>
                                    <a:srgbClr val="FF0000"/>
                                  </a:solidFill>
                                  <a:latin typeface="Cambria Math" panose="02040503050406030204" pitchFamily="18" charset="0"/>
                                  <a:ea typeface="Cambria Math" panose="02040503050406030204" pitchFamily="18" charset="0"/>
                                </a:rPr>
                                <m:t>𝑁</m:t>
                              </m:r>
                              <m:r>
                                <a:rPr lang="es-CO" sz="3200" b="0" i="1" smtClean="0">
                                  <a:solidFill>
                                    <a:srgbClr val="FF0000"/>
                                  </a:solidFill>
                                  <a:latin typeface="Cambria Math" panose="02040503050406030204" pitchFamily="18" charset="0"/>
                                  <a:ea typeface="Cambria Math" panose="02040503050406030204" pitchFamily="18" charset="0"/>
                                </a:rPr>
                                <m:t>−2</m:t>
                              </m:r>
                            </m:den>
                          </m:f>
                          <m:d>
                            <m:dPr>
                              <m:begChr m:val="["/>
                              <m:endChr m:val="]"/>
                              <m:ctrlPr>
                                <a:rPr lang="es-CO" sz="3200" b="0" i="1" smtClean="0">
                                  <a:solidFill>
                                    <a:srgbClr val="FF0000"/>
                                  </a:solidFill>
                                  <a:latin typeface="Cambria Math" panose="02040503050406030204" pitchFamily="18" charset="0"/>
                                  <a:ea typeface="Cambria Math" panose="02040503050406030204" pitchFamily="18" charset="0"/>
                                </a:rPr>
                              </m:ctrlPr>
                            </m:dPr>
                            <m:e>
                              <m:f>
                                <m:fPr>
                                  <m:ctrlPr>
                                    <a:rPr lang="es-CO" sz="3200" b="0" i="1" smtClean="0">
                                      <a:solidFill>
                                        <a:srgbClr val="FF0000"/>
                                      </a:solidFill>
                                      <a:latin typeface="Cambria Math" panose="02040503050406030204" pitchFamily="18" charset="0"/>
                                      <a:ea typeface="Cambria Math" panose="02040503050406030204" pitchFamily="18" charset="0"/>
                                    </a:rPr>
                                  </m:ctrlPr>
                                </m:fPr>
                                <m:num>
                                  <m:d>
                                    <m:dPr>
                                      <m:ctrlPr>
                                        <a:rPr lang="es-CO" sz="3200" b="0" i="1" smtClean="0">
                                          <a:solidFill>
                                            <a:srgbClr val="FF0000"/>
                                          </a:solidFill>
                                          <a:latin typeface="Cambria Math" panose="02040503050406030204" pitchFamily="18" charset="0"/>
                                          <a:ea typeface="Cambria Math" panose="02040503050406030204" pitchFamily="18" charset="0"/>
                                        </a:rPr>
                                      </m:ctrlPr>
                                    </m:d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sSup>
                                            <m:sSupPr>
                                              <m:ctrlPr>
                                                <a:rPr lang="es-CO" sz="3200" b="0" i="1" smtClean="0">
                                                  <a:solidFill>
                                                    <a:srgbClr val="FF0000"/>
                                                  </a:solidFill>
                                                  <a:latin typeface="Cambria Math" panose="02040503050406030204" pitchFamily="18" charset="0"/>
                                                  <a:ea typeface="Cambria Math" panose="02040503050406030204" pitchFamily="18" charset="0"/>
                                                </a:rPr>
                                              </m:ctrlPr>
                                            </m:sSupPr>
                                            <m:e>
                                              <m:r>
                                                <a:rPr lang="es-CO" sz="3200" b="0" i="1" smtClean="0">
                                                  <a:solidFill>
                                                    <a:srgbClr val="FF0000"/>
                                                  </a:solidFill>
                                                  <a:latin typeface="Cambria Math" panose="02040503050406030204" pitchFamily="18" charset="0"/>
                                                  <a:ea typeface="Cambria Math" panose="02040503050406030204" pitchFamily="18" charset="0"/>
                                                </a:rPr>
                                                <m:t>𝑥</m:t>
                                              </m:r>
                                            </m:e>
                                            <m:sup>
                                              <m:r>
                                                <a:rPr lang="es-CO" sz="3200" b="0" i="1" smtClean="0">
                                                  <a:solidFill>
                                                    <a:srgbClr val="FF0000"/>
                                                  </a:solidFill>
                                                  <a:latin typeface="Cambria Math" panose="02040503050406030204" pitchFamily="18" charset="0"/>
                                                  <a:ea typeface="Cambria Math" panose="02040503050406030204" pitchFamily="18" charset="0"/>
                                                </a:rPr>
                                                <m:t>2</m:t>
                                              </m:r>
                                            </m:sup>
                                          </m:sSup>
                                        </m:e>
                                      </m:acc>
                                      <m:r>
                                        <a:rPr lang="es-CO" sz="3200" b="0" i="1" smtClean="0">
                                          <a:solidFill>
                                            <a:srgbClr val="FF0000"/>
                                          </a:solidFill>
                                          <a:latin typeface="Cambria Math" panose="02040503050406030204" pitchFamily="18" charset="0"/>
                                          <a:ea typeface="Cambria Math" panose="02040503050406030204" pitchFamily="18" charset="0"/>
                                        </a:rPr>
                                        <m:t>−</m:t>
                                      </m:r>
                                      <m:sSup>
                                        <m:sSupPr>
                                          <m:ctrlPr>
                                            <a:rPr lang="es-CO" sz="3200" b="0" i="1" smtClean="0">
                                              <a:solidFill>
                                                <a:srgbClr val="FF0000"/>
                                              </a:solidFill>
                                              <a:latin typeface="Cambria Math" panose="02040503050406030204" pitchFamily="18" charset="0"/>
                                              <a:ea typeface="Cambria Math" panose="02040503050406030204" pitchFamily="18" charset="0"/>
                                            </a:rPr>
                                          </m:ctrlPr>
                                        </m:sSup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𝑥</m:t>
                                              </m:r>
                                            </m:e>
                                          </m:acc>
                                        </m:e>
                                        <m:sup>
                                          <m:r>
                                            <a:rPr lang="es-CO" sz="3200" b="0" i="1" smtClean="0">
                                              <a:solidFill>
                                                <a:srgbClr val="FF0000"/>
                                              </a:solidFill>
                                              <a:latin typeface="Cambria Math" panose="02040503050406030204" pitchFamily="18" charset="0"/>
                                              <a:ea typeface="Cambria Math" panose="02040503050406030204" pitchFamily="18" charset="0"/>
                                            </a:rPr>
                                            <m:t>2</m:t>
                                          </m:r>
                                        </m:sup>
                                      </m:sSup>
                                    </m:e>
                                  </m:d>
                                  <m:d>
                                    <m:dPr>
                                      <m:ctrlPr>
                                        <a:rPr lang="es-CO" sz="3200" i="1">
                                          <a:solidFill>
                                            <a:srgbClr val="FF0000"/>
                                          </a:solidFill>
                                          <a:latin typeface="Cambria Math" panose="02040503050406030204" pitchFamily="18" charset="0"/>
                                          <a:ea typeface="Cambria Math" panose="02040503050406030204" pitchFamily="18" charset="0"/>
                                        </a:rPr>
                                      </m:ctrlPr>
                                    </m:dPr>
                                    <m:e>
                                      <m:acc>
                                        <m:accPr>
                                          <m:chr m:val="̅"/>
                                          <m:ctrlPr>
                                            <a:rPr lang="es-CO" sz="3200" i="1">
                                              <a:solidFill>
                                                <a:srgbClr val="FF0000"/>
                                              </a:solidFill>
                                              <a:latin typeface="Cambria Math" panose="02040503050406030204" pitchFamily="18" charset="0"/>
                                              <a:ea typeface="Cambria Math" panose="02040503050406030204" pitchFamily="18" charset="0"/>
                                            </a:rPr>
                                          </m:ctrlPr>
                                        </m:accPr>
                                        <m:e>
                                          <m:sSup>
                                            <m:sSupPr>
                                              <m:ctrlPr>
                                                <a:rPr lang="es-CO" sz="3200" i="1">
                                                  <a:solidFill>
                                                    <a:srgbClr val="FF0000"/>
                                                  </a:solidFill>
                                                  <a:latin typeface="Cambria Math" panose="02040503050406030204" pitchFamily="18" charset="0"/>
                                                  <a:ea typeface="Cambria Math" panose="02040503050406030204" pitchFamily="18" charset="0"/>
                                                </a:rPr>
                                              </m:ctrlPr>
                                            </m:sSupPr>
                                            <m:e>
                                              <m:r>
                                                <a:rPr lang="es-CO" sz="3200" b="0" i="1" smtClean="0">
                                                  <a:solidFill>
                                                    <a:srgbClr val="FF0000"/>
                                                  </a:solidFill>
                                                  <a:latin typeface="Cambria Math" panose="02040503050406030204" pitchFamily="18" charset="0"/>
                                                  <a:ea typeface="Cambria Math" panose="02040503050406030204" pitchFamily="18" charset="0"/>
                                                </a:rPr>
                                                <m:t>𝑦</m:t>
                                              </m:r>
                                            </m:e>
                                            <m:sup>
                                              <m:r>
                                                <a:rPr lang="es-CO" sz="3200" i="1">
                                                  <a:solidFill>
                                                    <a:srgbClr val="FF0000"/>
                                                  </a:solidFill>
                                                  <a:latin typeface="Cambria Math" panose="02040503050406030204" pitchFamily="18" charset="0"/>
                                                  <a:ea typeface="Cambria Math" panose="02040503050406030204" pitchFamily="18" charset="0"/>
                                                </a:rPr>
                                                <m:t>2</m:t>
                                              </m:r>
                                            </m:sup>
                                          </m:sSup>
                                        </m:e>
                                      </m:acc>
                                      <m:r>
                                        <a:rPr lang="es-CO" sz="3200" i="1">
                                          <a:solidFill>
                                            <a:srgbClr val="FF0000"/>
                                          </a:solidFill>
                                          <a:latin typeface="Cambria Math" panose="02040503050406030204" pitchFamily="18" charset="0"/>
                                          <a:ea typeface="Cambria Math" panose="02040503050406030204" pitchFamily="18" charset="0"/>
                                        </a:rPr>
                                        <m:t>−</m:t>
                                      </m:r>
                                      <m:sSup>
                                        <m:sSupPr>
                                          <m:ctrlPr>
                                            <a:rPr lang="es-CO" sz="3200" i="1">
                                              <a:solidFill>
                                                <a:srgbClr val="FF0000"/>
                                              </a:solidFill>
                                              <a:latin typeface="Cambria Math" panose="02040503050406030204" pitchFamily="18" charset="0"/>
                                              <a:ea typeface="Cambria Math" panose="02040503050406030204" pitchFamily="18" charset="0"/>
                                            </a:rPr>
                                          </m:ctrlPr>
                                        </m:sSupPr>
                                        <m:e>
                                          <m:acc>
                                            <m:accPr>
                                              <m:chr m:val="̅"/>
                                              <m:ctrlPr>
                                                <a:rPr lang="es-CO" sz="3200" i="1">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𝑦</m:t>
                                              </m:r>
                                            </m:e>
                                          </m:acc>
                                        </m:e>
                                        <m:sup>
                                          <m:r>
                                            <a:rPr lang="es-CO" sz="3200" i="1">
                                              <a:solidFill>
                                                <a:srgbClr val="FF0000"/>
                                              </a:solidFill>
                                              <a:latin typeface="Cambria Math" panose="02040503050406030204" pitchFamily="18" charset="0"/>
                                              <a:ea typeface="Cambria Math" panose="02040503050406030204" pitchFamily="18" charset="0"/>
                                            </a:rPr>
                                            <m:t>2</m:t>
                                          </m:r>
                                        </m:sup>
                                      </m:sSup>
                                    </m:e>
                                  </m:d>
                                  <m:sSup>
                                    <m:sSupPr>
                                      <m:ctrlPr>
                                        <a:rPr lang="es-CO" sz="3200" i="1" smtClean="0">
                                          <a:solidFill>
                                            <a:srgbClr val="FF0000"/>
                                          </a:solidFill>
                                          <a:latin typeface="Cambria Math" panose="02040503050406030204" pitchFamily="18" charset="0"/>
                                          <a:ea typeface="Cambria Math" panose="02040503050406030204" pitchFamily="18" charset="0"/>
                                        </a:rPr>
                                      </m:ctrlPr>
                                    </m:sSupPr>
                                    <m:e>
                                      <m:d>
                                        <m:dPr>
                                          <m:ctrlPr>
                                            <a:rPr lang="es-CO" sz="3200" i="1" smtClean="0">
                                              <a:solidFill>
                                                <a:srgbClr val="FF0000"/>
                                              </a:solidFill>
                                              <a:latin typeface="Cambria Math" panose="02040503050406030204" pitchFamily="18" charset="0"/>
                                              <a:ea typeface="Cambria Math" panose="02040503050406030204" pitchFamily="18" charset="0"/>
                                            </a:rPr>
                                          </m:ctrlPr>
                                        </m:dPr>
                                        <m:e>
                                          <m:acc>
                                            <m:accPr>
                                              <m:chr m:val="̅"/>
                                              <m:ctrlPr>
                                                <a:rPr lang="es-CO" sz="3200" i="1">
                                                  <a:solidFill>
                                                    <a:srgbClr val="FF0000"/>
                                                  </a:solidFill>
                                                  <a:latin typeface="Cambria Math" panose="02040503050406030204" pitchFamily="18" charset="0"/>
                                                  <a:ea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𝑥𝑦</m:t>
                                              </m:r>
                                            </m:e>
                                          </m:acc>
                                          <m:r>
                                            <a:rPr lang="es-CO" sz="3200" i="1">
                                              <a:solidFill>
                                                <a:srgbClr val="FF0000"/>
                                              </a:solidFill>
                                              <a:latin typeface="Cambria Math" panose="02040503050406030204" pitchFamily="18" charset="0"/>
                                              <a:ea typeface="Cambria Math" panose="02040503050406030204" pitchFamily="18" charset="0"/>
                                            </a:rPr>
                                            <m:t>−</m:t>
                                          </m:r>
                                          <m:acc>
                                            <m:accPr>
                                              <m:chr m:val="̅"/>
                                              <m:ctrlPr>
                                                <a:rPr lang="es-CO" sz="3200" i="1">
                                                  <a:solidFill>
                                                    <a:srgbClr val="FF0000"/>
                                                  </a:solidFill>
                                                  <a:latin typeface="Cambria Math" panose="02040503050406030204" pitchFamily="18" charset="0"/>
                                                  <a:ea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𝑥</m:t>
                                              </m:r>
                                            </m:e>
                                          </m:acc>
                                          <m:acc>
                                            <m:accPr>
                                              <m:chr m:val="̅"/>
                                              <m:ctrlPr>
                                                <a:rPr lang="es-CO" sz="3200" i="1">
                                                  <a:solidFill>
                                                    <a:srgbClr val="FF0000"/>
                                                  </a:solidFill>
                                                  <a:latin typeface="Cambria Math" panose="02040503050406030204" pitchFamily="18" charset="0"/>
                                                  <a:ea typeface="Cambria Math" panose="02040503050406030204" pitchFamily="18" charset="0"/>
                                                </a:rPr>
                                              </m:ctrlPr>
                                            </m:accPr>
                                            <m:e>
                                              <m:r>
                                                <a:rPr lang="es-CO" sz="3200" i="1">
                                                  <a:solidFill>
                                                    <a:srgbClr val="FF0000"/>
                                                  </a:solidFill>
                                                  <a:latin typeface="Cambria Math" panose="02040503050406030204" pitchFamily="18" charset="0"/>
                                                  <a:ea typeface="Cambria Math" panose="02040503050406030204" pitchFamily="18" charset="0"/>
                                                </a:rPr>
                                                <m:t>𝑦</m:t>
                                              </m:r>
                                            </m:e>
                                          </m:acc>
                                        </m:e>
                                      </m:d>
                                    </m:e>
                                    <m:sup>
                                      <m:r>
                                        <a:rPr lang="es-CO" sz="3200" b="0" i="1" smtClean="0">
                                          <a:solidFill>
                                            <a:srgbClr val="FF0000"/>
                                          </a:solidFill>
                                          <a:latin typeface="Cambria Math" panose="02040503050406030204" pitchFamily="18" charset="0"/>
                                          <a:ea typeface="Cambria Math" panose="02040503050406030204" pitchFamily="18" charset="0"/>
                                        </a:rPr>
                                        <m:t>2</m:t>
                                      </m:r>
                                    </m:sup>
                                  </m:sSup>
                                </m:num>
                                <m:den>
                                  <m:sSup>
                                    <m:sSupPr>
                                      <m:ctrlPr>
                                        <a:rPr lang="es-CO" sz="3200" b="0" i="1" smtClean="0">
                                          <a:solidFill>
                                            <a:srgbClr val="FF0000"/>
                                          </a:solidFill>
                                          <a:latin typeface="Cambria Math" panose="02040503050406030204" pitchFamily="18" charset="0"/>
                                          <a:ea typeface="Cambria Math" panose="02040503050406030204" pitchFamily="18" charset="0"/>
                                        </a:rPr>
                                      </m:ctrlPr>
                                    </m:sSupPr>
                                    <m:e>
                                      <m:d>
                                        <m:dPr>
                                          <m:ctrlPr>
                                            <a:rPr lang="es-CO" sz="3200" b="0" i="1" smtClean="0">
                                              <a:solidFill>
                                                <a:srgbClr val="FF0000"/>
                                              </a:solidFill>
                                              <a:latin typeface="Cambria Math" panose="02040503050406030204" pitchFamily="18" charset="0"/>
                                              <a:ea typeface="Cambria Math" panose="02040503050406030204" pitchFamily="18" charset="0"/>
                                            </a:rPr>
                                          </m:ctrlPr>
                                        </m:dPr>
                                        <m:e>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𝑥𝑦</m:t>
                                              </m:r>
                                            </m:e>
                                          </m:acc>
                                          <m:r>
                                            <a:rPr lang="es-CO" sz="3200" b="0" i="1" smtClean="0">
                                              <a:solidFill>
                                                <a:srgbClr val="FF0000"/>
                                              </a:solidFill>
                                              <a:latin typeface="Cambria Math" panose="02040503050406030204" pitchFamily="18" charset="0"/>
                                              <a:ea typeface="Cambria Math" panose="02040503050406030204" pitchFamily="18" charset="0"/>
                                            </a:rPr>
                                            <m:t>−</m:t>
                                          </m:r>
                                          <m:acc>
                                            <m:accPr>
                                              <m:chr m:val="̅"/>
                                              <m:ctrlPr>
                                                <a:rPr lang="es-CO" sz="3200" b="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𝑥</m:t>
                                              </m:r>
                                            </m:e>
                                          </m:acc>
                                          <m:acc>
                                            <m:accPr>
                                              <m:chr m:val="̅"/>
                                              <m:ctrlPr>
                                                <a:rPr lang="es-CO" sz="3200" i="1" smtClean="0">
                                                  <a:solidFill>
                                                    <a:srgbClr val="FF0000"/>
                                                  </a:solidFill>
                                                  <a:latin typeface="Cambria Math" panose="02040503050406030204" pitchFamily="18" charset="0"/>
                                                  <a:ea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𝑦</m:t>
                                              </m:r>
                                            </m:e>
                                          </m:acc>
                                        </m:e>
                                      </m:d>
                                    </m:e>
                                    <m:sup>
                                      <m:r>
                                        <a:rPr lang="es-CO" sz="3200" b="0" i="1" smtClean="0">
                                          <a:solidFill>
                                            <a:srgbClr val="FF0000"/>
                                          </a:solidFill>
                                          <a:latin typeface="Cambria Math" panose="02040503050406030204" pitchFamily="18" charset="0"/>
                                          <a:ea typeface="Cambria Math" panose="02040503050406030204" pitchFamily="18" charset="0"/>
                                        </a:rPr>
                                        <m:t>2</m:t>
                                      </m:r>
                                    </m:sup>
                                  </m:sSup>
                                </m:den>
                              </m:f>
                            </m:e>
                          </m:d>
                        </m:e>
                      </m:rad>
                    </m:oMath>
                  </m:oMathPara>
                </a14:m>
                <a:endParaRPr lang="es-CO" sz="3200" dirty="0">
                  <a:solidFill>
                    <a:srgbClr val="FF0000"/>
                  </a:solidFill>
                </a:endParaRPr>
              </a:p>
            </p:txBody>
          </p:sp>
        </mc:Choice>
        <mc:Fallback xmlns="">
          <p:sp>
            <p:nvSpPr>
              <p:cNvPr id="6" name="CuadroTexto 5">
                <a:extLst>
                  <a:ext uri="{FF2B5EF4-FFF2-40B4-BE49-F238E27FC236}">
                    <a16:creationId xmlns:a16="http://schemas.microsoft.com/office/drawing/2014/main" id="{FE683111-C4C0-E33F-872A-DE39DCF1DABA}"/>
                  </a:ext>
                </a:extLst>
              </p:cNvPr>
              <p:cNvSpPr txBox="1">
                <a:spLocks noRot="1" noChangeAspect="1" noMove="1" noResize="1" noEditPoints="1" noAdjustHandles="1" noChangeArrowheads="1" noChangeShapeType="1" noTextEdit="1"/>
              </p:cNvSpPr>
              <p:nvPr/>
            </p:nvSpPr>
            <p:spPr>
              <a:xfrm>
                <a:off x="679999" y="4887841"/>
                <a:ext cx="8831392" cy="1455014"/>
              </a:xfrm>
              <a:prstGeom prst="rect">
                <a:avLst/>
              </a:prstGeom>
              <a:blipFill>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1299098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C466A-9521-60E7-EA2B-4BE375944878}"/>
              </a:ext>
            </a:extLst>
          </p:cNvPr>
          <p:cNvSpPr>
            <a:spLocks noGrp="1"/>
          </p:cNvSpPr>
          <p:nvPr>
            <p:ph type="title"/>
          </p:nvPr>
        </p:nvSpPr>
        <p:spPr/>
        <p:txBody>
          <a:bodyPr/>
          <a:lstStyle/>
          <a:p>
            <a:r>
              <a:rPr lang="es-CO" dirty="0"/>
              <a:t>Regresión lineal</a:t>
            </a:r>
          </a:p>
        </p:txBody>
      </p:sp>
      <p:pic>
        <p:nvPicPr>
          <p:cNvPr id="5" name="Marcador de contenido 4">
            <a:extLst>
              <a:ext uri="{FF2B5EF4-FFF2-40B4-BE49-F238E27FC236}">
                <a16:creationId xmlns:a16="http://schemas.microsoft.com/office/drawing/2014/main" id="{3E1434E7-D1A1-27A5-8696-44183363F8CA}"/>
              </a:ext>
            </a:extLst>
          </p:cNvPr>
          <p:cNvPicPr>
            <a:picLocks noGrp="1" noChangeAspect="1"/>
          </p:cNvPicPr>
          <p:nvPr>
            <p:ph idx="1"/>
          </p:nvPr>
        </p:nvPicPr>
        <p:blipFill>
          <a:blip r:embed="rId2"/>
          <a:stretch>
            <a:fillRect/>
          </a:stretch>
        </p:blipFill>
        <p:spPr>
          <a:xfrm>
            <a:off x="2231834" y="1690621"/>
            <a:ext cx="6668325" cy="5167379"/>
          </a:xfrm>
        </p:spPr>
      </p:pic>
    </p:spTree>
    <p:extLst>
      <p:ext uri="{BB962C8B-B14F-4D97-AF65-F5344CB8AC3E}">
        <p14:creationId xmlns:p14="http://schemas.microsoft.com/office/powerpoint/2010/main" val="851914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4E63A4-D993-803F-D5F0-382D1E24BCEE}"/>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CCB8C4E5-2FDD-7F4D-474F-72E8BF1E62FA}"/>
              </a:ext>
            </a:extLst>
          </p:cNvPr>
          <p:cNvSpPr>
            <a:spLocks noGrp="1"/>
          </p:cNvSpPr>
          <p:nvPr>
            <p:ph idx="1"/>
          </p:nvPr>
        </p:nvSpPr>
        <p:spPr>
          <a:xfrm>
            <a:off x="1024128" y="2286000"/>
            <a:ext cx="9720073" cy="1676400"/>
          </a:xfrm>
        </p:spPr>
        <p:txBody>
          <a:bodyPr/>
          <a:lstStyle/>
          <a:p>
            <a:pPr algn="just"/>
            <a:r>
              <a:rPr lang="es-CO" dirty="0"/>
              <a:t>Coeficiente de determinación (R</a:t>
            </a:r>
            <a:r>
              <a:rPr lang="es-CO" baseline="30000" dirty="0"/>
              <a:t>2</a:t>
            </a:r>
            <a:r>
              <a:rPr lang="es-CO" dirty="0"/>
              <a:t>). </a:t>
            </a:r>
            <a:r>
              <a:rPr lang="es-MX" dirty="0"/>
              <a:t>Este coeficiente es una medida de la “fuerza” o asertividad que posee el modelo planteado para predecir los resultados. En el caso particular de una línea recta, R</a:t>
            </a:r>
            <a:r>
              <a:rPr lang="es-MX" baseline="30000" dirty="0"/>
              <a:t>2</a:t>
            </a:r>
            <a:r>
              <a:rPr lang="es-MX" dirty="0"/>
              <a:t> coincide con el cuadrado del coeficiente de correlación de Pearson, el cual es una medida de la relación lineal de dos variables y se representa con la letra R. </a:t>
            </a:r>
            <a:endParaRPr lang="es-CO"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6772D28-F1D4-26A9-72EB-23B62C5E3C19}"/>
                  </a:ext>
                </a:extLst>
              </p:cNvPr>
              <p:cNvSpPr txBox="1"/>
              <p:nvPr/>
            </p:nvSpPr>
            <p:spPr>
              <a:xfrm>
                <a:off x="1073289" y="4694904"/>
                <a:ext cx="5223994" cy="16247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O" sz="3200" b="0" i="1" smtClean="0">
                          <a:solidFill>
                            <a:srgbClr val="FF0000"/>
                          </a:solidFill>
                          <a:latin typeface="Cambria Math" panose="02040503050406030204" pitchFamily="18" charset="0"/>
                        </a:rPr>
                        <m:t>𝑅</m:t>
                      </m:r>
                      <m:r>
                        <a:rPr lang="es-CO" sz="3200" b="0" i="1" smtClean="0">
                          <a:solidFill>
                            <a:srgbClr val="FF0000"/>
                          </a:solidFill>
                          <a:latin typeface="Cambria Math" panose="02040503050406030204" pitchFamily="18" charset="0"/>
                        </a:rPr>
                        <m:t>=</m:t>
                      </m:r>
                      <m:f>
                        <m:fPr>
                          <m:ctrlPr>
                            <a:rPr lang="es-CO" sz="3200" b="0" i="1" smtClean="0">
                              <a:solidFill>
                                <a:srgbClr val="FF0000"/>
                              </a:solidFill>
                              <a:latin typeface="Cambria Math" panose="02040503050406030204" pitchFamily="18" charset="0"/>
                            </a:rPr>
                          </m:ctrlPr>
                        </m:fPr>
                        <m:num>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d>
                                <m:dPr>
                                  <m:ctrlPr>
                                    <a:rPr lang="es-CO" sz="3200" b="0" i="1" smtClean="0">
                                      <a:solidFill>
                                        <a:srgbClr val="FF0000"/>
                                      </a:solidFill>
                                      <a:latin typeface="Cambria Math" panose="02040503050406030204" pitchFamily="18" charset="0"/>
                                    </a:rPr>
                                  </m:ctrlPr>
                                </m:dPr>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𝑥</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e>
                              </m:d>
                              <m:d>
                                <m:dPr>
                                  <m:ctrlPr>
                                    <a:rPr lang="es-CO" sz="3200" i="1">
                                      <a:solidFill>
                                        <a:srgbClr val="FF0000"/>
                                      </a:solidFill>
                                      <a:latin typeface="Cambria Math" panose="02040503050406030204" pitchFamily="18" charset="0"/>
                                    </a:rPr>
                                  </m:ctrlPr>
                                </m:dPr>
                                <m:e>
                                  <m:sSub>
                                    <m:sSubPr>
                                      <m:ctrlPr>
                                        <a:rPr lang="es-CO" sz="3200" i="1">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i="1">
                                          <a:solidFill>
                                            <a:srgbClr val="FF0000"/>
                                          </a:solidFill>
                                          <a:latin typeface="Cambria Math" panose="02040503050406030204" pitchFamily="18" charset="0"/>
                                        </a:rPr>
                                        <m:t>𝑖</m:t>
                                      </m:r>
                                    </m:sub>
                                  </m:sSub>
                                  <m:r>
                                    <a:rPr lang="es-CO" sz="3200" i="1">
                                      <a:solidFill>
                                        <a:srgbClr val="FF0000"/>
                                      </a:solidFill>
                                      <a:latin typeface="Cambria Math" panose="02040503050406030204" pitchFamily="18" charset="0"/>
                                    </a:rPr>
                                    <m:t>−</m:t>
                                  </m:r>
                                  <m:acc>
                                    <m:accPr>
                                      <m:chr m:val="̅"/>
                                      <m:ctrlPr>
                                        <a:rPr lang="es-CO" sz="3200" i="1">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d>
                            </m:e>
                          </m:nary>
                        </m:num>
                        <m:den>
                          <m:r>
                            <a:rPr lang="es-CO" sz="3200" b="0" i="1" smtClean="0">
                              <a:solidFill>
                                <a:srgbClr val="FF0000"/>
                              </a:solidFill>
                              <a:latin typeface="Cambria Math" panose="02040503050406030204" pitchFamily="18" charset="0"/>
                            </a:rPr>
                            <m:t>𝑁</m:t>
                          </m:r>
                          <m:rad>
                            <m:radPr>
                              <m:degHide m:val="on"/>
                              <m:ctrlPr>
                                <a:rPr lang="es-CO" sz="3200" b="0" i="1" smtClean="0">
                                  <a:solidFill>
                                    <a:srgbClr val="FF0000"/>
                                  </a:solidFill>
                                  <a:latin typeface="Cambria Math" panose="02040503050406030204" pitchFamily="18" charset="0"/>
                                </a:rPr>
                              </m:ctrlPr>
                            </m:radPr>
                            <m:deg/>
                            <m:e>
                              <m:acc>
                                <m:accPr>
                                  <m:chr m:val="̅"/>
                                  <m:ctrlPr>
                                    <a:rPr lang="es-CO" sz="3200" b="0" i="1" smtClean="0">
                                      <a:solidFill>
                                        <a:srgbClr val="FF0000"/>
                                      </a:solidFill>
                                      <a:latin typeface="Cambria Math" panose="02040503050406030204" pitchFamily="18" charset="0"/>
                                    </a:rPr>
                                  </m:ctrlPr>
                                </m:accPr>
                                <m:e>
                                  <m:sSup>
                                    <m:sSupPr>
                                      <m:ctrlPr>
                                        <a:rPr lang="es-CO" sz="3200" b="0" i="1" smtClean="0">
                                          <a:solidFill>
                                            <a:srgbClr val="FF0000"/>
                                          </a:solidFill>
                                          <a:latin typeface="Cambria Math" panose="02040503050406030204" pitchFamily="18" charset="0"/>
                                        </a:rPr>
                                      </m:ctrlPr>
                                    </m:sSupPr>
                                    <m:e>
                                      <m:r>
                                        <a:rPr lang="es-CO" sz="3200" b="0" i="1" smtClean="0">
                                          <a:solidFill>
                                            <a:srgbClr val="FF0000"/>
                                          </a:solidFill>
                                          <a:latin typeface="Cambria Math" panose="02040503050406030204" pitchFamily="18" charset="0"/>
                                        </a:rPr>
                                        <m:t>𝑥</m:t>
                                      </m:r>
                                    </m:e>
                                    <m:sup>
                                      <m:r>
                                        <a:rPr lang="es-CO" sz="3200" b="0" i="1" smtClean="0">
                                          <a:solidFill>
                                            <a:srgbClr val="FF0000"/>
                                          </a:solidFill>
                                          <a:latin typeface="Cambria Math" panose="02040503050406030204" pitchFamily="18" charset="0"/>
                                        </a:rPr>
                                        <m:t>2</m:t>
                                      </m:r>
                                    </m:sup>
                                  </m:sSup>
                                </m:e>
                              </m:acc>
                              <m:r>
                                <a:rPr lang="es-CO" sz="3200" b="0" i="1" smtClean="0">
                                  <a:solidFill>
                                    <a:srgbClr val="FF0000"/>
                                  </a:solidFill>
                                  <a:latin typeface="Cambria Math" panose="02040503050406030204" pitchFamily="18" charset="0"/>
                                </a:rPr>
                                <m:t>−</m:t>
                              </m:r>
                              <m:sSup>
                                <m:sSupPr>
                                  <m:ctrlPr>
                                    <a:rPr lang="es-CO" sz="3200" b="0" i="1" smtClean="0">
                                      <a:solidFill>
                                        <a:srgbClr val="FF0000"/>
                                      </a:solidFill>
                                      <a:latin typeface="Cambria Math" panose="02040503050406030204" pitchFamily="18" charset="0"/>
                                    </a:rPr>
                                  </m:ctrlPr>
                                </m:sSupPr>
                                <m:e>
                                  <m:d>
                                    <m:dPr>
                                      <m:ctrlPr>
                                        <a:rPr lang="es-CO" sz="3200" b="0" i="1" smtClean="0">
                                          <a:solidFill>
                                            <a:srgbClr val="FF0000"/>
                                          </a:solidFill>
                                          <a:latin typeface="Cambria Math" panose="02040503050406030204" pitchFamily="18" charset="0"/>
                                        </a:rPr>
                                      </m:ctrlPr>
                                    </m:d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𝑥</m:t>
                                          </m:r>
                                        </m:e>
                                      </m:acc>
                                    </m:e>
                                  </m:d>
                                </m:e>
                                <m:sup>
                                  <m:r>
                                    <a:rPr lang="es-CO" sz="3200" b="0" i="1" smtClean="0">
                                      <a:solidFill>
                                        <a:srgbClr val="FF0000"/>
                                      </a:solidFill>
                                      <a:latin typeface="Cambria Math" panose="02040503050406030204" pitchFamily="18" charset="0"/>
                                    </a:rPr>
                                    <m:t>2</m:t>
                                  </m:r>
                                </m:sup>
                              </m:sSup>
                            </m:e>
                          </m:rad>
                          <m:rad>
                            <m:radPr>
                              <m:degHide m:val="on"/>
                              <m:ctrlPr>
                                <a:rPr lang="es-CO" sz="3200" i="1">
                                  <a:solidFill>
                                    <a:srgbClr val="FF0000"/>
                                  </a:solidFill>
                                  <a:latin typeface="Cambria Math" panose="02040503050406030204" pitchFamily="18" charset="0"/>
                                </a:rPr>
                              </m:ctrlPr>
                            </m:radPr>
                            <m:deg/>
                            <m:e>
                              <m:acc>
                                <m:accPr>
                                  <m:chr m:val="̅"/>
                                  <m:ctrlPr>
                                    <a:rPr lang="es-CO" sz="3200" i="1">
                                      <a:solidFill>
                                        <a:srgbClr val="FF0000"/>
                                      </a:solidFill>
                                      <a:latin typeface="Cambria Math" panose="02040503050406030204" pitchFamily="18" charset="0"/>
                                    </a:rPr>
                                  </m:ctrlPr>
                                </m:accPr>
                                <m:e>
                                  <m:sSup>
                                    <m:sSupPr>
                                      <m:ctrlPr>
                                        <a:rPr lang="es-CO" sz="3200" i="1">
                                          <a:solidFill>
                                            <a:srgbClr val="FF0000"/>
                                          </a:solidFill>
                                          <a:latin typeface="Cambria Math" panose="02040503050406030204" pitchFamily="18" charset="0"/>
                                        </a:rPr>
                                      </m:ctrlPr>
                                    </m:sSupPr>
                                    <m:e>
                                      <m:r>
                                        <a:rPr lang="es-CO" sz="3200" b="0" i="1" smtClean="0">
                                          <a:solidFill>
                                            <a:srgbClr val="FF0000"/>
                                          </a:solidFill>
                                          <a:latin typeface="Cambria Math" panose="02040503050406030204" pitchFamily="18" charset="0"/>
                                        </a:rPr>
                                        <m:t>𝑦</m:t>
                                      </m:r>
                                    </m:e>
                                    <m:sup>
                                      <m:r>
                                        <a:rPr lang="es-CO" sz="3200" i="1">
                                          <a:solidFill>
                                            <a:srgbClr val="FF0000"/>
                                          </a:solidFill>
                                          <a:latin typeface="Cambria Math" panose="02040503050406030204" pitchFamily="18" charset="0"/>
                                        </a:rPr>
                                        <m:t>2</m:t>
                                      </m:r>
                                    </m:sup>
                                  </m:sSup>
                                </m:e>
                              </m:acc>
                              <m:r>
                                <a:rPr lang="es-CO" sz="3200" i="1">
                                  <a:solidFill>
                                    <a:srgbClr val="FF0000"/>
                                  </a:solidFill>
                                  <a:latin typeface="Cambria Math" panose="02040503050406030204" pitchFamily="18" charset="0"/>
                                </a:rPr>
                                <m:t>−</m:t>
                              </m:r>
                              <m:sSup>
                                <m:sSupPr>
                                  <m:ctrlPr>
                                    <a:rPr lang="es-CO" sz="3200" i="1">
                                      <a:solidFill>
                                        <a:srgbClr val="FF0000"/>
                                      </a:solidFill>
                                      <a:latin typeface="Cambria Math" panose="02040503050406030204" pitchFamily="18" charset="0"/>
                                    </a:rPr>
                                  </m:ctrlPr>
                                </m:sSupPr>
                                <m:e>
                                  <m:d>
                                    <m:dPr>
                                      <m:ctrlPr>
                                        <a:rPr lang="es-CO" sz="3200" i="1">
                                          <a:solidFill>
                                            <a:srgbClr val="FF0000"/>
                                          </a:solidFill>
                                          <a:latin typeface="Cambria Math" panose="02040503050406030204" pitchFamily="18" charset="0"/>
                                        </a:rPr>
                                      </m:ctrlPr>
                                    </m:dPr>
                                    <m:e>
                                      <m:acc>
                                        <m:accPr>
                                          <m:chr m:val="̅"/>
                                          <m:ctrlPr>
                                            <a:rPr lang="es-CO" sz="3200" i="1">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d>
                                </m:e>
                                <m:sup>
                                  <m:r>
                                    <a:rPr lang="es-CO" sz="3200" i="1">
                                      <a:solidFill>
                                        <a:srgbClr val="FF0000"/>
                                      </a:solidFill>
                                      <a:latin typeface="Cambria Math" panose="02040503050406030204" pitchFamily="18" charset="0"/>
                                    </a:rPr>
                                    <m:t>2</m:t>
                                  </m:r>
                                </m:sup>
                              </m:sSup>
                            </m:e>
                          </m:rad>
                        </m:den>
                      </m:f>
                    </m:oMath>
                  </m:oMathPara>
                </a14:m>
                <a:endParaRPr lang="es-CO" sz="3200" dirty="0">
                  <a:solidFill>
                    <a:srgbClr val="FF0000"/>
                  </a:solidFill>
                </a:endParaRPr>
              </a:p>
            </p:txBody>
          </p:sp>
        </mc:Choice>
        <mc:Fallback xmlns="">
          <p:sp>
            <p:nvSpPr>
              <p:cNvPr id="4" name="CuadroTexto 3">
                <a:extLst>
                  <a:ext uri="{FF2B5EF4-FFF2-40B4-BE49-F238E27FC236}">
                    <a16:creationId xmlns:a16="http://schemas.microsoft.com/office/drawing/2014/main" id="{B6772D28-F1D4-26A9-72EB-23B62C5E3C19}"/>
                  </a:ext>
                </a:extLst>
              </p:cNvPr>
              <p:cNvSpPr txBox="1">
                <a:spLocks noRot="1" noChangeAspect="1" noMove="1" noResize="1" noEditPoints="1" noAdjustHandles="1" noChangeArrowheads="1" noChangeShapeType="1" noTextEdit="1"/>
              </p:cNvSpPr>
              <p:nvPr/>
            </p:nvSpPr>
            <p:spPr>
              <a:xfrm>
                <a:off x="1073289" y="4694904"/>
                <a:ext cx="5223994" cy="1624740"/>
              </a:xfrm>
              <a:prstGeom prst="rect">
                <a:avLst/>
              </a:prstGeom>
              <a:blipFill>
                <a:blip r:embed="rId2"/>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2776574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963E97-2815-F34B-2F97-A6BCE543AEF7}"/>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D3CAFB97-2F7D-C531-7B0A-13A5DDFEDD59}"/>
              </a:ext>
            </a:extLst>
          </p:cNvPr>
          <p:cNvSpPr>
            <a:spLocks noGrp="1"/>
          </p:cNvSpPr>
          <p:nvPr>
            <p:ph idx="1"/>
          </p:nvPr>
        </p:nvSpPr>
        <p:spPr>
          <a:xfrm>
            <a:off x="1024128" y="2286000"/>
            <a:ext cx="9720073" cy="594852"/>
          </a:xfrm>
        </p:spPr>
        <p:txBody>
          <a:bodyPr/>
          <a:lstStyle/>
          <a:p>
            <a:r>
              <a:rPr lang="es-CO" dirty="0"/>
              <a:t>Error de la medida i-</a:t>
            </a:r>
            <a:r>
              <a:rPr lang="es-CO" dirty="0" err="1"/>
              <a:t>ésima</a:t>
            </a:r>
            <a:r>
              <a:rPr lang="es-CO" dirty="0"/>
              <a:t>.</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543B160-016C-F421-3544-B371AE5FC0FB}"/>
                  </a:ext>
                </a:extLst>
              </p:cNvPr>
              <p:cNvSpPr txBox="1"/>
              <p:nvPr/>
            </p:nvSpPr>
            <p:spPr>
              <a:xfrm>
                <a:off x="1024128" y="3169377"/>
                <a:ext cx="2418931"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rPr>
                        <m:t>𝑥</m:t>
                      </m:r>
                    </m:oMath>
                  </m:oMathPara>
                </a14:m>
                <a:endParaRPr lang="es-CO" dirty="0">
                  <a:solidFill>
                    <a:srgbClr val="FF0000"/>
                  </a:solidFill>
                </a:endParaRPr>
              </a:p>
            </p:txBody>
          </p:sp>
        </mc:Choice>
        <mc:Fallback xmlns="">
          <p:sp>
            <p:nvSpPr>
              <p:cNvPr id="4" name="CuadroTexto 3">
                <a:extLst>
                  <a:ext uri="{FF2B5EF4-FFF2-40B4-BE49-F238E27FC236}">
                    <a16:creationId xmlns:a16="http://schemas.microsoft.com/office/drawing/2014/main" id="{5543B160-016C-F421-3544-B371AE5FC0FB}"/>
                  </a:ext>
                </a:extLst>
              </p:cNvPr>
              <p:cNvSpPr txBox="1">
                <a:spLocks noRot="1" noChangeAspect="1" noMove="1" noResize="1" noEditPoints="1" noAdjustHandles="1" noChangeArrowheads="1" noChangeShapeType="1" noTextEdit="1"/>
              </p:cNvSpPr>
              <p:nvPr/>
            </p:nvSpPr>
            <p:spPr>
              <a:xfrm>
                <a:off x="1024128" y="3169377"/>
                <a:ext cx="2418931" cy="519245"/>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EFF23584-56AE-0D8F-26F7-644B09BC447E}"/>
                  </a:ext>
                </a:extLst>
              </p:cNvPr>
              <p:cNvSpPr txBox="1"/>
              <p:nvPr/>
            </p:nvSpPr>
            <p:spPr>
              <a:xfrm>
                <a:off x="1024128" y="3977147"/>
                <a:ext cx="214981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sub>
                          <m:r>
                            <a:rPr lang="es-CO" sz="3200" b="0" i="1" smtClean="0">
                              <a:solidFill>
                                <a:srgbClr val="FF0000"/>
                              </a:solidFill>
                              <a:latin typeface="Cambria Math" panose="02040503050406030204" pitchFamily="18" charset="0"/>
                            </a:rPr>
                            <m:t>𝑖</m:t>
                          </m:r>
                        </m:sub>
                      </m:sSub>
                    </m:oMath>
                  </m:oMathPara>
                </a14:m>
                <a:endParaRPr lang="es-CO" dirty="0">
                  <a:solidFill>
                    <a:srgbClr val="FF0000"/>
                  </a:solidFill>
                </a:endParaRPr>
              </a:p>
            </p:txBody>
          </p:sp>
        </mc:Choice>
        <mc:Fallback xmlns="">
          <p:sp>
            <p:nvSpPr>
              <p:cNvPr id="5" name="CuadroTexto 4">
                <a:extLst>
                  <a:ext uri="{FF2B5EF4-FFF2-40B4-BE49-F238E27FC236}">
                    <a16:creationId xmlns:a16="http://schemas.microsoft.com/office/drawing/2014/main" id="{EFF23584-56AE-0D8F-26F7-644B09BC447E}"/>
                  </a:ext>
                </a:extLst>
              </p:cNvPr>
              <p:cNvSpPr txBox="1">
                <a:spLocks noRot="1" noChangeAspect="1" noMove="1" noResize="1" noEditPoints="1" noAdjustHandles="1" noChangeArrowheads="1" noChangeShapeType="1" noTextEdit="1"/>
              </p:cNvSpPr>
              <p:nvPr/>
            </p:nvSpPr>
            <p:spPr>
              <a:xfrm>
                <a:off x="1024128" y="3977147"/>
                <a:ext cx="2149819" cy="492443"/>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4007921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96A1A-2A08-02E5-3830-BE94FE7B9CD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9CF04B-C432-5D7E-BA5D-05B3E344621A}"/>
              </a:ext>
            </a:extLst>
          </p:cNvPr>
          <p:cNvSpPr>
            <a:spLocks noGrp="1"/>
          </p:cNvSpPr>
          <p:nvPr>
            <p:ph type="title"/>
          </p:nvPr>
        </p:nvSpPr>
        <p:spPr/>
        <p:txBody>
          <a:bodyPr/>
          <a:lstStyle/>
          <a:p>
            <a:r>
              <a:rPr lang="es-CO" dirty="0"/>
              <a:t>Regresión lineal</a:t>
            </a:r>
          </a:p>
        </p:txBody>
      </p:sp>
      <p:sp>
        <p:nvSpPr>
          <p:cNvPr id="3" name="Marcador de contenido 2">
            <a:extLst>
              <a:ext uri="{FF2B5EF4-FFF2-40B4-BE49-F238E27FC236}">
                <a16:creationId xmlns:a16="http://schemas.microsoft.com/office/drawing/2014/main" id="{F2368590-2E13-BBFF-1398-05C7A685C476}"/>
              </a:ext>
            </a:extLst>
          </p:cNvPr>
          <p:cNvSpPr>
            <a:spLocks noGrp="1"/>
          </p:cNvSpPr>
          <p:nvPr>
            <p:ph idx="1"/>
          </p:nvPr>
        </p:nvSpPr>
        <p:spPr>
          <a:xfrm>
            <a:off x="1024128" y="2286000"/>
            <a:ext cx="9720073" cy="594852"/>
          </a:xfrm>
        </p:spPr>
        <p:txBody>
          <a:bodyPr/>
          <a:lstStyle/>
          <a:p>
            <a:r>
              <a:rPr lang="es-CO" dirty="0"/>
              <a:t>Error total.</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5388573A-653E-BDE3-5637-F04BAD251D4E}"/>
                  </a:ext>
                </a:extLst>
              </p:cNvPr>
              <p:cNvSpPr txBox="1"/>
              <p:nvPr/>
            </p:nvSpPr>
            <p:spPr>
              <a:xfrm>
                <a:off x="1024128" y="3169377"/>
                <a:ext cx="2418931"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0</m:t>
                          </m:r>
                        </m:sub>
                      </m:sSub>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ea typeface="Cambria Math" panose="02040503050406030204" pitchFamily="18" charset="0"/>
                                </a:rPr>
                                <m:t>𝛽</m:t>
                              </m:r>
                            </m:e>
                          </m:acc>
                        </m:e>
                        <m:sub>
                          <m:r>
                            <a:rPr lang="es-CO" sz="3200" b="0" i="1" smtClean="0">
                              <a:solidFill>
                                <a:srgbClr val="FF0000"/>
                              </a:solidFill>
                              <a:latin typeface="Cambria Math" panose="02040503050406030204" pitchFamily="18" charset="0"/>
                            </a:rPr>
                            <m:t>1</m:t>
                          </m:r>
                        </m:sub>
                      </m:sSub>
                      <m:r>
                        <a:rPr lang="es-CO" sz="3200" b="0" i="1" smtClean="0">
                          <a:solidFill>
                            <a:srgbClr val="FF0000"/>
                          </a:solidFill>
                          <a:latin typeface="Cambria Math" panose="02040503050406030204" pitchFamily="18" charset="0"/>
                        </a:rPr>
                        <m:t>𝑥</m:t>
                      </m:r>
                    </m:oMath>
                  </m:oMathPara>
                </a14:m>
                <a:endParaRPr lang="es-CO" dirty="0">
                  <a:solidFill>
                    <a:srgbClr val="FF0000"/>
                  </a:solidFill>
                </a:endParaRPr>
              </a:p>
            </p:txBody>
          </p:sp>
        </mc:Choice>
        <mc:Fallback xmlns="">
          <p:sp>
            <p:nvSpPr>
              <p:cNvPr id="4" name="CuadroTexto 3">
                <a:extLst>
                  <a:ext uri="{FF2B5EF4-FFF2-40B4-BE49-F238E27FC236}">
                    <a16:creationId xmlns:a16="http://schemas.microsoft.com/office/drawing/2014/main" id="{5388573A-653E-BDE3-5637-F04BAD251D4E}"/>
                  </a:ext>
                </a:extLst>
              </p:cNvPr>
              <p:cNvSpPr txBox="1">
                <a:spLocks noRot="1" noChangeAspect="1" noMove="1" noResize="1" noEditPoints="1" noAdjustHandles="1" noChangeArrowheads="1" noChangeShapeType="1" noTextEdit="1"/>
              </p:cNvSpPr>
              <p:nvPr/>
            </p:nvSpPr>
            <p:spPr>
              <a:xfrm>
                <a:off x="1024128" y="3169377"/>
                <a:ext cx="2418931" cy="519245"/>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BEE083B4-933B-CA4B-5B18-7A1877424A89}"/>
                  </a:ext>
                </a:extLst>
              </p:cNvPr>
              <p:cNvSpPr txBox="1"/>
              <p:nvPr/>
            </p:nvSpPr>
            <p:spPr>
              <a:xfrm>
                <a:off x="1024128" y="3977147"/>
                <a:ext cx="3374642" cy="13847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b>
                            <m:sSubPr>
                              <m:ctrlPr>
                                <a:rPr lang="es-CO" sz="3200" b="0" i="1" smtClean="0">
                                  <a:solidFill>
                                    <a:srgbClr val="FF0000"/>
                                  </a:solidFill>
                                  <a:latin typeface="Cambria Math" panose="02040503050406030204" pitchFamily="18" charset="0"/>
                                  <a:ea typeface="Cambria Math" panose="02040503050406030204" pitchFamily="18" charset="0"/>
                                </a:rPr>
                              </m:ctrlPr>
                            </m:sSubPr>
                            <m:e>
                              <m:r>
                                <a:rPr lang="es-CO" sz="3200" b="0" i="1" smtClean="0">
                                  <a:solidFill>
                                    <a:srgbClr val="FF0000"/>
                                  </a:solidFill>
                                  <a:latin typeface="Cambria Math" panose="02040503050406030204" pitchFamily="18" charset="0"/>
                                  <a:ea typeface="Cambria Math" panose="02040503050406030204" pitchFamily="18" charset="0"/>
                                </a:rPr>
                                <m:t>𝜀</m:t>
                              </m:r>
                            </m:e>
                            <m:sub>
                              <m:r>
                                <a:rPr lang="es-CO" sz="3200" b="0" i="1" smtClean="0">
                                  <a:solidFill>
                                    <a:srgbClr val="FF0000"/>
                                  </a:solidFill>
                                  <a:latin typeface="Cambria Math" panose="02040503050406030204" pitchFamily="18" charset="0"/>
                                  <a:ea typeface="Cambria Math" panose="02040503050406030204" pitchFamily="18" charset="0"/>
                                </a:rPr>
                                <m:t>𝑖</m:t>
                              </m:r>
                            </m:sub>
                          </m:sSub>
                        </m:e>
                      </m:nary>
                      <m:r>
                        <a:rPr lang="es-CO" sz="3200" b="0" i="1" smtClean="0">
                          <a:solidFill>
                            <a:srgbClr val="FF0000"/>
                          </a:solidFill>
                          <a:latin typeface="Cambria Math" panose="02040503050406030204" pitchFamily="18" charset="0"/>
                        </a:rPr>
                        <m:t>=</m:t>
                      </m:r>
                      <m:nary>
                        <m:naryPr>
                          <m:chr m:val="∑"/>
                          <m:ctrlPr>
                            <a:rPr lang="es-CO" sz="3200" b="0" i="1" smtClean="0">
                              <a:solidFill>
                                <a:srgbClr val="FF0000"/>
                              </a:solidFill>
                              <a:latin typeface="Cambria Math" panose="02040503050406030204" pitchFamily="18" charset="0"/>
                            </a:rPr>
                          </m:ctrlPr>
                        </m:naryPr>
                        <m:sub>
                          <m:r>
                            <m:rPr>
                              <m:brk m:alnAt="23"/>
                            </m:rPr>
                            <a:rPr lang="es-CO" sz="3200" b="0" i="1" smtClean="0">
                              <a:solidFill>
                                <a:srgbClr val="FF0000"/>
                              </a:solidFill>
                              <a:latin typeface="Cambria Math" panose="02040503050406030204" pitchFamily="18" charset="0"/>
                            </a:rPr>
                            <m:t>𝑖</m:t>
                          </m:r>
                          <m:r>
                            <a:rPr lang="es-CO" sz="3200" b="0" i="1" smtClean="0">
                              <a:solidFill>
                                <a:srgbClr val="FF0000"/>
                              </a:solidFill>
                              <a:latin typeface="Cambria Math" panose="02040503050406030204" pitchFamily="18" charset="0"/>
                            </a:rPr>
                            <m:t>=</m:t>
                          </m:r>
                          <m:r>
                            <a:rPr lang="es-CO" sz="3200" b="0" i="1" smtClean="0">
                              <a:solidFill>
                                <a:srgbClr val="FF0000"/>
                              </a:solidFill>
                              <a:latin typeface="Cambria Math" panose="02040503050406030204" pitchFamily="18" charset="0"/>
                            </a:rPr>
                            <m:t>1</m:t>
                          </m:r>
                        </m:sub>
                        <m:sup>
                          <m:r>
                            <a:rPr lang="es-CO" sz="3200" b="0" i="1" smtClean="0">
                              <a:solidFill>
                                <a:srgbClr val="FF0000"/>
                              </a:solidFill>
                              <a:latin typeface="Cambria Math" panose="02040503050406030204" pitchFamily="18" charset="0"/>
                            </a:rPr>
                            <m:t>𝑁</m:t>
                          </m:r>
                        </m:sup>
                        <m:e>
                          <m:sSub>
                            <m:sSubPr>
                              <m:ctrlPr>
                                <a:rPr lang="es-CO" sz="3200" b="0" i="1" smtClean="0">
                                  <a:solidFill>
                                    <a:srgbClr val="FF0000"/>
                                  </a:solidFill>
                                  <a:latin typeface="Cambria Math" panose="02040503050406030204" pitchFamily="18" charset="0"/>
                                </a:rPr>
                              </m:ctrlPr>
                            </m:sSubPr>
                            <m:e>
                              <m:r>
                                <a:rPr lang="es-CO" sz="3200" b="0" i="1" smtClean="0">
                                  <a:solidFill>
                                    <a:srgbClr val="FF0000"/>
                                  </a:solidFill>
                                  <a:latin typeface="Cambria Math" panose="02040503050406030204" pitchFamily="18" charset="0"/>
                                </a:rPr>
                                <m:t>𝑦</m:t>
                              </m:r>
                            </m:e>
                            <m:sub>
                              <m:r>
                                <a:rPr lang="es-CO" sz="3200" b="0" i="1" smtClean="0">
                                  <a:solidFill>
                                    <a:srgbClr val="FF0000"/>
                                  </a:solidFill>
                                  <a:latin typeface="Cambria Math" panose="02040503050406030204" pitchFamily="18" charset="0"/>
                                </a:rPr>
                                <m:t>𝑖</m:t>
                              </m:r>
                            </m:sub>
                          </m:sSub>
                        </m:e>
                      </m:nary>
                      <m:r>
                        <a:rPr lang="es-CO" sz="3200" b="0" i="1" smtClean="0">
                          <a:solidFill>
                            <a:srgbClr val="FF0000"/>
                          </a:solidFill>
                          <a:latin typeface="Cambria Math" panose="02040503050406030204" pitchFamily="18" charset="0"/>
                        </a:rPr>
                        <m:t>−</m:t>
                      </m:r>
                      <m:sSub>
                        <m:sSubPr>
                          <m:ctrlPr>
                            <a:rPr lang="es-CO" sz="3200" b="0" i="1" smtClean="0">
                              <a:solidFill>
                                <a:srgbClr val="FF0000"/>
                              </a:solidFill>
                              <a:latin typeface="Cambria Math" panose="02040503050406030204" pitchFamily="18" charset="0"/>
                            </a:rPr>
                          </m:ctrlPr>
                        </m:sSubPr>
                        <m:e>
                          <m:acc>
                            <m:accPr>
                              <m:chr m:val="̂"/>
                              <m:ctrlPr>
                                <a:rPr lang="es-CO" sz="3200" b="0" i="1" smtClean="0">
                                  <a:solidFill>
                                    <a:srgbClr val="FF0000"/>
                                  </a:solidFill>
                                  <a:latin typeface="Cambria Math" panose="02040503050406030204" pitchFamily="18" charset="0"/>
                                </a:rPr>
                              </m:ctrlPr>
                            </m:accPr>
                            <m:e>
                              <m:r>
                                <a:rPr lang="es-CO" sz="3200" b="0" i="1" smtClean="0">
                                  <a:solidFill>
                                    <a:srgbClr val="FF0000"/>
                                  </a:solidFill>
                                  <a:latin typeface="Cambria Math" panose="02040503050406030204" pitchFamily="18" charset="0"/>
                                </a:rPr>
                                <m:t>𝑦</m:t>
                              </m:r>
                            </m:e>
                          </m:acc>
                        </m:e>
                        <m:sub>
                          <m:r>
                            <a:rPr lang="es-CO" sz="3200" b="0" i="1" smtClean="0">
                              <a:solidFill>
                                <a:srgbClr val="FF0000"/>
                              </a:solidFill>
                              <a:latin typeface="Cambria Math" panose="02040503050406030204" pitchFamily="18" charset="0"/>
                            </a:rPr>
                            <m:t>𝑖</m:t>
                          </m:r>
                        </m:sub>
                      </m:sSub>
                    </m:oMath>
                  </m:oMathPara>
                </a14:m>
                <a:endParaRPr lang="es-CO" dirty="0">
                  <a:solidFill>
                    <a:srgbClr val="FF0000"/>
                  </a:solidFill>
                </a:endParaRPr>
              </a:p>
            </p:txBody>
          </p:sp>
        </mc:Choice>
        <mc:Fallback xmlns="">
          <p:sp>
            <p:nvSpPr>
              <p:cNvPr id="5" name="CuadroTexto 4">
                <a:extLst>
                  <a:ext uri="{FF2B5EF4-FFF2-40B4-BE49-F238E27FC236}">
                    <a16:creationId xmlns:a16="http://schemas.microsoft.com/office/drawing/2014/main" id="{BEE083B4-933B-CA4B-5B18-7A1877424A89}"/>
                  </a:ext>
                </a:extLst>
              </p:cNvPr>
              <p:cNvSpPr txBox="1">
                <a:spLocks noRot="1" noChangeAspect="1" noMove="1" noResize="1" noEditPoints="1" noAdjustHandles="1" noChangeArrowheads="1" noChangeShapeType="1" noTextEdit="1"/>
              </p:cNvSpPr>
              <p:nvPr/>
            </p:nvSpPr>
            <p:spPr>
              <a:xfrm>
                <a:off x="1024128" y="3977147"/>
                <a:ext cx="3374642" cy="1384738"/>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092363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191</TotalTime>
  <Words>844</Words>
  <Application>Microsoft Office PowerPoint</Application>
  <PresentationFormat>Panorámica</PresentationFormat>
  <Paragraphs>107</Paragraphs>
  <Slides>25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25</vt:i4>
      </vt:variant>
    </vt:vector>
  </HeadingPairs>
  <TitlesOfParts>
    <vt:vector size="30" baseType="lpstr">
      <vt:lpstr>Cambria Math</vt:lpstr>
      <vt:lpstr>Tw Cen MT</vt:lpstr>
      <vt:lpstr>Tw Cen MT Condensed</vt:lpstr>
      <vt:lpstr>Wingdings 3</vt:lpstr>
      <vt:lpstr>Integral</vt:lpstr>
      <vt:lpstr>Regresión lineal</vt:lpstr>
      <vt:lpstr>Regresión</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 lineal</vt:lpstr>
      <vt:lpstr>regresión</vt:lpstr>
      <vt:lpstr>regresión</vt:lpstr>
      <vt:lpstr>regresión</vt:lpstr>
      <vt:lpstr>regresión</vt:lpstr>
      <vt:lpstr>regresión</vt:lpstr>
      <vt:lpstr>Regresión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Augusto Lizcano Sandoval</dc:creator>
  <cp:lastModifiedBy>Victor Augusto Lizcano Sandoval</cp:lastModifiedBy>
  <cp:revision>69</cp:revision>
  <dcterms:created xsi:type="dcterms:W3CDTF">2025-02-22T01:32:09Z</dcterms:created>
  <dcterms:modified xsi:type="dcterms:W3CDTF">2025-03-07T19:04:44Z</dcterms:modified>
</cp:coreProperties>
</file>