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85" r:id="rId6"/>
    <p:sldId id="286" r:id="rId7"/>
    <p:sldId id="279" r:id="rId8"/>
    <p:sldId id="275" r:id="rId9"/>
    <p:sldId id="280" r:id="rId10"/>
    <p:sldId id="276" r:id="rId11"/>
    <p:sldId id="289" r:id="rId12"/>
    <p:sldId id="277" r:id="rId13"/>
    <p:sldId id="278" r:id="rId14"/>
    <p:sldId id="287" r:id="rId15"/>
    <p:sldId id="281" r:id="rId16"/>
    <p:sldId id="288" r:id="rId17"/>
    <p:sldId id="283" r:id="rId18"/>
    <p:sldId id="284" r:id="rId19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86" autoAdjust="0"/>
    <p:restoredTop sz="96288"/>
  </p:normalViewPr>
  <p:slideViewPr>
    <p:cSldViewPr snapToGrid="0" snapToObjects="1" showGuides="1">
      <p:cViewPr varScale="1">
        <p:scale>
          <a:sx n="72" d="100"/>
          <a:sy n="72" d="100"/>
        </p:scale>
        <p:origin x="81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3.10.2024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3.10.2024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3.10.2024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lju/JS_ES_Features/blob/master/TS_basics/TS_in_a_fullstack_project.md" TargetMode="External"/><Relationship Id="rId2" Type="http://schemas.openxmlformats.org/officeDocument/2006/relationships/hyperlink" Target="https://github.com/valju/JS_ES_Features/blob/master/ES_advanced/ES_advanced_or_tricky_features.m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TypeScript usage explained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TypeScript is related to JavaScript/ECMAScript and what steps are needed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Juhani Välimäki</a:t>
            </a:r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Renaming source files from .</a:t>
            </a:r>
            <a:r>
              <a:rPr lang="en-US" dirty="0" err="1"/>
              <a:t>js</a:t>
            </a:r>
            <a:r>
              <a:rPr lang="en-US" dirty="0"/>
              <a:t> to .</a:t>
            </a:r>
            <a:r>
              <a:rPr lang="en-US" dirty="0" err="1"/>
              <a:t>ts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… and start using TypeScript / ECMAScript features (e.g. according to the list on course materials)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343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You can use TypeScript and modern ECMAScript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… as TypeScript compiler </a:t>
            </a:r>
            <a:r>
              <a:rPr lang="en-US" dirty="0" err="1"/>
              <a:t>tsc</a:t>
            </a:r>
            <a:r>
              <a:rPr lang="en-US" dirty="0"/>
              <a:t> still makes compilation to older ECMAScript understood by the runtime(s)</a:t>
            </a:r>
          </a:p>
          <a:p>
            <a:r>
              <a:rPr lang="en-US" b="1" dirty="0"/>
              <a:t>ECMAScript</a:t>
            </a:r>
            <a:r>
              <a:rPr lang="en-US" dirty="0"/>
              <a:t>, some tricky features: </a:t>
            </a:r>
            <a:r>
              <a:rPr lang="en-US" dirty="0">
                <a:hlinkClick r:id="rId2"/>
              </a:rPr>
              <a:t>https://github.com/valju/JS_ES_Features/blob/master/ES_advanced/ES_advanced_or_tricky_features.md</a:t>
            </a:r>
            <a:r>
              <a:rPr lang="en-US" dirty="0"/>
              <a:t> </a:t>
            </a:r>
          </a:p>
          <a:p>
            <a:r>
              <a:rPr lang="en-US" b="1" dirty="0"/>
              <a:t>TypeScript</a:t>
            </a:r>
            <a:r>
              <a:rPr lang="en-US" dirty="0"/>
              <a:t>, some useful features: </a:t>
            </a:r>
            <a:r>
              <a:rPr lang="en-US" dirty="0">
                <a:hlinkClick r:id="rId3"/>
              </a:rPr>
              <a:t>https://github.com/valju/JS_ES_Features/blob/master/TS_basics/TS_in_a_fullstack_project.md</a:t>
            </a:r>
            <a:endParaRPr lang="en-US" dirty="0"/>
          </a:p>
          <a:p>
            <a:r>
              <a:rPr lang="en-US" dirty="0"/>
              <a:t>More? </a:t>
            </a:r>
          </a:p>
          <a:p>
            <a:pPr lvl="1"/>
            <a:r>
              <a:rPr lang="en-US" dirty="0"/>
              <a:t>Look at the course pages </a:t>
            </a:r>
          </a:p>
          <a:p>
            <a:pPr lvl="1"/>
            <a:r>
              <a:rPr lang="en-US" dirty="0"/>
              <a:t>Search web for TypeScript and ECMAScript </a:t>
            </a:r>
            <a:r>
              <a:rPr lang="en-US" b="1" dirty="0"/>
              <a:t>cheat sheets</a:t>
            </a:r>
            <a:r>
              <a:rPr lang="en-US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779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Biome checker that forces to 1. use TS features and 2. to use them correctly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12</a:t>
            </a:fld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12394-ED83-A1B5-EE59-DD745C6B1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96" y="2040615"/>
            <a:ext cx="1176291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seems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correct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way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biome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Windows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computers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crlf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(Linux &amp; Mac: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crlf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might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rewrite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formatting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enviroment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indentation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line-endings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Second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just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hints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than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formatting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Third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would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also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=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those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changes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files</a:t>
            </a: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npx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@biomejs/biome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format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--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write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--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max-diagnostics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=200 --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line-ending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crlf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./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src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npx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@biomejs/biome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check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 --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max-diagnostics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=200 --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line-ending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crlf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./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src</a:t>
            </a: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npx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@biomejs/biome 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check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--</a:t>
            </a:r>
            <a:r>
              <a:rPr kumimoji="0" lang="fi-FI" altLang="fi-FI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apply</a:t>
            </a:r>
            <a:r>
              <a:rPr kumimoji="0" lang="fi-FI" altLang="fi-F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--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max-diagnostics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=200 --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line-ending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crlf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./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src</a:t>
            </a:r>
            <a:endParaRPr kumimoji="0" lang="fi-FI" altLang="fi-F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i-FI" altLang="fi-FI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 200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here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means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it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will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each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time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only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notice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/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fix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first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200 </a:t>
            </a:r>
            <a:r>
              <a:rPr kumimoji="0" lang="fi-FI" altLang="fi-FI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probs</a:t>
            </a:r>
            <a:r>
              <a:rPr kumimoji="0" lang="fi-FI" altLang="fi-F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92789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521" y="549276"/>
            <a:ext cx="11658600" cy="649938"/>
          </a:xfrm>
        </p:spPr>
        <p:txBody>
          <a:bodyPr>
            <a:normAutofit/>
          </a:bodyPr>
          <a:lstStyle/>
          <a:p>
            <a:pPr lvl="0"/>
            <a:r>
              <a:rPr lang="en-US" dirty="0" err="1"/>
              <a:t>biome.json</a:t>
            </a:r>
            <a:r>
              <a:rPr lang="en-US" dirty="0"/>
              <a:t> example configuration files (March 2024)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13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C0B10-DAE4-7D62-2D60-2F4AFA4FDFB5}"/>
              </a:ext>
            </a:extLst>
          </p:cNvPr>
          <p:cNvSpPr txBox="1"/>
          <p:nvPr/>
        </p:nvSpPr>
        <p:spPr>
          <a:xfrm>
            <a:off x="7242211" y="1542863"/>
            <a:ext cx="357796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400" dirty="0">
                <a:latin typeface="Consolas" panose="020B0609020204030204" pitchFamily="49" charset="0"/>
              </a:rPr>
              <a:t>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"</a:t>
            </a:r>
            <a:r>
              <a:rPr lang="fi-FI" sz="1400" dirty="0" err="1">
                <a:latin typeface="Consolas" panose="020B0609020204030204" pitchFamily="49" charset="0"/>
              </a:rPr>
              <a:t>files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"</a:t>
            </a:r>
            <a:r>
              <a:rPr lang="fi-FI" sz="1400" dirty="0" err="1">
                <a:latin typeface="Consolas" panose="020B0609020204030204" pitchFamily="49" charset="0"/>
              </a:rPr>
              <a:t>ignore</a:t>
            </a:r>
            <a:r>
              <a:rPr lang="fi-FI" sz="1400" dirty="0">
                <a:latin typeface="Consolas" panose="020B0609020204030204" pitchFamily="49" charset="0"/>
              </a:rPr>
              <a:t>": ["</a:t>
            </a:r>
            <a:r>
              <a:rPr lang="fi-FI" sz="1400" dirty="0" err="1">
                <a:latin typeface="Consolas" panose="020B0609020204030204" pitchFamily="49" charset="0"/>
              </a:rPr>
              <a:t>dist</a:t>
            </a:r>
            <a:r>
              <a:rPr lang="fi-FI" sz="1400" dirty="0">
                <a:latin typeface="Consolas" panose="020B0609020204030204" pitchFamily="49" charset="0"/>
              </a:rPr>
              <a:t>/"]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},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"</a:t>
            </a:r>
            <a:r>
              <a:rPr lang="fi-FI" sz="1400" dirty="0" err="1">
                <a:latin typeface="Consolas" panose="020B0609020204030204" pitchFamily="49" charset="0"/>
              </a:rPr>
              <a:t>formatter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"</a:t>
            </a:r>
            <a:r>
              <a:rPr lang="fi-FI" sz="1400" dirty="0" err="1">
                <a:latin typeface="Consolas" panose="020B0609020204030204" pitchFamily="49" charset="0"/>
              </a:rPr>
              <a:t>indentStyle</a:t>
            </a:r>
            <a:r>
              <a:rPr lang="fi-FI" sz="1400" dirty="0">
                <a:latin typeface="Consolas" panose="020B0609020204030204" pitchFamily="49" charset="0"/>
              </a:rPr>
              <a:t>": "</a:t>
            </a:r>
            <a:r>
              <a:rPr lang="fi-FI" sz="1400" dirty="0" err="1">
                <a:latin typeface="Consolas" panose="020B0609020204030204" pitchFamily="49" charset="0"/>
              </a:rPr>
              <a:t>space</a:t>
            </a:r>
            <a:r>
              <a:rPr lang="fi-FI" sz="1400" dirty="0">
                <a:latin typeface="Consolas" panose="020B0609020204030204" pitchFamily="49" charset="0"/>
              </a:rPr>
              <a:t>"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},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"</a:t>
            </a:r>
            <a:r>
              <a:rPr lang="fi-FI" sz="1400" dirty="0" err="1">
                <a:latin typeface="Consolas" panose="020B0609020204030204" pitchFamily="49" charset="0"/>
              </a:rPr>
              <a:t>javascript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"</a:t>
            </a:r>
            <a:r>
              <a:rPr lang="fi-FI" sz="1400" dirty="0" err="1">
                <a:latin typeface="Consolas" panose="020B0609020204030204" pitchFamily="49" charset="0"/>
              </a:rPr>
              <a:t>formatter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  "</a:t>
            </a:r>
            <a:r>
              <a:rPr lang="fi-FI" sz="1400" dirty="0" err="1">
                <a:latin typeface="Consolas" panose="020B0609020204030204" pitchFamily="49" charset="0"/>
              </a:rPr>
              <a:t>quoteStyle</a:t>
            </a:r>
            <a:r>
              <a:rPr lang="fi-FI" sz="1400" dirty="0">
                <a:latin typeface="Consolas" panose="020B0609020204030204" pitchFamily="49" charset="0"/>
              </a:rPr>
              <a:t>": "single"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},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"</a:t>
            </a:r>
            <a:r>
              <a:rPr lang="fi-FI" sz="1400" dirty="0" err="1">
                <a:latin typeface="Consolas" panose="020B0609020204030204" pitchFamily="49" charset="0"/>
              </a:rPr>
              <a:t>linter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"</a:t>
            </a:r>
            <a:r>
              <a:rPr lang="fi-FI" sz="1400" dirty="0" err="1">
                <a:latin typeface="Consolas" panose="020B0609020204030204" pitchFamily="49" charset="0"/>
              </a:rPr>
              <a:t>enabled</a:t>
            </a:r>
            <a:r>
              <a:rPr lang="fi-FI" sz="1400" dirty="0">
                <a:latin typeface="Consolas" panose="020B0609020204030204" pitchFamily="49" charset="0"/>
              </a:rPr>
              <a:t>": </a:t>
            </a:r>
            <a:r>
              <a:rPr lang="fi-FI" sz="1400" dirty="0" err="1">
                <a:latin typeface="Consolas" panose="020B0609020204030204" pitchFamily="49" charset="0"/>
              </a:rPr>
              <a:t>true</a:t>
            </a:r>
            <a:r>
              <a:rPr lang="fi-FI" sz="1400" dirty="0">
                <a:latin typeface="Consolas" panose="020B0609020204030204" pitchFamily="49" charset="0"/>
              </a:rPr>
              <a:t>,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"</a:t>
            </a:r>
            <a:r>
              <a:rPr lang="fi-FI" sz="1400" dirty="0" err="1">
                <a:latin typeface="Consolas" panose="020B0609020204030204" pitchFamily="49" charset="0"/>
              </a:rPr>
              <a:t>rules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  "</a:t>
            </a:r>
            <a:r>
              <a:rPr lang="fi-FI" sz="1400" dirty="0" err="1">
                <a:latin typeface="Consolas" panose="020B0609020204030204" pitchFamily="49" charset="0"/>
              </a:rPr>
              <a:t>style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    "</a:t>
            </a:r>
            <a:r>
              <a:rPr lang="fi-FI" sz="1400" dirty="0" err="1">
                <a:latin typeface="Consolas" panose="020B0609020204030204" pitchFamily="49" charset="0"/>
              </a:rPr>
              <a:t>noUselessElse</a:t>
            </a:r>
            <a:r>
              <a:rPr lang="fi-FI" sz="1400" dirty="0">
                <a:latin typeface="Consolas" panose="020B0609020204030204" pitchFamily="49" charset="0"/>
              </a:rPr>
              <a:t>": "</a:t>
            </a:r>
            <a:r>
              <a:rPr lang="fi-FI" sz="1400" dirty="0" err="1">
                <a:latin typeface="Consolas" panose="020B0609020204030204" pitchFamily="49" charset="0"/>
              </a:rPr>
              <a:t>off</a:t>
            </a:r>
            <a:r>
              <a:rPr lang="fi-FI" sz="1400" dirty="0">
                <a:latin typeface="Consolas" panose="020B0609020204030204" pitchFamily="49" charset="0"/>
              </a:rPr>
              <a:t>"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  }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}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89089-1AB9-21AF-A22B-BF636AD33BBF}"/>
              </a:ext>
            </a:extLst>
          </p:cNvPr>
          <p:cNvSpPr txBox="1"/>
          <p:nvPr/>
        </p:nvSpPr>
        <p:spPr>
          <a:xfrm>
            <a:off x="754530" y="1542863"/>
            <a:ext cx="4563231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400" dirty="0">
                <a:latin typeface="Consolas" panose="020B0609020204030204" pitchFamily="49" charset="0"/>
              </a:rPr>
              <a:t>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"</a:t>
            </a:r>
            <a:r>
              <a:rPr lang="fi-FI" sz="1400" dirty="0" err="1">
                <a:latin typeface="Consolas" panose="020B0609020204030204" pitchFamily="49" charset="0"/>
              </a:rPr>
              <a:t>formatter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"</a:t>
            </a:r>
            <a:r>
              <a:rPr lang="fi-FI" sz="1400" dirty="0" err="1">
                <a:latin typeface="Consolas" panose="020B0609020204030204" pitchFamily="49" charset="0"/>
              </a:rPr>
              <a:t>indentStyle</a:t>
            </a:r>
            <a:r>
              <a:rPr lang="fi-FI" sz="1400" dirty="0">
                <a:latin typeface="Consolas" panose="020B0609020204030204" pitchFamily="49" charset="0"/>
              </a:rPr>
              <a:t>": "</a:t>
            </a:r>
            <a:r>
              <a:rPr lang="fi-FI" sz="1400" dirty="0" err="1">
                <a:latin typeface="Consolas" panose="020B0609020204030204" pitchFamily="49" charset="0"/>
              </a:rPr>
              <a:t>space</a:t>
            </a:r>
            <a:r>
              <a:rPr lang="fi-FI" sz="1400" dirty="0">
                <a:latin typeface="Consolas" panose="020B0609020204030204" pitchFamily="49" charset="0"/>
              </a:rPr>
              <a:t>"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},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"</a:t>
            </a:r>
            <a:r>
              <a:rPr lang="fi-FI" sz="1400" dirty="0" err="1">
                <a:latin typeface="Consolas" panose="020B0609020204030204" pitchFamily="49" charset="0"/>
              </a:rPr>
              <a:t>linter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"</a:t>
            </a:r>
            <a:r>
              <a:rPr lang="fi-FI" sz="1400" dirty="0" err="1">
                <a:latin typeface="Consolas" panose="020B0609020204030204" pitchFamily="49" charset="0"/>
              </a:rPr>
              <a:t>enabled</a:t>
            </a:r>
            <a:r>
              <a:rPr lang="fi-FI" sz="1400" dirty="0">
                <a:latin typeface="Consolas" panose="020B0609020204030204" pitchFamily="49" charset="0"/>
              </a:rPr>
              <a:t>": </a:t>
            </a:r>
            <a:r>
              <a:rPr lang="fi-FI" sz="1400" dirty="0" err="1">
                <a:latin typeface="Consolas" panose="020B0609020204030204" pitchFamily="49" charset="0"/>
              </a:rPr>
              <a:t>true</a:t>
            </a:r>
            <a:r>
              <a:rPr lang="fi-FI" sz="1400" dirty="0">
                <a:latin typeface="Consolas" panose="020B0609020204030204" pitchFamily="49" charset="0"/>
              </a:rPr>
              <a:t>,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"</a:t>
            </a:r>
            <a:r>
              <a:rPr lang="fi-FI" sz="1400" dirty="0" err="1">
                <a:latin typeface="Consolas" panose="020B0609020204030204" pitchFamily="49" charset="0"/>
              </a:rPr>
              <a:t>rules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  "</a:t>
            </a:r>
            <a:r>
              <a:rPr lang="fi-FI" sz="1400" dirty="0" err="1">
                <a:latin typeface="Consolas" panose="020B0609020204030204" pitchFamily="49" charset="0"/>
              </a:rPr>
              <a:t>correctness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    "</a:t>
            </a:r>
            <a:r>
              <a:rPr lang="fi-FI" sz="1400" dirty="0" err="1">
                <a:latin typeface="Consolas" panose="020B0609020204030204" pitchFamily="49" charset="0"/>
              </a:rPr>
              <a:t>useExhaustiveDependencies</a:t>
            </a:r>
            <a:r>
              <a:rPr lang="fi-FI" sz="1400" dirty="0">
                <a:latin typeface="Consolas" panose="020B0609020204030204" pitchFamily="49" charset="0"/>
              </a:rPr>
              <a:t>": "</a:t>
            </a:r>
            <a:r>
              <a:rPr lang="fi-FI" sz="1400" dirty="0" err="1">
                <a:latin typeface="Consolas" panose="020B0609020204030204" pitchFamily="49" charset="0"/>
              </a:rPr>
              <a:t>off</a:t>
            </a:r>
            <a:r>
              <a:rPr lang="fi-FI" sz="1400" dirty="0">
                <a:latin typeface="Consolas" panose="020B0609020204030204" pitchFamily="49" charset="0"/>
              </a:rPr>
              <a:t>"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  },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  "</a:t>
            </a:r>
            <a:r>
              <a:rPr lang="fi-FI" sz="1400" dirty="0" err="1">
                <a:latin typeface="Consolas" panose="020B0609020204030204" pitchFamily="49" charset="0"/>
              </a:rPr>
              <a:t>style</a:t>
            </a:r>
            <a:r>
              <a:rPr lang="fi-FI" sz="1400" dirty="0">
                <a:latin typeface="Consolas" panose="020B0609020204030204" pitchFamily="49" charset="0"/>
              </a:rPr>
              <a:t>": {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    "</a:t>
            </a:r>
            <a:r>
              <a:rPr lang="fi-FI" sz="1400" dirty="0" err="1">
                <a:latin typeface="Consolas" panose="020B0609020204030204" pitchFamily="49" charset="0"/>
              </a:rPr>
              <a:t>noUselessElse</a:t>
            </a:r>
            <a:r>
              <a:rPr lang="fi-FI" sz="1400" dirty="0">
                <a:latin typeface="Consolas" panose="020B0609020204030204" pitchFamily="49" charset="0"/>
              </a:rPr>
              <a:t>": "</a:t>
            </a:r>
            <a:r>
              <a:rPr lang="fi-FI" sz="1400" dirty="0" err="1">
                <a:latin typeface="Consolas" panose="020B0609020204030204" pitchFamily="49" charset="0"/>
              </a:rPr>
              <a:t>off</a:t>
            </a:r>
            <a:r>
              <a:rPr lang="fi-FI" sz="1400" dirty="0">
                <a:latin typeface="Consolas" panose="020B0609020204030204" pitchFamily="49" charset="0"/>
              </a:rPr>
              <a:t>"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  }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  }</a:t>
            </a:r>
          </a:p>
          <a:p>
            <a:r>
              <a:rPr lang="fi-FI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254472-3792-1521-2341-9C4110ECAB18}"/>
              </a:ext>
            </a:extLst>
          </p:cNvPr>
          <p:cNvSpPr txBox="1"/>
          <p:nvPr/>
        </p:nvSpPr>
        <p:spPr>
          <a:xfrm>
            <a:off x="754530" y="1206098"/>
            <a:ext cx="3889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800" b="1" dirty="0">
                <a:latin typeface="Consolas" panose="020B0609020204030204" pitchFamily="49" charset="0"/>
              </a:rPr>
              <a:t>A </a:t>
            </a:r>
            <a:r>
              <a:rPr lang="fi-FI" sz="1800" b="1" dirty="0" err="1">
                <a:latin typeface="Consolas" panose="020B0609020204030204" pitchFamily="49" charset="0"/>
              </a:rPr>
              <a:t>React</a:t>
            </a:r>
            <a:r>
              <a:rPr lang="fi-FI" sz="1800" b="1" dirty="0">
                <a:latin typeface="Consolas" panose="020B0609020204030204" pitchFamily="49" charset="0"/>
              </a:rPr>
              <a:t> </a:t>
            </a:r>
            <a:r>
              <a:rPr lang="fi-FI" sz="1800" b="1" dirty="0" err="1">
                <a:latin typeface="Consolas" panose="020B0609020204030204" pitchFamily="49" charset="0"/>
              </a:rPr>
              <a:t>Material</a:t>
            </a:r>
            <a:r>
              <a:rPr lang="fi-FI" sz="1800" b="1" dirty="0">
                <a:latin typeface="Consolas" panose="020B0609020204030204" pitchFamily="49" charset="0"/>
              </a:rPr>
              <a:t> UI </a:t>
            </a:r>
            <a:r>
              <a:rPr lang="fi-FI" b="1" dirty="0" err="1">
                <a:latin typeface="Consolas" panose="020B0609020204030204" pitchFamily="49" charset="0"/>
              </a:rPr>
              <a:t>f</a:t>
            </a:r>
            <a:r>
              <a:rPr lang="fi-FI" sz="1800" b="1" dirty="0" err="1">
                <a:latin typeface="Consolas" panose="020B0609020204030204" pitchFamily="49" charset="0"/>
              </a:rPr>
              <a:t>rontend</a:t>
            </a:r>
            <a:endParaRPr lang="fi-FI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12F26A-C2F2-1822-ADDD-B7859BE2C151}"/>
              </a:ext>
            </a:extLst>
          </p:cNvPr>
          <p:cNvSpPr txBox="1"/>
          <p:nvPr/>
        </p:nvSpPr>
        <p:spPr>
          <a:xfrm>
            <a:off x="7292340" y="1130721"/>
            <a:ext cx="6216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800" b="1" dirty="0">
                <a:latin typeface="Consolas" panose="020B0609020204030204" pitchFamily="49" charset="0"/>
              </a:rPr>
              <a:t>A </a:t>
            </a:r>
            <a:r>
              <a:rPr lang="fi-FI" sz="1800" b="1" dirty="0" err="1">
                <a:latin typeface="Consolas" panose="020B0609020204030204" pitchFamily="49" charset="0"/>
              </a:rPr>
              <a:t>Node</a:t>
            </a:r>
            <a:r>
              <a:rPr lang="fi-FI" sz="1800" b="1" dirty="0">
                <a:latin typeface="Consolas" panose="020B0609020204030204" pitchFamily="49" charset="0"/>
              </a:rPr>
              <a:t>/Express/</a:t>
            </a:r>
            <a:r>
              <a:rPr lang="fi-FI" sz="1800" b="1" dirty="0" err="1">
                <a:latin typeface="Consolas" panose="020B0609020204030204" pitchFamily="49" charset="0"/>
              </a:rPr>
              <a:t>Knex</a:t>
            </a:r>
            <a:r>
              <a:rPr lang="fi-FI" sz="1800" b="1" dirty="0">
                <a:latin typeface="Consolas" panose="020B0609020204030204" pitchFamily="49" charset="0"/>
              </a:rPr>
              <a:t>/</a:t>
            </a:r>
            <a:r>
              <a:rPr lang="fi-FI" sz="1800" b="1" dirty="0" err="1">
                <a:latin typeface="Consolas" panose="020B0609020204030204" pitchFamily="49" charset="0"/>
              </a:rPr>
              <a:t>MariaDB</a:t>
            </a:r>
            <a:r>
              <a:rPr lang="fi-FI" sz="1800" b="1" dirty="0">
                <a:latin typeface="Consolas" panose="020B0609020204030204" pitchFamily="49" charset="0"/>
              </a:rPr>
              <a:t> </a:t>
            </a:r>
            <a:r>
              <a:rPr lang="fi-FI" sz="1800" b="1" dirty="0" err="1">
                <a:latin typeface="Consolas" panose="020B0609020204030204" pitchFamily="49" charset="0"/>
              </a:rPr>
              <a:t>backend</a:t>
            </a:r>
            <a:endParaRPr lang="fi-FI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917385-4E10-01B3-7738-50E550B06244}"/>
              </a:ext>
            </a:extLst>
          </p:cNvPr>
          <p:cNvSpPr txBox="1"/>
          <p:nvPr/>
        </p:nvSpPr>
        <p:spPr>
          <a:xfrm>
            <a:off x="348522" y="5608421"/>
            <a:ext cx="6611078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i-FI" sz="1800" dirty="0">
                <a:latin typeface="+mj-lt"/>
              </a:rPr>
              <a:t>(</a:t>
            </a:r>
            <a:r>
              <a:rPr lang="fi-FI" sz="1800" dirty="0" err="1">
                <a:latin typeface="+mj-lt"/>
              </a:rPr>
              <a:t>Probably</a:t>
            </a:r>
            <a:r>
              <a:rPr lang="fi-FI" sz="1800" dirty="0">
                <a:latin typeface="+mj-lt"/>
              </a:rPr>
              <a:t> </a:t>
            </a:r>
            <a:r>
              <a:rPr lang="fi-FI" sz="1800" dirty="0" err="1">
                <a:latin typeface="+mj-lt"/>
              </a:rPr>
              <a:t>not</a:t>
            </a:r>
            <a:r>
              <a:rPr lang="fi-FI" sz="1800" dirty="0">
                <a:latin typeface="+mj-lt"/>
              </a:rPr>
              <a:t> </a:t>
            </a:r>
            <a:r>
              <a:rPr lang="fi-FI" sz="1800" dirty="0" err="1">
                <a:latin typeface="+mj-lt"/>
              </a:rPr>
              <a:t>perfect</a:t>
            </a:r>
            <a:r>
              <a:rPr lang="fi-FI" sz="1800" dirty="0">
                <a:latin typeface="+mj-lt"/>
              </a:rPr>
              <a:t> </a:t>
            </a:r>
            <a:r>
              <a:rPr lang="fi-FI" sz="1800" dirty="0" err="1">
                <a:latin typeface="+mj-lt"/>
              </a:rPr>
              <a:t>configs</a:t>
            </a:r>
            <a:r>
              <a:rPr lang="fi-FI" sz="1800" dirty="0">
                <a:latin typeface="+mj-lt"/>
              </a:rPr>
              <a:t>, </a:t>
            </a:r>
            <a:r>
              <a:rPr lang="fi-FI" sz="1800" dirty="0" err="1">
                <a:latin typeface="+mj-lt"/>
              </a:rPr>
              <a:t>but</a:t>
            </a:r>
            <a:r>
              <a:rPr lang="fi-FI" sz="1800" dirty="0">
                <a:latin typeface="+mj-lt"/>
              </a:rPr>
              <a:t> </a:t>
            </a:r>
            <a:r>
              <a:rPr lang="fi-FI" sz="1800" dirty="0" err="1">
                <a:latin typeface="+mj-lt"/>
              </a:rPr>
              <a:t>fixed</a:t>
            </a:r>
            <a:r>
              <a:rPr lang="fi-FI" sz="1800" dirty="0">
                <a:latin typeface="+mj-lt"/>
              </a:rPr>
              <a:t> some </a:t>
            </a:r>
            <a:r>
              <a:rPr lang="fi-FI" sz="1800" dirty="0" err="1">
                <a:latin typeface="+mj-lt"/>
              </a:rPr>
              <a:t>needed</a:t>
            </a:r>
            <a:r>
              <a:rPr lang="fi-FI" sz="1800" dirty="0">
                <a:latin typeface="+mj-lt"/>
              </a:rPr>
              <a:t> </a:t>
            </a:r>
            <a:r>
              <a:rPr lang="fi-FI" sz="1800" dirty="0" err="1">
                <a:latin typeface="+mj-lt"/>
              </a:rPr>
              <a:t>issues</a:t>
            </a:r>
            <a:r>
              <a:rPr lang="fi-FI" sz="1800" dirty="0">
                <a:latin typeface="+mj-lt"/>
              </a:rPr>
              <a:t>, and </a:t>
            </a:r>
            <a:r>
              <a:rPr lang="fi-FI" sz="1800" dirty="0" err="1">
                <a:latin typeface="+mj-lt"/>
              </a:rPr>
              <a:t>worked</a:t>
            </a:r>
            <a:r>
              <a:rPr lang="fi-FI" sz="1800" dirty="0">
                <a:latin typeface="+mj-lt"/>
              </a:rPr>
              <a:t> for us. </a:t>
            </a:r>
            <a:r>
              <a:rPr lang="fi-FI" sz="1800" dirty="0" err="1">
                <a:latin typeface="+mj-lt"/>
              </a:rPr>
              <a:t>Consult</a:t>
            </a:r>
            <a:r>
              <a:rPr lang="fi-FI" sz="1800" dirty="0">
                <a:latin typeface="+mj-lt"/>
              </a:rPr>
              <a:t> </a:t>
            </a:r>
            <a:r>
              <a:rPr lang="fi-FI" sz="1800" dirty="0" err="1">
                <a:latin typeface="+mj-lt"/>
              </a:rPr>
              <a:t>biome</a:t>
            </a:r>
            <a:r>
              <a:rPr lang="fi-FI" sz="1800" dirty="0">
                <a:latin typeface="+mj-lt"/>
              </a:rPr>
              <a:t> </a:t>
            </a:r>
            <a:r>
              <a:rPr lang="fi-FI" sz="1800" dirty="0" err="1">
                <a:latin typeface="+mj-lt"/>
              </a:rPr>
              <a:t>documentation</a:t>
            </a:r>
            <a:r>
              <a:rPr lang="fi-FI" sz="1800" dirty="0">
                <a:latin typeface="+mj-lt"/>
              </a:rPr>
              <a:t> for </a:t>
            </a:r>
            <a:r>
              <a:rPr lang="fi-FI" sz="1800" dirty="0" err="1">
                <a:latin typeface="+mj-lt"/>
              </a:rPr>
              <a:t>more</a:t>
            </a:r>
            <a:r>
              <a:rPr lang="fi-FI" sz="1800" dirty="0">
                <a:latin typeface="+mj-lt"/>
              </a:rPr>
              <a:t>)</a:t>
            </a:r>
            <a:endParaRPr lang="fi-FI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1599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Install the TS versions of libraries, with their type definition modules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E.g.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--save express @types/node @types/react @types/react-dom @types/jest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5319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Understand compilation-time vs run-time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- 1. Compilation time:    </a:t>
            </a:r>
            <a:r>
              <a:rPr lang="en-US" b="1" dirty="0" err="1"/>
              <a:t>tsc</a:t>
            </a:r>
            <a:r>
              <a:rPr lang="en-US" dirty="0"/>
              <a:t> (TypeScript compiler) </a:t>
            </a:r>
            <a:r>
              <a:rPr lang="en-US" b="1" dirty="0"/>
              <a:t>.</a:t>
            </a:r>
            <a:r>
              <a:rPr lang="en-US" b="1" dirty="0" err="1"/>
              <a:t>ts</a:t>
            </a:r>
            <a:r>
              <a:rPr lang="en-US" b="1" dirty="0"/>
              <a:t>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</a:t>
            </a:r>
            <a:r>
              <a:rPr lang="en-US" b="1" dirty="0"/>
              <a:t>.</a:t>
            </a:r>
            <a:r>
              <a:rPr lang="en-US" b="1" dirty="0" err="1"/>
              <a:t>js</a:t>
            </a:r>
            <a:endParaRPr lang="en-US" b="1" dirty="0"/>
          </a:p>
          <a:p>
            <a:r>
              <a:rPr lang="en-US" dirty="0"/>
              <a:t>- 2. Runtime:                run the </a:t>
            </a:r>
            <a:r>
              <a:rPr lang="en-US" b="1" dirty="0"/>
              <a:t>.</a:t>
            </a:r>
            <a:r>
              <a:rPr lang="en-US" b="1" dirty="0" err="1"/>
              <a:t>js</a:t>
            </a:r>
            <a:r>
              <a:rPr lang="en-US" dirty="0"/>
              <a:t>,    e.g. with </a:t>
            </a:r>
            <a:r>
              <a:rPr lang="en-US" b="1" dirty="0"/>
              <a:t>node</a:t>
            </a:r>
            <a:r>
              <a:rPr lang="en-US" dirty="0"/>
              <a:t>, </a:t>
            </a:r>
            <a:r>
              <a:rPr lang="en-US" b="1" dirty="0" err="1"/>
              <a:t>nodemon</a:t>
            </a:r>
            <a:r>
              <a:rPr lang="en-US" dirty="0"/>
              <a:t>, </a:t>
            </a:r>
            <a:r>
              <a:rPr lang="en-US" b="1" dirty="0"/>
              <a:t>pm2</a:t>
            </a:r>
            <a:r>
              <a:rPr lang="en-US" dirty="0"/>
              <a:t>         or so</a:t>
            </a:r>
          </a:p>
          <a:p>
            <a:endParaRPr lang="en-US" dirty="0"/>
          </a:p>
          <a:p>
            <a:r>
              <a:rPr lang="en-US" dirty="0"/>
              <a:t>See also how all TS tools are in </a:t>
            </a:r>
            <a:r>
              <a:rPr lang="en-US" b="1" dirty="0" err="1"/>
              <a:t>devDependencies</a:t>
            </a:r>
            <a:r>
              <a:rPr lang="en-US" dirty="0"/>
              <a:t> in </a:t>
            </a:r>
            <a:r>
              <a:rPr lang="en-US" b="1" dirty="0" err="1"/>
              <a:t>package.json</a:t>
            </a:r>
            <a:r>
              <a:rPr lang="en-US" dirty="0"/>
              <a:t>, for development time steps and processes. Whereas JS tools and modules are in </a:t>
            </a:r>
            <a:r>
              <a:rPr lang="en-US" b="1" dirty="0"/>
              <a:t>dependencies</a:t>
            </a:r>
            <a:r>
              <a:rPr lang="en-US" dirty="0"/>
              <a:t> for the running time </a:t>
            </a:r>
            <a:r>
              <a:rPr lang="en-US"/>
              <a:t>/ production.</a:t>
            </a:r>
            <a:endParaRPr lang="en-US" dirty="0"/>
          </a:p>
          <a:p>
            <a:endParaRPr lang="en-US" dirty="0"/>
          </a:p>
          <a:p>
            <a:r>
              <a:rPr lang="en-US" dirty="0"/>
              <a:t>(2. or use the </a:t>
            </a:r>
            <a:r>
              <a:rPr lang="en-US" b="1" dirty="0" err="1"/>
              <a:t>ts</a:t>
            </a:r>
            <a:r>
              <a:rPr lang="en-US" b="1" dirty="0"/>
              <a:t>-node</a:t>
            </a:r>
            <a:r>
              <a:rPr lang="en-US" dirty="0"/>
              <a:t> for combining the compilation and running as one bit slower step)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165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Principles as a picture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45BB1F-4797-DDB7-B8A8-1AF92D637E1E}"/>
              </a:ext>
            </a:extLst>
          </p:cNvPr>
          <p:cNvSpPr/>
          <p:nvPr/>
        </p:nvSpPr>
        <p:spPr>
          <a:xfrm>
            <a:off x="3089189" y="1773238"/>
            <a:ext cx="4161182" cy="40340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 anchorCtr="0"/>
          <a:lstStyle/>
          <a:p>
            <a:pPr algn="ctr"/>
            <a:r>
              <a:rPr lang="fi-FI" sz="3600"/>
              <a:t>TypeScript</a:t>
            </a:r>
          </a:p>
          <a:p>
            <a:pPr algn="ctr"/>
            <a:endParaRPr lang="fi-FI" sz="3600"/>
          </a:p>
          <a:p>
            <a:pPr algn="ctr"/>
            <a:endParaRPr lang="fi-FI" sz="3600"/>
          </a:p>
          <a:p>
            <a:pPr algn="ctr"/>
            <a:endParaRPr lang="fi-FI" sz="3600"/>
          </a:p>
          <a:p>
            <a:pPr algn="ctr"/>
            <a:endParaRPr lang="fi-FI" sz="3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7514AA-C490-FD52-42D6-594B9CAFF19C}"/>
              </a:ext>
            </a:extLst>
          </p:cNvPr>
          <p:cNvSpPr/>
          <p:nvPr/>
        </p:nvSpPr>
        <p:spPr>
          <a:xfrm>
            <a:off x="4265477" y="2952852"/>
            <a:ext cx="2759952" cy="2644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fi-FI" sz="2400" dirty="0" err="1"/>
              <a:t>ECMAScript</a:t>
            </a:r>
            <a:r>
              <a:rPr lang="fi-FI" sz="2400" dirty="0"/>
              <a:t> </a:t>
            </a:r>
            <a:r>
              <a:rPr lang="fi-FI" sz="2400" dirty="0" err="1"/>
              <a:t>new</a:t>
            </a:r>
            <a:r>
              <a:rPr lang="fi-FI" sz="2400" dirty="0"/>
              <a:t> </a:t>
            </a:r>
            <a:r>
              <a:rPr lang="fi-FI" sz="2400" dirty="0" err="1"/>
              <a:t>features</a:t>
            </a:r>
            <a:endParaRPr lang="fi-FI" sz="2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B342A3-E735-1D31-6901-D9732A13AC7F}"/>
              </a:ext>
            </a:extLst>
          </p:cNvPr>
          <p:cNvSpPr/>
          <p:nvPr/>
        </p:nvSpPr>
        <p:spPr>
          <a:xfrm>
            <a:off x="4685988" y="4073091"/>
            <a:ext cx="2141518" cy="139732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older</a:t>
            </a:r>
            <a:r>
              <a:rPr lang="fi-FI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ES/ JavaScript</a:t>
            </a:r>
          </a:p>
          <a:p>
            <a:pPr algn="ctr"/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supported</a:t>
            </a:r>
            <a:endParaRPr lang="fi-FI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fi-FI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runtime</a:t>
            </a:r>
            <a:endParaRPr lang="fi-FI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251AB5-4355-ADFF-9C8A-A46BAB84D23C}"/>
              </a:ext>
            </a:extLst>
          </p:cNvPr>
          <p:cNvSpPr txBox="1"/>
          <p:nvPr/>
        </p:nvSpPr>
        <p:spPr>
          <a:xfrm>
            <a:off x="3048000" y="3311298"/>
            <a:ext cx="13946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e.g. </a:t>
            </a:r>
            <a:r>
              <a:rPr lang="fi-FI" dirty="0" err="1">
                <a:solidFill>
                  <a:schemeClr val="bg1"/>
                </a:solidFill>
              </a:rPr>
              <a:t>type</a:t>
            </a:r>
            <a:endParaRPr lang="fi-FI" dirty="0">
              <a:solidFill>
                <a:schemeClr val="bg1"/>
              </a:solidFill>
            </a:endParaRPr>
          </a:p>
          <a:p>
            <a:r>
              <a:rPr lang="fi-FI" dirty="0" err="1">
                <a:solidFill>
                  <a:schemeClr val="bg1"/>
                </a:solidFill>
              </a:rPr>
              <a:t>annotations</a:t>
            </a:r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94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tsc</a:t>
            </a:r>
            <a:r>
              <a:rPr lang="en-US" dirty="0"/>
              <a:t> compilation as the image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45BB1F-4797-DDB7-B8A8-1AF92D637E1E}"/>
              </a:ext>
            </a:extLst>
          </p:cNvPr>
          <p:cNvSpPr/>
          <p:nvPr/>
        </p:nvSpPr>
        <p:spPr>
          <a:xfrm>
            <a:off x="3089189" y="1773238"/>
            <a:ext cx="4161182" cy="40340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rtlCol="0" anchor="t" anchorCtr="0"/>
          <a:lstStyle/>
          <a:p>
            <a:pPr algn="ctr"/>
            <a:r>
              <a:rPr lang="fi-FI" sz="3600" dirty="0" err="1"/>
              <a:t>TypeScript</a:t>
            </a:r>
            <a:endParaRPr lang="fi-FI" sz="3600" dirty="0"/>
          </a:p>
          <a:p>
            <a:pPr algn="ctr"/>
            <a:endParaRPr lang="fi-FI" sz="3600" dirty="0"/>
          </a:p>
          <a:p>
            <a:pPr algn="ctr"/>
            <a:endParaRPr lang="fi-FI" sz="3600" dirty="0"/>
          </a:p>
          <a:p>
            <a:pPr algn="ctr"/>
            <a:endParaRPr lang="fi-FI" sz="3600" dirty="0"/>
          </a:p>
          <a:p>
            <a:pPr algn="ctr"/>
            <a:endParaRPr lang="fi-FI" sz="3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7514AA-C490-FD52-42D6-594B9CAFF19C}"/>
              </a:ext>
            </a:extLst>
          </p:cNvPr>
          <p:cNvSpPr/>
          <p:nvPr/>
        </p:nvSpPr>
        <p:spPr>
          <a:xfrm>
            <a:off x="4265477" y="2952852"/>
            <a:ext cx="2759952" cy="2644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fi-FI" sz="2400" dirty="0" err="1"/>
              <a:t>ECMAScript</a:t>
            </a:r>
            <a:r>
              <a:rPr lang="fi-FI" sz="2400" dirty="0"/>
              <a:t> </a:t>
            </a:r>
            <a:r>
              <a:rPr lang="fi-FI" sz="2400" dirty="0" err="1"/>
              <a:t>new</a:t>
            </a:r>
            <a:r>
              <a:rPr lang="fi-FI" sz="2400" dirty="0"/>
              <a:t> </a:t>
            </a:r>
            <a:r>
              <a:rPr lang="fi-FI" sz="2400" dirty="0" err="1"/>
              <a:t>features</a:t>
            </a:r>
            <a:endParaRPr lang="fi-FI" sz="2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B342A3-E735-1D31-6901-D9732A13AC7F}"/>
              </a:ext>
            </a:extLst>
          </p:cNvPr>
          <p:cNvSpPr/>
          <p:nvPr/>
        </p:nvSpPr>
        <p:spPr>
          <a:xfrm>
            <a:off x="4685988" y="4073091"/>
            <a:ext cx="2141518" cy="139732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older</a:t>
            </a:r>
            <a:r>
              <a:rPr lang="fi-FI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ES/JavaScript</a:t>
            </a:r>
          </a:p>
          <a:p>
            <a:pPr algn="ctr"/>
            <a:r>
              <a:rPr lang="fi-FI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supported</a:t>
            </a:r>
            <a:endParaRPr lang="fi-FI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fi-FI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fi-FI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i-FI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runtimes</a:t>
            </a:r>
            <a:endParaRPr lang="fi-FI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A591374-1CF4-4859-DB08-BD23143A16D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089189" y="3790265"/>
            <a:ext cx="1802407" cy="545640"/>
          </a:xfrm>
          <a:prstGeom prst="straightConnector1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D88B8BC-D260-0335-060F-525A18E0E945}"/>
              </a:ext>
            </a:extLst>
          </p:cNvPr>
          <p:cNvSpPr txBox="1"/>
          <p:nvPr/>
        </p:nvSpPr>
        <p:spPr>
          <a:xfrm>
            <a:off x="3089189" y="3246641"/>
            <a:ext cx="14920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dirty="0" err="1">
                <a:solidFill>
                  <a:schemeClr val="bg1"/>
                </a:solidFill>
              </a:rPr>
              <a:t>t</a:t>
            </a:r>
            <a:r>
              <a:rPr lang="fi-FI" sz="1800" dirty="0" err="1">
                <a:solidFill>
                  <a:schemeClr val="bg1"/>
                </a:solidFill>
              </a:rPr>
              <a:t>sc</a:t>
            </a:r>
            <a:r>
              <a:rPr lang="fi-FI" sz="1800" dirty="0">
                <a:solidFill>
                  <a:schemeClr val="bg1"/>
                </a:solidFill>
              </a:rPr>
              <a:t> </a:t>
            </a:r>
            <a:r>
              <a:rPr lang="fi-FI" sz="1800" dirty="0" err="1">
                <a:solidFill>
                  <a:schemeClr val="bg1"/>
                </a:solidFill>
              </a:rPr>
              <a:t>compilation</a:t>
            </a:r>
            <a:endParaRPr lang="fi-F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5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Installing TypeScript to your computer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Assuming you have Node.js already installed to your computer, continue by installing TypeScript, e.g. this might be the correct command: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npm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--save -g typescript @types/node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324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Starting to turn JavaScript project to TypeScript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… or starting TypeScript project from zero (basically same steps!)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84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Initialize the (former JS?) project as TS project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tsc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Creates the </a:t>
            </a:r>
            <a:r>
              <a:rPr lang="en-US" dirty="0" err="1"/>
              <a:t>tsconfig.json</a:t>
            </a:r>
            <a:r>
              <a:rPr lang="en-US" dirty="0"/>
              <a:t> file to the project root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8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tsconfig.json</a:t>
            </a:r>
            <a:r>
              <a:rPr lang="en-US" dirty="0"/>
              <a:t> file: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E.g. </a:t>
            </a:r>
          </a:p>
          <a:p>
            <a:r>
              <a:rPr lang="en-US" dirty="0"/>
              <a:t>source folder (for TS files)</a:t>
            </a:r>
          </a:p>
          <a:p>
            <a:r>
              <a:rPr lang="en-US" dirty="0"/>
              <a:t>Output / </a:t>
            </a:r>
            <a:r>
              <a:rPr lang="en-US" dirty="0" err="1"/>
              <a:t>dist</a:t>
            </a:r>
            <a:r>
              <a:rPr lang="en-US" dirty="0"/>
              <a:t> folder (for compiled JS files)</a:t>
            </a:r>
          </a:p>
          <a:p>
            <a:r>
              <a:rPr lang="en-US" dirty="0"/>
              <a:t>How strict TypeScript should be required/followed?</a:t>
            </a:r>
          </a:p>
          <a:p>
            <a:r>
              <a:rPr lang="en-US" dirty="0"/>
              <a:t>What version of ES should the output be?  ES 2020?</a:t>
            </a:r>
          </a:p>
          <a:p>
            <a:r>
              <a:rPr lang="en-US" dirty="0"/>
              <a:t>The module mechanism to use?  e.g. export/import instead of </a:t>
            </a:r>
            <a:r>
              <a:rPr lang="en-US" dirty="0" err="1"/>
              <a:t>module.exports</a:t>
            </a:r>
            <a:r>
              <a:rPr lang="en-US" dirty="0"/>
              <a:t>/require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05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 err="1"/>
              <a:t>tsconfig.json</a:t>
            </a:r>
            <a:r>
              <a:rPr lang="en-US" sz="4000" dirty="0"/>
              <a:t> file     (An example from 2024)</a:t>
            </a:r>
            <a:endParaRPr lang="fi-FI" sz="4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641146"/>
            <a:ext cx="11125198" cy="4759498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  "</a:t>
            </a:r>
            <a:r>
              <a:rPr lang="en-US" sz="2600" dirty="0" err="1">
                <a:latin typeface="Consolas" panose="020B0609020204030204" pitchFamily="49" charset="0"/>
              </a:rPr>
              <a:t>compilerOptions</a:t>
            </a:r>
            <a:r>
              <a:rPr lang="en-US" sz="2600" dirty="0">
                <a:latin typeface="Consolas" panose="020B0609020204030204" pitchFamily="49" charset="0"/>
              </a:rPr>
              <a:t>": {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    "target": "es2022",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    "module": "</a:t>
            </a:r>
            <a:r>
              <a:rPr lang="en-US" sz="2600" dirty="0" err="1">
                <a:latin typeface="Consolas" panose="020B0609020204030204" pitchFamily="49" charset="0"/>
              </a:rPr>
              <a:t>nodenext</a:t>
            </a:r>
            <a:r>
              <a:rPr lang="en-US" sz="2600" dirty="0">
                <a:latin typeface="Consolas" panose="020B0609020204030204" pitchFamily="49" charset="0"/>
              </a:rPr>
              <a:t>",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    "</a:t>
            </a:r>
            <a:r>
              <a:rPr lang="en-US" sz="2600" dirty="0" err="1">
                <a:latin typeface="Consolas" panose="020B0609020204030204" pitchFamily="49" charset="0"/>
              </a:rPr>
              <a:t>outDir</a:t>
            </a:r>
            <a:r>
              <a:rPr lang="en-US" sz="2600" dirty="0">
                <a:latin typeface="Consolas" panose="020B0609020204030204" pitchFamily="49" charset="0"/>
              </a:rPr>
              <a:t>": "</a:t>
            </a:r>
            <a:r>
              <a:rPr lang="en-US" sz="2600" dirty="0" err="1">
                <a:latin typeface="Consolas" panose="020B0609020204030204" pitchFamily="49" charset="0"/>
              </a:rPr>
              <a:t>dist</a:t>
            </a:r>
            <a:r>
              <a:rPr lang="en-US" sz="2600" dirty="0">
                <a:latin typeface="Consolas" panose="020B0609020204030204" pitchFamily="49" charset="0"/>
              </a:rPr>
              <a:t>",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    "strict": true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  },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  "include": [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    "</a:t>
            </a:r>
            <a:r>
              <a:rPr lang="en-US" sz="2600" dirty="0" err="1">
                <a:latin typeface="Consolas" panose="020B0609020204030204" pitchFamily="49" charset="0"/>
              </a:rPr>
              <a:t>src</a:t>
            </a:r>
            <a:r>
              <a:rPr lang="en-US" sz="2600" dirty="0">
                <a:latin typeface="Consolas" panose="020B0609020204030204" pitchFamily="49" charset="0"/>
              </a:rPr>
              <a:t>"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  ]</a:t>
            </a:r>
          </a:p>
          <a:p>
            <a:r>
              <a:rPr lang="en-US" sz="2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96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Package.json</a:t>
            </a:r>
            <a:r>
              <a:rPr lang="en-US" dirty="0"/>
              <a:t> </a:t>
            </a:r>
            <a:r>
              <a:rPr lang="en-US" dirty="0" err="1"/>
              <a:t>npm</a:t>
            </a:r>
            <a:r>
              <a:rPr lang="en-US" dirty="0"/>
              <a:t> run/build </a:t>
            </a:r>
            <a:r>
              <a:rPr lang="en-US" dirty="0" err="1"/>
              <a:t>etc</a:t>
            </a:r>
            <a:r>
              <a:rPr lang="en-US" dirty="0"/>
              <a:t> scripts changed 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4"/>
            <a:ext cx="11125198" cy="4759498"/>
          </a:xfrm>
        </p:spPr>
        <p:txBody>
          <a:bodyPr>
            <a:normAutofit/>
          </a:bodyPr>
          <a:lstStyle/>
          <a:p>
            <a:r>
              <a:rPr lang="en-US" dirty="0"/>
              <a:t>…scripts won’t be using JS tools anymore, but use TS tools like </a:t>
            </a:r>
            <a:r>
              <a:rPr lang="en-US" dirty="0" err="1"/>
              <a:t>tsc</a:t>
            </a:r>
            <a:r>
              <a:rPr lang="en-US" dirty="0"/>
              <a:t> compiler</a:t>
            </a:r>
          </a:p>
          <a:p>
            <a:r>
              <a:rPr lang="en-US" dirty="0"/>
              <a:t>Or e.g. </a:t>
            </a:r>
            <a:r>
              <a:rPr lang="en-US" dirty="0" err="1"/>
              <a:t>tsc</a:t>
            </a:r>
            <a:r>
              <a:rPr lang="en-US" dirty="0"/>
              <a:t>-watch could look for changing .</a:t>
            </a:r>
            <a:r>
              <a:rPr lang="en-US" dirty="0" err="1"/>
              <a:t>ts</a:t>
            </a:r>
            <a:r>
              <a:rPr lang="en-US" dirty="0"/>
              <a:t> files and compile them automatically to .</a:t>
            </a:r>
            <a:r>
              <a:rPr lang="en-US" dirty="0" err="1"/>
              <a:t>js</a:t>
            </a:r>
            <a:r>
              <a:rPr lang="en-US" dirty="0"/>
              <a:t> files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424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D4E12E-7268-4B03-A47B-0755D62B5E31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667</TotalTime>
  <Words>980</Words>
  <Application>Microsoft Office PowerPoint</Application>
  <PresentationFormat>Widescreen</PresentationFormat>
  <Paragraphs>158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Symbol</vt:lpstr>
      <vt:lpstr>Wingdings</vt:lpstr>
      <vt:lpstr>Office Theme</vt:lpstr>
      <vt:lpstr>TypeScript usage explained</vt:lpstr>
      <vt:lpstr>Principles as a picture</vt:lpstr>
      <vt:lpstr>tsc compilation as the image</vt:lpstr>
      <vt:lpstr>Installing TypeScript to your computer</vt:lpstr>
      <vt:lpstr>Starting to turn JavaScript project to TypeScript</vt:lpstr>
      <vt:lpstr>Initialize the (former JS?) project as TS project</vt:lpstr>
      <vt:lpstr>tsconfig.json file:</vt:lpstr>
      <vt:lpstr>tsconfig.json file     (An example from 2024)</vt:lpstr>
      <vt:lpstr>Package.json npm run/build etc scripts changed </vt:lpstr>
      <vt:lpstr>Renaming source files from .js to .ts</vt:lpstr>
      <vt:lpstr>You can use TypeScript and modern ECMAScript</vt:lpstr>
      <vt:lpstr>Biome checker that forces to 1. use TS features and 2. to use them correctly</vt:lpstr>
      <vt:lpstr>biome.json example configuration files (March 2024)</vt:lpstr>
      <vt:lpstr>Install the TS versions of libraries, with their type definition modules</vt:lpstr>
      <vt:lpstr>Understand compilation-time vs run-time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138</cp:revision>
  <cp:lastPrinted>2020-09-28T07:56:54Z</cp:lastPrinted>
  <dcterms:created xsi:type="dcterms:W3CDTF">2022-05-08T17:05:50Z</dcterms:created>
  <dcterms:modified xsi:type="dcterms:W3CDTF">2024-10-03T11:10:44Z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