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85" r:id="rId6"/>
    <p:sldId id="286" r:id="rId7"/>
    <p:sldId id="279" r:id="rId8"/>
    <p:sldId id="275" r:id="rId9"/>
    <p:sldId id="280" r:id="rId10"/>
    <p:sldId id="276" r:id="rId11"/>
    <p:sldId id="277" r:id="rId12"/>
    <p:sldId id="278" r:id="rId13"/>
    <p:sldId id="287" r:id="rId14"/>
    <p:sldId id="281" r:id="rId15"/>
    <p:sldId id="288" r:id="rId16"/>
    <p:sldId id="283" r:id="rId17"/>
    <p:sldId id="284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163" d="100"/>
          <a:sy n="163" d="100"/>
        </p:scale>
        <p:origin x="13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3.10.2024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JS_ES_Features/blob/master/TS_basics/TS_in_a_fullstack_project.md" TargetMode="External"/><Relationship Id="rId2" Type="http://schemas.openxmlformats.org/officeDocument/2006/relationships/hyperlink" Target="https://github.com/valju/JS_ES_Features/blob/master/ES_advanced/ES_advanced_or_tricky_features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TypeScript usage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TypeScript is related to JavaScript/ECMAScript and what steps are needed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You can use TypeScript and modern ECMAScript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as TypeScript compiler </a:t>
            </a:r>
            <a:r>
              <a:rPr lang="en-US" dirty="0" err="1"/>
              <a:t>tsc</a:t>
            </a:r>
            <a:r>
              <a:rPr lang="en-US" dirty="0"/>
              <a:t> still makes compilation to older ECMAScript understood by the runtime(s)</a:t>
            </a:r>
          </a:p>
          <a:p>
            <a:r>
              <a:rPr lang="en-US" b="1" dirty="0"/>
              <a:t>ECMAScript</a:t>
            </a:r>
            <a:r>
              <a:rPr lang="en-US" dirty="0"/>
              <a:t>, some tricky features: </a:t>
            </a:r>
            <a:r>
              <a:rPr lang="en-US" dirty="0">
                <a:hlinkClick r:id="rId2"/>
              </a:rPr>
              <a:t>https://github.com/valju/JS_ES_Features/blob/master/ES_advanced/ES_advanced_or_tricky_features.md</a:t>
            </a:r>
            <a:r>
              <a:rPr lang="en-US" dirty="0"/>
              <a:t> </a:t>
            </a:r>
          </a:p>
          <a:p>
            <a:r>
              <a:rPr lang="en-US" b="1" dirty="0"/>
              <a:t>TypeScript</a:t>
            </a:r>
            <a:r>
              <a:rPr lang="en-US" dirty="0"/>
              <a:t>, some useful features: </a:t>
            </a:r>
            <a:r>
              <a:rPr lang="en-US" dirty="0">
                <a:hlinkClick r:id="rId3"/>
              </a:rPr>
              <a:t>https://github.com/valju/JS_ES_Features/blob/master/TS_basics/TS_in_a_fullstack_project.md</a:t>
            </a:r>
            <a:endParaRPr lang="en-US" dirty="0"/>
          </a:p>
          <a:p>
            <a:r>
              <a:rPr lang="en-US" dirty="0"/>
              <a:t>More? </a:t>
            </a:r>
          </a:p>
          <a:p>
            <a:pPr lvl="1"/>
            <a:r>
              <a:rPr lang="en-US" dirty="0"/>
              <a:t>Look at the course pages </a:t>
            </a:r>
          </a:p>
          <a:p>
            <a:pPr lvl="1"/>
            <a:r>
              <a:rPr lang="en-US" dirty="0"/>
              <a:t>Search web for TypeScript and ECMAScript </a:t>
            </a:r>
            <a:r>
              <a:rPr lang="en-US" b="1" dirty="0"/>
              <a:t>cheat sheets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Biome checker that forces to 1. use TS features and 2. to use them correctly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12394-ED83-A1B5-EE59-DD745C6B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6" y="2040615"/>
            <a:ext cx="117629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Windows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(Linux &amp; Mac: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enviroment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indentation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line-endings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Second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Third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=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format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write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 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apply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means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it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will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notice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278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21" y="549276"/>
            <a:ext cx="11658600" cy="64993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biome.json</a:t>
            </a:r>
            <a:r>
              <a:rPr lang="en-US" dirty="0"/>
              <a:t> example configuration files (March 2024)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C0B10-DAE4-7D62-2D60-2F4AFA4FDFB5}"/>
              </a:ext>
            </a:extLst>
          </p:cNvPr>
          <p:cNvSpPr txBox="1"/>
          <p:nvPr/>
        </p:nvSpPr>
        <p:spPr>
          <a:xfrm>
            <a:off x="7242211" y="1542863"/>
            <a:ext cx="35779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files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ignore</a:t>
            </a:r>
            <a:r>
              <a:rPr lang="fi-FI" sz="1400" dirty="0">
                <a:latin typeface="Consolas" panose="020B0609020204030204" pitchFamily="49" charset="0"/>
              </a:rPr>
              <a:t>": ["</a:t>
            </a:r>
            <a:r>
              <a:rPr lang="fi-FI" sz="1400" dirty="0" err="1">
                <a:latin typeface="Consolas" panose="020B0609020204030204" pitchFamily="49" charset="0"/>
              </a:rPr>
              <a:t>dist</a:t>
            </a:r>
            <a:r>
              <a:rPr lang="fi-FI" sz="1400" dirty="0">
                <a:latin typeface="Consolas" panose="020B0609020204030204" pitchFamily="49" charset="0"/>
              </a:rPr>
              <a:t>/"]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indentStyle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space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javascript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quoteStyle</a:t>
            </a:r>
            <a:r>
              <a:rPr lang="fi-FI" sz="1400" dirty="0">
                <a:latin typeface="Consolas" panose="020B0609020204030204" pitchFamily="49" charset="0"/>
              </a:rPr>
              <a:t>": "single"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linter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enabled</a:t>
            </a:r>
            <a:r>
              <a:rPr lang="fi-FI" sz="1400" dirty="0">
                <a:latin typeface="Consolas" panose="020B0609020204030204" pitchFamily="49" charset="0"/>
              </a:rPr>
              <a:t>": </a:t>
            </a:r>
            <a:r>
              <a:rPr lang="fi-FI" sz="1400" dirty="0" err="1">
                <a:latin typeface="Consolas" panose="020B0609020204030204" pitchFamily="49" charset="0"/>
              </a:rPr>
              <a:t>true</a:t>
            </a:r>
            <a:r>
              <a:rPr lang="fi-FI" sz="1400" dirty="0">
                <a:latin typeface="Consolas" panose="020B0609020204030204" pitchFamily="49" charset="0"/>
              </a:rPr>
              <a:t>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rules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style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noUselessElse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89089-1AB9-21AF-A22B-BF636AD33BBF}"/>
              </a:ext>
            </a:extLst>
          </p:cNvPr>
          <p:cNvSpPr txBox="1"/>
          <p:nvPr/>
        </p:nvSpPr>
        <p:spPr>
          <a:xfrm>
            <a:off x="754530" y="1542863"/>
            <a:ext cx="45632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indentStyle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space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linter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enabled</a:t>
            </a:r>
            <a:r>
              <a:rPr lang="fi-FI" sz="1400" dirty="0">
                <a:latin typeface="Consolas" panose="020B0609020204030204" pitchFamily="49" charset="0"/>
              </a:rPr>
              <a:t>": </a:t>
            </a:r>
            <a:r>
              <a:rPr lang="fi-FI" sz="1400" dirty="0" err="1">
                <a:latin typeface="Consolas" panose="020B0609020204030204" pitchFamily="49" charset="0"/>
              </a:rPr>
              <a:t>true</a:t>
            </a:r>
            <a:r>
              <a:rPr lang="fi-FI" sz="1400" dirty="0">
                <a:latin typeface="Consolas" panose="020B0609020204030204" pitchFamily="49" charset="0"/>
              </a:rPr>
              <a:t>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rules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correctness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useExhaustiveDependencies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style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noUselessElse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54472-3792-1521-2341-9C4110ECAB18}"/>
              </a:ext>
            </a:extLst>
          </p:cNvPr>
          <p:cNvSpPr txBox="1"/>
          <p:nvPr/>
        </p:nvSpPr>
        <p:spPr>
          <a:xfrm>
            <a:off x="754530" y="1206098"/>
            <a:ext cx="388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b="1" dirty="0">
                <a:latin typeface="Consolas" panose="020B0609020204030204" pitchFamily="49" charset="0"/>
              </a:rPr>
              <a:t>A </a:t>
            </a:r>
            <a:r>
              <a:rPr lang="fi-FI" sz="1800" b="1" dirty="0" err="1">
                <a:latin typeface="Consolas" panose="020B0609020204030204" pitchFamily="49" charset="0"/>
              </a:rPr>
              <a:t>React</a:t>
            </a:r>
            <a:r>
              <a:rPr lang="fi-FI" sz="1800" b="1" dirty="0"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latin typeface="Consolas" panose="020B0609020204030204" pitchFamily="49" charset="0"/>
              </a:rPr>
              <a:t>Material</a:t>
            </a:r>
            <a:r>
              <a:rPr lang="fi-FI" sz="1800" b="1" dirty="0">
                <a:latin typeface="Consolas" panose="020B0609020204030204" pitchFamily="49" charset="0"/>
              </a:rPr>
              <a:t> UI </a:t>
            </a:r>
            <a:r>
              <a:rPr lang="fi-FI" b="1" dirty="0" err="1">
                <a:latin typeface="Consolas" panose="020B0609020204030204" pitchFamily="49" charset="0"/>
              </a:rPr>
              <a:t>f</a:t>
            </a:r>
            <a:r>
              <a:rPr lang="fi-FI" sz="1800" b="1" dirty="0" err="1">
                <a:latin typeface="Consolas" panose="020B0609020204030204" pitchFamily="49" charset="0"/>
              </a:rPr>
              <a:t>rontend</a:t>
            </a:r>
            <a:endParaRPr lang="fi-FI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2F26A-C2F2-1822-ADDD-B7859BE2C151}"/>
              </a:ext>
            </a:extLst>
          </p:cNvPr>
          <p:cNvSpPr txBox="1"/>
          <p:nvPr/>
        </p:nvSpPr>
        <p:spPr>
          <a:xfrm>
            <a:off x="7292340" y="1130721"/>
            <a:ext cx="621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b="1" dirty="0">
                <a:latin typeface="Consolas" panose="020B0609020204030204" pitchFamily="49" charset="0"/>
              </a:rPr>
              <a:t>A </a:t>
            </a:r>
            <a:r>
              <a:rPr lang="fi-FI" sz="1800" b="1" dirty="0" err="1">
                <a:latin typeface="Consolas" panose="020B0609020204030204" pitchFamily="49" charset="0"/>
              </a:rPr>
              <a:t>Node</a:t>
            </a:r>
            <a:r>
              <a:rPr lang="fi-FI" sz="1800" b="1" dirty="0">
                <a:latin typeface="Consolas" panose="020B0609020204030204" pitchFamily="49" charset="0"/>
              </a:rPr>
              <a:t>/Express/</a:t>
            </a:r>
            <a:r>
              <a:rPr lang="fi-FI" sz="1800" b="1" dirty="0" err="1">
                <a:latin typeface="Consolas" panose="020B0609020204030204" pitchFamily="49" charset="0"/>
              </a:rPr>
              <a:t>Knex</a:t>
            </a:r>
            <a:r>
              <a:rPr lang="fi-FI" sz="1800" b="1" dirty="0">
                <a:latin typeface="Consolas" panose="020B0609020204030204" pitchFamily="49" charset="0"/>
              </a:rPr>
              <a:t>/</a:t>
            </a:r>
            <a:r>
              <a:rPr lang="fi-FI" sz="1800" b="1" dirty="0" err="1">
                <a:latin typeface="Consolas" panose="020B0609020204030204" pitchFamily="49" charset="0"/>
              </a:rPr>
              <a:t>MariaDB</a:t>
            </a:r>
            <a:r>
              <a:rPr lang="fi-FI" sz="1800" b="1" dirty="0"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latin typeface="Consolas" panose="020B0609020204030204" pitchFamily="49" charset="0"/>
              </a:rPr>
              <a:t>backend</a:t>
            </a:r>
            <a:endParaRPr lang="fi-FI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17385-4E10-01B3-7738-50E550B06244}"/>
              </a:ext>
            </a:extLst>
          </p:cNvPr>
          <p:cNvSpPr txBox="1"/>
          <p:nvPr/>
        </p:nvSpPr>
        <p:spPr>
          <a:xfrm>
            <a:off x="348522" y="5608421"/>
            <a:ext cx="661107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latin typeface="+mj-lt"/>
              </a:rPr>
              <a:t>(</a:t>
            </a:r>
            <a:r>
              <a:rPr lang="fi-FI" sz="1800" dirty="0" err="1">
                <a:latin typeface="+mj-lt"/>
              </a:rPr>
              <a:t>Probably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not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perfect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configs</a:t>
            </a:r>
            <a:r>
              <a:rPr lang="fi-FI" sz="1800" dirty="0">
                <a:latin typeface="+mj-lt"/>
              </a:rPr>
              <a:t>, </a:t>
            </a:r>
            <a:r>
              <a:rPr lang="fi-FI" sz="1800" dirty="0" err="1">
                <a:latin typeface="+mj-lt"/>
              </a:rPr>
              <a:t>but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fixed</a:t>
            </a:r>
            <a:r>
              <a:rPr lang="fi-FI" sz="1800" dirty="0">
                <a:latin typeface="+mj-lt"/>
              </a:rPr>
              <a:t> some </a:t>
            </a:r>
            <a:r>
              <a:rPr lang="fi-FI" sz="1800" dirty="0" err="1">
                <a:latin typeface="+mj-lt"/>
              </a:rPr>
              <a:t>needed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issues</a:t>
            </a:r>
            <a:r>
              <a:rPr lang="fi-FI" sz="1800" dirty="0">
                <a:latin typeface="+mj-lt"/>
              </a:rPr>
              <a:t>, and </a:t>
            </a:r>
            <a:r>
              <a:rPr lang="fi-FI" sz="1800" dirty="0" err="1">
                <a:latin typeface="+mj-lt"/>
              </a:rPr>
              <a:t>worked</a:t>
            </a:r>
            <a:r>
              <a:rPr lang="fi-FI" sz="1800" dirty="0">
                <a:latin typeface="+mj-lt"/>
              </a:rPr>
              <a:t> for us. </a:t>
            </a:r>
            <a:r>
              <a:rPr lang="fi-FI" sz="1800" dirty="0" err="1">
                <a:latin typeface="+mj-lt"/>
              </a:rPr>
              <a:t>Consult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biome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documentation</a:t>
            </a:r>
            <a:r>
              <a:rPr lang="fi-FI" sz="1800" dirty="0">
                <a:latin typeface="+mj-lt"/>
              </a:rPr>
              <a:t> for </a:t>
            </a:r>
            <a:r>
              <a:rPr lang="fi-FI" sz="1800" dirty="0" err="1">
                <a:latin typeface="+mj-lt"/>
              </a:rPr>
              <a:t>more</a:t>
            </a:r>
            <a:r>
              <a:rPr lang="fi-FI" sz="1800" dirty="0">
                <a:latin typeface="+mj-lt"/>
              </a:rPr>
              <a:t>)</a:t>
            </a:r>
            <a:endParaRPr lang="fi-FI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159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 the TS versions of libraries, with their type definition 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express @types/node @types/react @types/react-dom @types/jest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1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Understand compilation-time vs run-time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- 1. Compilation time:    </a:t>
            </a:r>
            <a:r>
              <a:rPr lang="en-US" b="1" dirty="0" err="1"/>
              <a:t>tsc</a:t>
            </a:r>
            <a:r>
              <a:rPr lang="en-US" dirty="0"/>
              <a:t> (TypeScript compiler) </a:t>
            </a:r>
            <a:r>
              <a:rPr lang="en-US" b="1" dirty="0"/>
              <a:t>.</a:t>
            </a:r>
            <a:r>
              <a:rPr lang="en-US" b="1" dirty="0" err="1"/>
              <a:t>ts</a:t>
            </a:r>
            <a:r>
              <a:rPr lang="en-US" b="1" dirty="0"/>
              <a:t>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endParaRPr lang="en-US" b="1" dirty="0"/>
          </a:p>
          <a:p>
            <a:r>
              <a:rPr lang="en-US" dirty="0"/>
              <a:t>- 2. Runtime:                run the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,    e.g. with </a:t>
            </a:r>
            <a:r>
              <a:rPr lang="en-US" b="1" dirty="0"/>
              <a:t>node</a:t>
            </a:r>
            <a:r>
              <a:rPr lang="en-US" dirty="0"/>
              <a:t>, </a:t>
            </a:r>
            <a:r>
              <a:rPr lang="en-US" b="1" dirty="0" err="1"/>
              <a:t>nodemon</a:t>
            </a:r>
            <a:r>
              <a:rPr lang="en-US" dirty="0"/>
              <a:t>, </a:t>
            </a:r>
            <a:r>
              <a:rPr lang="en-US" b="1" dirty="0"/>
              <a:t>pm2</a:t>
            </a:r>
            <a:r>
              <a:rPr lang="en-US" dirty="0"/>
              <a:t>         or so</a:t>
            </a:r>
          </a:p>
          <a:p>
            <a:endParaRPr lang="en-US" dirty="0"/>
          </a:p>
          <a:p>
            <a:r>
              <a:rPr lang="en-US" dirty="0"/>
              <a:t>See also how all TS tools are in </a:t>
            </a:r>
            <a:r>
              <a:rPr lang="en-US" b="1" dirty="0" err="1"/>
              <a:t>devDependencies</a:t>
            </a:r>
            <a:r>
              <a:rPr lang="en-US" dirty="0"/>
              <a:t> in </a:t>
            </a:r>
            <a:r>
              <a:rPr lang="en-US" b="1" dirty="0" err="1"/>
              <a:t>package.json</a:t>
            </a:r>
            <a:r>
              <a:rPr lang="en-US" dirty="0"/>
              <a:t>, for development time steps and processes. Whereas JS tools and modules are in </a:t>
            </a:r>
            <a:r>
              <a:rPr lang="en-US" b="1" dirty="0"/>
              <a:t>dependencies</a:t>
            </a:r>
            <a:r>
              <a:rPr lang="en-US" dirty="0"/>
              <a:t> for the running time </a:t>
            </a:r>
            <a:r>
              <a:rPr lang="en-US"/>
              <a:t>/ production.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(2. or use the </a:t>
            </a:r>
            <a:r>
              <a:rPr lang="en-US" b="1" dirty="0" err="1"/>
              <a:t>ts</a:t>
            </a:r>
            <a:r>
              <a:rPr lang="en-US" b="1" dirty="0"/>
              <a:t>-node</a:t>
            </a:r>
            <a:r>
              <a:rPr lang="en-US" dirty="0"/>
              <a:t> for combining the compilation and running as one bit slower step)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5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as a 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/>
              <a:t>TypeScript</a:t>
            </a:r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 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51AB5-4355-ADFF-9C8A-A46BAB84D23C}"/>
              </a:ext>
            </a:extLst>
          </p:cNvPr>
          <p:cNvSpPr txBox="1"/>
          <p:nvPr/>
        </p:nvSpPr>
        <p:spPr>
          <a:xfrm>
            <a:off x="3048000" y="3311298"/>
            <a:ext cx="139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e.g. </a:t>
            </a:r>
            <a:r>
              <a:rPr lang="fi-FI" dirty="0" err="1">
                <a:solidFill>
                  <a:schemeClr val="bg1"/>
                </a:solidFill>
              </a:rPr>
              <a:t>type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annotations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</a:t>
            </a:r>
            <a:r>
              <a:rPr lang="en-US" dirty="0"/>
              <a:t> compilation as the image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 dirty="0" err="1"/>
              <a:t>TypeScript</a:t>
            </a:r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runtimes</a:t>
            </a:r>
            <a:endParaRPr lang="fi-FI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91374-1CF4-4859-DB08-BD23143A16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89189" y="3790265"/>
            <a:ext cx="1802407" cy="54564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88B8BC-D260-0335-060F-525A18E0E945}"/>
              </a:ext>
            </a:extLst>
          </p:cNvPr>
          <p:cNvSpPr txBox="1"/>
          <p:nvPr/>
        </p:nvSpPr>
        <p:spPr>
          <a:xfrm>
            <a:off x="3089189" y="3246641"/>
            <a:ext cx="1492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</a:t>
            </a:r>
            <a:r>
              <a:rPr lang="fi-FI" sz="1800" dirty="0" err="1">
                <a:solidFill>
                  <a:schemeClr val="bg1"/>
                </a:solidFill>
              </a:rPr>
              <a:t>sc</a:t>
            </a:r>
            <a:r>
              <a:rPr lang="fi-FI" sz="1800" dirty="0">
                <a:solidFill>
                  <a:schemeClr val="bg1"/>
                </a:solidFill>
              </a:rPr>
              <a:t> </a:t>
            </a:r>
            <a:r>
              <a:rPr lang="fi-FI" sz="1800" dirty="0" err="1">
                <a:solidFill>
                  <a:schemeClr val="bg1"/>
                </a:solidFill>
              </a:rPr>
              <a:t>compilation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Installing TypeScript to your computer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Assuming you have Node.js already installed to your computer, continue by installing TypeScript, e.g. this might be the correct command: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-g typescript @types/node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2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Starting to turn JavaScript project to TypeScript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or starting TypeScript project from zero (basically same steps!)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Initialize the (former JS?) project as TS project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Creates the </a:t>
            </a:r>
            <a:r>
              <a:rPr lang="en-US" dirty="0" err="1"/>
              <a:t>tsconfig.json</a:t>
            </a:r>
            <a:r>
              <a:rPr lang="en-US" dirty="0"/>
              <a:t> file to the project root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8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tsconfig.json</a:t>
            </a:r>
            <a:r>
              <a:rPr lang="en-US" dirty="0"/>
              <a:t> file: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r>
              <a:rPr lang="en-US" dirty="0"/>
              <a:t>source folder (for TS files)</a:t>
            </a:r>
          </a:p>
          <a:p>
            <a:r>
              <a:rPr lang="en-US" dirty="0"/>
              <a:t>Output / </a:t>
            </a:r>
            <a:r>
              <a:rPr lang="en-US" dirty="0" err="1"/>
              <a:t>dist</a:t>
            </a:r>
            <a:r>
              <a:rPr lang="en-US" dirty="0"/>
              <a:t> folder (for compiled JS files)</a:t>
            </a:r>
          </a:p>
          <a:p>
            <a:r>
              <a:rPr lang="en-US" dirty="0"/>
              <a:t>How strict TypeScript should be required/followed?</a:t>
            </a:r>
          </a:p>
          <a:p>
            <a:r>
              <a:rPr lang="en-US" dirty="0"/>
              <a:t>What version of ES should the output be?  ES 2020?</a:t>
            </a:r>
          </a:p>
          <a:p>
            <a:r>
              <a:rPr lang="en-US" dirty="0"/>
              <a:t>The module mechanism to use?  e.g. export/import instead of </a:t>
            </a:r>
            <a:r>
              <a:rPr lang="en-US" dirty="0" err="1"/>
              <a:t>module.exports</a:t>
            </a:r>
            <a:r>
              <a:rPr lang="en-US" dirty="0"/>
              <a:t>/require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run/build </a:t>
            </a:r>
            <a:r>
              <a:rPr lang="en-US" dirty="0" err="1"/>
              <a:t>etc</a:t>
            </a:r>
            <a:r>
              <a:rPr lang="en-US" dirty="0"/>
              <a:t> scripts changed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…scripts won’t be using JS tools anymore, but use TS tools like </a:t>
            </a:r>
            <a:r>
              <a:rPr lang="en-US" dirty="0" err="1"/>
              <a:t>tsc</a:t>
            </a:r>
            <a:r>
              <a:rPr lang="en-US" dirty="0"/>
              <a:t> compiler</a:t>
            </a:r>
          </a:p>
          <a:p>
            <a:r>
              <a:rPr lang="en-US" dirty="0"/>
              <a:t>Or e.g. </a:t>
            </a:r>
            <a:r>
              <a:rPr lang="en-US" dirty="0" err="1"/>
              <a:t>tsc</a:t>
            </a:r>
            <a:r>
              <a:rPr lang="en-US" dirty="0"/>
              <a:t>-watch could look for changing .</a:t>
            </a:r>
            <a:r>
              <a:rPr lang="en-US" dirty="0" err="1"/>
              <a:t>ts</a:t>
            </a:r>
            <a:r>
              <a:rPr lang="en-US" dirty="0"/>
              <a:t> files and compile them automatically to 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2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Renaming source files from .</a:t>
            </a:r>
            <a:r>
              <a:rPr lang="en-US" dirty="0" err="1"/>
              <a:t>js</a:t>
            </a:r>
            <a:r>
              <a:rPr lang="en-US" dirty="0"/>
              <a:t> to .</a:t>
            </a:r>
            <a:r>
              <a:rPr lang="en-US" dirty="0" err="1"/>
              <a:t>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and start using TypeScript / ECMAScript features (e.g. according to the list on course materials)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4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665</TotalTime>
  <Words>922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Symbol</vt:lpstr>
      <vt:lpstr>Wingdings</vt:lpstr>
      <vt:lpstr>Office Theme</vt:lpstr>
      <vt:lpstr>TypeScript usage explained</vt:lpstr>
      <vt:lpstr>Principles as a picture</vt:lpstr>
      <vt:lpstr>tsc compilation as the image</vt:lpstr>
      <vt:lpstr>Installing TypeScript to your computer</vt:lpstr>
      <vt:lpstr>Starting to turn JavaScript project to TypeScript</vt:lpstr>
      <vt:lpstr>Initialize the (former JS?) project as TS project</vt:lpstr>
      <vt:lpstr>tsconfig.json file:</vt:lpstr>
      <vt:lpstr>Package.json npm run/build etc scripts changed </vt:lpstr>
      <vt:lpstr>Renaming source files from .js to .ts</vt:lpstr>
      <vt:lpstr>You can use TypeScript and modern ECMAScript</vt:lpstr>
      <vt:lpstr>Biome checker that forces to 1. use TS features and 2. to use them correctly</vt:lpstr>
      <vt:lpstr>biome.json example configuration files (March 2024)</vt:lpstr>
      <vt:lpstr>Install the TS versions of libraries, with their type definition modules</vt:lpstr>
      <vt:lpstr>Understand compilation-time vs run-time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137</cp:revision>
  <cp:lastPrinted>2020-09-28T07:56:54Z</cp:lastPrinted>
  <dcterms:created xsi:type="dcterms:W3CDTF">2022-05-08T17:05:50Z</dcterms:created>
  <dcterms:modified xsi:type="dcterms:W3CDTF">2024-10-03T10:35:13Z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