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8207" autoAdjust="0"/>
    <p:restoredTop sz="95040" autoAdjust="0"/>
  </p:normalViewPr>
  <p:slideViewPr>
    <p:cSldViewPr snapToGrid="0">
      <p:cViewPr varScale="1">
        <p:scale>
          <a:sx n="73" d="100"/>
          <a:sy n="73" d="100"/>
        </p:scale>
        <p:origin x="864" y="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i-FI" dirty="0"/>
              <a:t>2014-04-09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i-FI" dirty="0"/>
              <a:t>© Juhani Välimäki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5E774F7-259F-4027-8574-D8314F4FCF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82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C757A-7F51-4268-BF37-8465B749C48A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74F7-259F-4027-8574-D8314F4FC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476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C757A-7F51-4268-BF37-8465B749C48A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74F7-259F-4027-8574-D8314F4FC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303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C757A-7F51-4268-BF37-8465B749C48A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74F7-259F-4027-8574-D8314F4FC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746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C757A-7F51-4268-BF37-8465B749C48A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74F7-259F-4027-8574-D8314F4FC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86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C757A-7F51-4268-BF37-8465B749C48A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74F7-259F-4027-8574-D8314F4FC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2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C757A-7F51-4268-BF37-8465B749C48A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74F7-259F-4027-8574-D8314F4FC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736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C757A-7F51-4268-BF37-8465B749C48A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74F7-259F-4027-8574-D8314F4FC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520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C757A-7F51-4268-BF37-8465B749C48A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74F7-259F-4027-8574-D8314F4FC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685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C757A-7F51-4268-BF37-8465B749C48A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74F7-259F-4027-8574-D8314F4FC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303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C757A-7F51-4268-BF37-8465B749C48A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774F7-259F-4027-8574-D8314F4FC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605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C757A-7F51-4268-BF37-8465B749C48A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E774F7-259F-4027-8574-D8314F4FC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358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Responsibilities, services or components? of…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i-FI" dirty="0"/>
              <a:t>1) Client 2) Carrier/Internet 3) Server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5E774F7-259F-4027-8574-D8314F4FCFFA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A73FCE67-7E1B-40D1-967F-08FEE5A424D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i-FI" dirty="0"/>
              <a:t>2021-03-18</a:t>
            </a:r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3BABF449-F6E7-464F-8461-637808A09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i-FI" dirty="0"/>
              <a:t>© Juhani Välimäki 2012-2021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896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12097" y="446542"/>
            <a:ext cx="3958734" cy="5643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b="1" dirty="0">
                <a:solidFill>
                  <a:schemeClr val="tx2"/>
                </a:solidFill>
              </a:rPr>
              <a:t>Client in Browser</a:t>
            </a:r>
            <a:br>
              <a:rPr lang="en-US" b="1" dirty="0">
                <a:solidFill>
                  <a:schemeClr val="tx2"/>
                </a:solidFill>
              </a:rPr>
            </a:br>
            <a:endParaRPr lang="en-US" b="1" dirty="0">
              <a:solidFill>
                <a:schemeClr val="tx2"/>
              </a:solidFill>
            </a:endParaRPr>
          </a:p>
          <a:p>
            <a:endParaRPr lang="en-US" b="1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Responsibilities, characteristics, features, services, capabilities, and/or components?</a:t>
            </a:r>
            <a:br>
              <a:rPr lang="en-US" sz="1600" dirty="0">
                <a:solidFill>
                  <a:schemeClr val="tx2"/>
                </a:solidFill>
              </a:rPr>
            </a:br>
            <a:endParaRPr lang="en-US" sz="1600" dirty="0">
              <a:solidFill>
                <a:schemeClr val="tx2"/>
              </a:solidFill>
            </a:endParaRPr>
          </a:p>
          <a:p>
            <a:endParaRPr lang="en-US" sz="1600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370831" y="446541"/>
            <a:ext cx="3401569" cy="56433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b="1" dirty="0">
                <a:solidFill>
                  <a:schemeClr val="tx2"/>
                </a:solidFill>
              </a:rPr>
              <a:t>Internet, TCP/IP, </a:t>
            </a:r>
            <a:r>
              <a:rPr lang="en-US" b="1" dirty="0" err="1">
                <a:solidFill>
                  <a:schemeClr val="tx2"/>
                </a:solidFill>
              </a:rPr>
              <a:t>HttpRequest</a:t>
            </a:r>
            <a:r>
              <a:rPr lang="en-US" b="1" dirty="0">
                <a:solidFill>
                  <a:schemeClr val="tx2"/>
                </a:solidFill>
              </a:rPr>
              <a:t>, </a:t>
            </a:r>
            <a:r>
              <a:rPr lang="en-US" b="1" dirty="0" err="1">
                <a:solidFill>
                  <a:schemeClr val="tx2"/>
                </a:solidFill>
              </a:rPr>
              <a:t>HttpResponse</a:t>
            </a:r>
            <a:r>
              <a:rPr lang="en-US" b="1" dirty="0">
                <a:solidFill>
                  <a:schemeClr val="tx2"/>
                </a:solidFill>
              </a:rPr>
              <a:t>, Https, SSL, …</a:t>
            </a:r>
            <a:br>
              <a:rPr lang="en-US" b="1" dirty="0">
                <a:solidFill>
                  <a:schemeClr val="tx2"/>
                </a:solidFill>
              </a:rPr>
            </a:br>
            <a:endParaRPr lang="en-US" b="1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Responsibilities, characteristics, features, services , capabilities, and/or components?</a:t>
            </a:r>
            <a:br>
              <a:rPr lang="en-US" sz="1600" dirty="0">
                <a:solidFill>
                  <a:schemeClr val="tx2"/>
                </a:solidFill>
              </a:rPr>
            </a:br>
            <a:endParaRPr lang="en-US" sz="1600" dirty="0">
              <a:solidFill>
                <a:schemeClr val="tx2"/>
              </a:solidFill>
            </a:endParaRPr>
          </a:p>
          <a:p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772400" y="446541"/>
            <a:ext cx="3929021" cy="56433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b="1" dirty="0">
                <a:solidFill>
                  <a:schemeClr val="tx2"/>
                </a:solidFill>
              </a:rPr>
              <a:t>Server = Web server, Application container, Database server</a:t>
            </a:r>
            <a:br>
              <a:rPr lang="en-US" b="1" dirty="0">
                <a:solidFill>
                  <a:schemeClr val="tx2"/>
                </a:solidFill>
              </a:rPr>
            </a:br>
            <a:endParaRPr lang="en-US" b="1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Responsibilities, characteristics, features, services , capabilities, and/or components?</a:t>
            </a:r>
            <a:br>
              <a:rPr lang="en-US" sz="1600" dirty="0">
                <a:solidFill>
                  <a:schemeClr val="tx2"/>
                </a:solidFill>
              </a:rPr>
            </a:br>
            <a:endParaRPr lang="en-US" sz="1600" dirty="0">
              <a:solidFill>
                <a:schemeClr val="tx2"/>
              </a:solidFill>
            </a:endParaRPr>
          </a:p>
          <a:p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5E774F7-259F-4027-8574-D8314F4FCFFA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B4F0F668-4D41-47B6-86C6-92CA7BF883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i-FI" dirty="0"/>
              <a:t>2021-03-18</a:t>
            </a:r>
            <a:endParaRPr lang="en-US" dirty="0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FDD9361F-2B60-449A-9FDF-FDAE24D59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i-FI" dirty="0"/>
              <a:t>© Juhani Välimäki 2012-2021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473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75520" y="216672"/>
            <a:ext cx="4167321" cy="61396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b="1" dirty="0">
                <a:solidFill>
                  <a:schemeClr val="tx2"/>
                </a:solidFill>
              </a:rPr>
              <a:t>Client = Browser and front-end application, and storages</a:t>
            </a:r>
            <a:br>
              <a:rPr lang="en-US" b="1" dirty="0">
                <a:solidFill>
                  <a:schemeClr val="tx2"/>
                </a:solidFill>
              </a:rPr>
            </a:br>
            <a:endParaRPr lang="en-US" b="1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Sends the requests based on link or send button clicks and JavaScript events (AJAX)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Parses and renders DOM: HTML, CSS, JS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sz="1600" dirty="0">
                <a:solidFill>
                  <a:schemeClr val="tx2"/>
                </a:solidFill>
              </a:rPr>
              <a:t>Downloads and shows images and media</a:t>
            </a:r>
            <a:endParaRPr lang="en-US" sz="1600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Provides UI for navigation (links, etc.)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Possibly SPA Routing between “Pages”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Provides form controls and form submissions (usually HTTP POST)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UI event handling, like mouse dragging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Runs JavaScript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Runs AJAX request and receives responses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sz="1600" dirty="0" err="1">
                <a:solidFill>
                  <a:schemeClr val="tx2"/>
                </a:solidFill>
              </a:rPr>
              <a:t>Validation</a:t>
            </a:r>
            <a:r>
              <a:rPr lang="fi-FI" sz="1600" dirty="0">
                <a:solidFill>
                  <a:schemeClr val="tx2"/>
                </a:solidFill>
              </a:rPr>
              <a:t> of input (</a:t>
            </a:r>
            <a:r>
              <a:rPr lang="fi-FI" sz="1600" dirty="0" err="1">
                <a:solidFill>
                  <a:schemeClr val="tx2"/>
                </a:solidFill>
              </a:rPr>
              <a:t>client</a:t>
            </a:r>
            <a:r>
              <a:rPr lang="fi-FI" sz="1600" dirty="0">
                <a:solidFill>
                  <a:schemeClr val="tx2"/>
                </a:solidFill>
              </a:rPr>
              <a:t>-side)</a:t>
            </a:r>
            <a:endParaRPr lang="en-US" sz="1600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sz="1600" dirty="0">
                <a:solidFill>
                  <a:schemeClr val="tx2"/>
                </a:solidFill>
              </a:rPr>
              <a:t>Session management (</a:t>
            </a:r>
            <a:r>
              <a:rPr lang="fi-FI" sz="1600" dirty="0" err="1">
                <a:solidFill>
                  <a:schemeClr val="tx2"/>
                </a:solidFill>
              </a:rPr>
              <a:t>client</a:t>
            </a:r>
            <a:r>
              <a:rPr lang="fi-FI" sz="1600" dirty="0">
                <a:solidFill>
                  <a:schemeClr val="tx2"/>
                </a:solidFill>
              </a:rPr>
              <a:t>-side)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sz="1600" dirty="0">
                <a:solidFill>
                  <a:schemeClr val="tx2"/>
                </a:solidFill>
              </a:rPr>
              <a:t>Saves </a:t>
            </a:r>
            <a:r>
              <a:rPr lang="fi-FI" sz="1600" dirty="0" err="1">
                <a:solidFill>
                  <a:schemeClr val="tx2"/>
                </a:solidFill>
              </a:rPr>
              <a:t>cookies</a:t>
            </a:r>
            <a:endParaRPr lang="fi-FI" sz="1600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sz="1600" dirty="0" err="1">
                <a:solidFill>
                  <a:schemeClr val="tx2"/>
                </a:solidFill>
              </a:rPr>
              <a:t>Caching</a:t>
            </a:r>
            <a:r>
              <a:rPr lang="fi-FI" sz="1600" dirty="0">
                <a:solidFill>
                  <a:schemeClr val="tx2"/>
                </a:solidFill>
              </a:rPr>
              <a:t>. And </a:t>
            </a:r>
            <a:r>
              <a:rPr lang="fi-FI" sz="1600" dirty="0" err="1">
                <a:solidFill>
                  <a:schemeClr val="tx2"/>
                </a:solidFill>
              </a:rPr>
              <a:t>Local</a:t>
            </a:r>
            <a:r>
              <a:rPr lang="fi-FI" sz="1600" dirty="0">
                <a:solidFill>
                  <a:schemeClr val="tx2"/>
                </a:solidFill>
              </a:rPr>
              <a:t> </a:t>
            </a:r>
            <a:r>
              <a:rPr lang="fi-FI" sz="1600" dirty="0" err="1">
                <a:solidFill>
                  <a:schemeClr val="tx2"/>
                </a:solidFill>
              </a:rPr>
              <a:t>storage</a:t>
            </a:r>
            <a:r>
              <a:rPr lang="fi-FI" sz="1600" dirty="0">
                <a:solidFill>
                  <a:schemeClr val="tx2"/>
                </a:solidFill>
              </a:rPr>
              <a:t>. </a:t>
            </a:r>
            <a:r>
              <a:rPr lang="fi-FI" sz="1600" dirty="0" err="1">
                <a:solidFill>
                  <a:schemeClr val="tx2"/>
                </a:solidFill>
              </a:rPr>
              <a:t>Debugger</a:t>
            </a:r>
            <a:r>
              <a:rPr lang="fi-FI" sz="1600" dirty="0">
                <a:solidFill>
                  <a:schemeClr val="tx2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sz="1600" dirty="0">
                <a:solidFill>
                  <a:schemeClr val="tx2"/>
                </a:solidFill>
              </a:rPr>
              <a:t>Can </a:t>
            </a:r>
            <a:r>
              <a:rPr lang="fi-FI" sz="1600" dirty="0" err="1">
                <a:solidFill>
                  <a:schemeClr val="tx2"/>
                </a:solidFill>
              </a:rPr>
              <a:t>fetch</a:t>
            </a:r>
            <a:r>
              <a:rPr lang="fi-FI" sz="1600" dirty="0">
                <a:solidFill>
                  <a:schemeClr val="tx2"/>
                </a:solidFill>
              </a:rPr>
              <a:t> </a:t>
            </a:r>
            <a:r>
              <a:rPr lang="fi-FI" sz="1600" dirty="0" err="1">
                <a:solidFill>
                  <a:schemeClr val="tx2"/>
                </a:solidFill>
              </a:rPr>
              <a:t>content</a:t>
            </a:r>
            <a:r>
              <a:rPr lang="fi-FI" sz="1600" dirty="0">
                <a:solidFill>
                  <a:schemeClr val="tx2"/>
                </a:solidFill>
              </a:rPr>
              <a:t> </a:t>
            </a:r>
            <a:r>
              <a:rPr lang="fi-FI" sz="1600" dirty="0" err="1">
                <a:solidFill>
                  <a:schemeClr val="tx2"/>
                </a:solidFill>
              </a:rPr>
              <a:t>from</a:t>
            </a:r>
            <a:r>
              <a:rPr lang="fi-FI" sz="1600" dirty="0">
                <a:solidFill>
                  <a:schemeClr val="tx2"/>
                </a:solidFill>
              </a:rPr>
              <a:t> </a:t>
            </a:r>
            <a:r>
              <a:rPr lang="fi-FI" sz="1600" dirty="0" err="1">
                <a:solidFill>
                  <a:schemeClr val="tx2"/>
                </a:solidFill>
              </a:rPr>
              <a:t>many</a:t>
            </a:r>
            <a:r>
              <a:rPr lang="fi-FI" sz="1600" dirty="0">
                <a:solidFill>
                  <a:schemeClr val="tx2"/>
                </a:solidFill>
              </a:rPr>
              <a:t> </a:t>
            </a:r>
            <a:r>
              <a:rPr lang="fi-FI" sz="1600" dirty="0" err="1">
                <a:solidFill>
                  <a:schemeClr val="tx2"/>
                </a:solidFill>
              </a:rPr>
              <a:t>servers</a:t>
            </a:r>
            <a:endParaRPr lang="fi-FI" sz="1600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sz="1600" dirty="0" err="1">
                <a:solidFill>
                  <a:schemeClr val="tx2"/>
                </a:solidFill>
              </a:rPr>
              <a:t>Maintains</a:t>
            </a:r>
            <a:r>
              <a:rPr lang="fi-FI" sz="1600" dirty="0">
                <a:solidFill>
                  <a:schemeClr val="tx2"/>
                </a:solidFill>
              </a:rPr>
              <a:t> </a:t>
            </a:r>
            <a:r>
              <a:rPr lang="fi-FI" sz="1600" dirty="0" err="1">
                <a:solidFill>
                  <a:schemeClr val="tx2"/>
                </a:solidFill>
              </a:rPr>
              <a:t>hidden</a:t>
            </a:r>
            <a:r>
              <a:rPr lang="fi-FI" sz="1600" dirty="0">
                <a:solidFill>
                  <a:schemeClr val="tx2"/>
                </a:solidFill>
              </a:rPr>
              <a:t> info </a:t>
            </a:r>
            <a:r>
              <a:rPr lang="fi-FI" sz="1600" dirty="0" err="1">
                <a:solidFill>
                  <a:schemeClr val="tx2"/>
                </a:solidFill>
              </a:rPr>
              <a:t>sent</a:t>
            </a:r>
            <a:r>
              <a:rPr lang="fi-FI" sz="1600" dirty="0">
                <a:solidFill>
                  <a:schemeClr val="tx2"/>
                </a:solidFill>
              </a:rPr>
              <a:t> and </a:t>
            </a:r>
            <a:r>
              <a:rPr lang="fi-FI" sz="1600" dirty="0" err="1">
                <a:solidFill>
                  <a:schemeClr val="tx2"/>
                </a:solidFill>
              </a:rPr>
              <a:t>later</a:t>
            </a:r>
            <a:r>
              <a:rPr lang="fi-FI" sz="1600" dirty="0">
                <a:solidFill>
                  <a:schemeClr val="tx2"/>
                </a:solidFill>
              </a:rPr>
              <a:t> </a:t>
            </a:r>
            <a:r>
              <a:rPr lang="fi-FI" sz="1600" dirty="0" err="1">
                <a:solidFill>
                  <a:schemeClr val="tx2"/>
                </a:solidFill>
              </a:rPr>
              <a:t>again</a:t>
            </a:r>
            <a:r>
              <a:rPr lang="fi-FI" sz="1600" dirty="0">
                <a:solidFill>
                  <a:schemeClr val="tx2"/>
                </a:solidFill>
              </a:rPr>
              <a:t> </a:t>
            </a:r>
            <a:r>
              <a:rPr lang="fi-FI" sz="1600" dirty="0" err="1">
                <a:solidFill>
                  <a:schemeClr val="tx2"/>
                </a:solidFill>
              </a:rPr>
              <a:t>received</a:t>
            </a:r>
            <a:r>
              <a:rPr lang="fi-FI" sz="1600">
                <a:solidFill>
                  <a:schemeClr val="tx2"/>
                </a:solidFill>
              </a:rPr>
              <a:t> </a:t>
            </a:r>
            <a:r>
              <a:rPr lang="fi-FI" sz="1600" dirty="0" err="1">
                <a:solidFill>
                  <a:schemeClr val="tx2"/>
                </a:solidFill>
              </a:rPr>
              <a:t>by</a:t>
            </a:r>
            <a:r>
              <a:rPr lang="fi-FI" sz="1600" dirty="0">
                <a:solidFill>
                  <a:schemeClr val="tx2"/>
                </a:solidFill>
              </a:rPr>
              <a:t> </a:t>
            </a:r>
            <a:r>
              <a:rPr lang="fi-FI" sz="1600" dirty="0" err="1">
                <a:solidFill>
                  <a:schemeClr val="tx2"/>
                </a:solidFill>
              </a:rPr>
              <a:t>the</a:t>
            </a:r>
            <a:r>
              <a:rPr lang="fi-FI" sz="1600" dirty="0">
                <a:solidFill>
                  <a:schemeClr val="tx2"/>
                </a:solidFill>
              </a:rPr>
              <a:t> </a:t>
            </a:r>
            <a:r>
              <a:rPr lang="fi-FI" sz="1600" dirty="0" err="1">
                <a:solidFill>
                  <a:schemeClr val="tx2"/>
                </a:solidFill>
              </a:rPr>
              <a:t>backend</a:t>
            </a:r>
            <a:r>
              <a:rPr lang="fi-FI" sz="1600" dirty="0">
                <a:solidFill>
                  <a:schemeClr val="tx2"/>
                </a:solidFill>
              </a:rPr>
              <a:t>, </a:t>
            </a:r>
            <a:r>
              <a:rPr lang="fi-FI" sz="1600" dirty="0" err="1">
                <a:solidFill>
                  <a:schemeClr val="tx2"/>
                </a:solidFill>
              </a:rPr>
              <a:t>usually</a:t>
            </a:r>
            <a:r>
              <a:rPr lang="fi-FI" sz="1600" dirty="0">
                <a:solidFill>
                  <a:schemeClr val="tx2"/>
                </a:solidFill>
              </a:rPr>
              <a:t> </a:t>
            </a:r>
            <a:r>
              <a:rPr lang="fi-FI" sz="1600" dirty="0" err="1">
                <a:solidFill>
                  <a:schemeClr val="tx2"/>
                </a:solidFill>
              </a:rPr>
              <a:t>encrypted</a:t>
            </a:r>
            <a:r>
              <a:rPr lang="fi-FI" sz="1600" dirty="0">
                <a:solidFill>
                  <a:schemeClr val="tx2"/>
                </a:solidFill>
              </a:rPr>
              <a:t>, (</a:t>
            </a:r>
            <a:r>
              <a:rPr lang="fi-FI" sz="1600" dirty="0" err="1">
                <a:solidFill>
                  <a:schemeClr val="tx2"/>
                </a:solidFill>
              </a:rPr>
              <a:t>like</a:t>
            </a:r>
            <a:r>
              <a:rPr lang="fi-FI" sz="1600" dirty="0">
                <a:solidFill>
                  <a:schemeClr val="tx2"/>
                </a:solidFill>
              </a:rPr>
              <a:t> </a:t>
            </a:r>
            <a:r>
              <a:rPr lang="fi-FI" sz="1600" dirty="0" err="1">
                <a:solidFill>
                  <a:schemeClr val="tx2"/>
                </a:solidFill>
              </a:rPr>
              <a:t>antiforgerytokens</a:t>
            </a:r>
            <a:r>
              <a:rPr lang="fi-FI" sz="1600" dirty="0">
                <a:solidFill>
                  <a:schemeClr val="tx2"/>
                </a:solidFill>
              </a:rPr>
              <a:t>, </a:t>
            </a:r>
            <a:r>
              <a:rPr lang="fi-FI" sz="1600" dirty="0" err="1">
                <a:solidFill>
                  <a:schemeClr val="tx2"/>
                </a:solidFill>
              </a:rPr>
              <a:t>auth_key</a:t>
            </a:r>
            <a:r>
              <a:rPr lang="fi-FI" sz="1600" dirty="0">
                <a:solidFill>
                  <a:schemeClr val="tx2"/>
                </a:solidFill>
              </a:rPr>
              <a:t>, </a:t>
            </a:r>
            <a:r>
              <a:rPr lang="fi-FI" sz="1600" dirty="0" err="1">
                <a:solidFill>
                  <a:schemeClr val="tx2"/>
                </a:solidFill>
              </a:rPr>
              <a:t>api_key</a:t>
            </a:r>
            <a:r>
              <a:rPr lang="fi-FI" sz="1600" dirty="0">
                <a:solidFill>
                  <a:schemeClr val="tx2"/>
                </a:solidFill>
              </a:rPr>
              <a:t>) and </a:t>
            </a:r>
            <a:r>
              <a:rPr lang="fi-FI" sz="1600" dirty="0" err="1">
                <a:solidFill>
                  <a:schemeClr val="tx2"/>
                </a:solidFill>
              </a:rPr>
              <a:t>so</a:t>
            </a:r>
            <a:r>
              <a:rPr lang="fi-FI" sz="1600" dirty="0">
                <a:solidFill>
                  <a:schemeClr val="tx2"/>
                </a:solidFill>
              </a:rPr>
              <a:t> 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sz="1600" dirty="0" err="1">
                <a:solidFill>
                  <a:schemeClr val="tx2"/>
                </a:solidFill>
              </a:rPr>
              <a:t>Support</a:t>
            </a:r>
            <a:r>
              <a:rPr lang="fi-FI" sz="1600" dirty="0">
                <a:solidFill>
                  <a:schemeClr val="tx2"/>
                </a:solidFill>
              </a:rPr>
              <a:t> for </a:t>
            </a:r>
            <a:r>
              <a:rPr lang="fi-FI" sz="1600" dirty="0" err="1">
                <a:solidFill>
                  <a:schemeClr val="tx2"/>
                </a:solidFill>
              </a:rPr>
              <a:t>the</a:t>
            </a:r>
            <a:r>
              <a:rPr lang="fi-FI" sz="1600" dirty="0">
                <a:solidFill>
                  <a:schemeClr val="tx2"/>
                </a:solidFill>
              </a:rPr>
              <a:t> </a:t>
            </a:r>
            <a:r>
              <a:rPr lang="fi-FI" sz="1600" dirty="0" err="1">
                <a:solidFill>
                  <a:schemeClr val="tx2"/>
                </a:solidFill>
              </a:rPr>
              <a:t>carrier</a:t>
            </a:r>
            <a:r>
              <a:rPr lang="fi-FI" sz="1600" dirty="0">
                <a:solidFill>
                  <a:schemeClr val="tx2"/>
                </a:solidFill>
              </a:rPr>
              <a:t> </a:t>
            </a:r>
            <a:r>
              <a:rPr lang="fi-FI" sz="1600" dirty="0" err="1">
                <a:solidFill>
                  <a:schemeClr val="tx2"/>
                </a:solidFill>
              </a:rPr>
              <a:t>security</a:t>
            </a:r>
            <a:r>
              <a:rPr lang="fi-FI" sz="1600" dirty="0">
                <a:solidFill>
                  <a:schemeClr val="tx2"/>
                </a:solidFill>
              </a:rPr>
              <a:t> (</a:t>
            </a:r>
            <a:r>
              <a:rPr lang="fi-FI" sz="1600" dirty="0" err="1">
                <a:solidFill>
                  <a:schemeClr val="tx2"/>
                </a:solidFill>
              </a:rPr>
              <a:t>client</a:t>
            </a:r>
            <a:r>
              <a:rPr lang="fi-FI" sz="1600" dirty="0">
                <a:solidFill>
                  <a:schemeClr val="tx2"/>
                </a:solidFill>
              </a:rPr>
              <a:t>-side)</a:t>
            </a:r>
          </a:p>
          <a:p>
            <a:endParaRPr lang="en-US" sz="1600" dirty="0">
              <a:solidFill>
                <a:schemeClr val="tx2"/>
              </a:solidFill>
            </a:endParaRPr>
          </a:p>
          <a:p>
            <a:endParaRPr lang="en-US" sz="1600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45496" y="216671"/>
            <a:ext cx="2981739" cy="61396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b="1" dirty="0">
                <a:solidFill>
                  <a:schemeClr val="tx2"/>
                </a:solidFill>
              </a:rPr>
              <a:t>Internet, TCP/IP, </a:t>
            </a:r>
            <a:r>
              <a:rPr lang="en-US" b="1" dirty="0" err="1">
                <a:solidFill>
                  <a:schemeClr val="tx2"/>
                </a:solidFill>
              </a:rPr>
              <a:t>HttpRequest</a:t>
            </a:r>
            <a:r>
              <a:rPr lang="en-US" b="1" dirty="0">
                <a:solidFill>
                  <a:schemeClr val="tx2"/>
                </a:solidFill>
              </a:rPr>
              <a:t>, </a:t>
            </a:r>
            <a:r>
              <a:rPr lang="en-US" b="1" dirty="0" err="1">
                <a:solidFill>
                  <a:schemeClr val="tx2"/>
                </a:solidFill>
              </a:rPr>
              <a:t>HttpResponse</a:t>
            </a:r>
            <a:r>
              <a:rPr lang="en-US" b="1" dirty="0">
                <a:solidFill>
                  <a:schemeClr val="tx2"/>
                </a:solidFill>
              </a:rPr>
              <a:t>, Https, SSL, …</a:t>
            </a:r>
            <a:br>
              <a:rPr lang="en-US" b="1" dirty="0">
                <a:solidFill>
                  <a:schemeClr val="tx2"/>
                </a:solidFill>
              </a:rPr>
            </a:br>
            <a:endParaRPr lang="en-US" b="1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Security: Encryption of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Security: We know that the ends are who they say they 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Routing packages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Reliability, package handling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Cache proxies</a:t>
            </a:r>
          </a:p>
        </p:txBody>
      </p:sp>
      <p:sp>
        <p:nvSpPr>
          <p:cNvPr id="8" name="Rectangle 7"/>
          <p:cNvSpPr/>
          <p:nvPr/>
        </p:nvSpPr>
        <p:spPr>
          <a:xfrm>
            <a:off x="7524582" y="216671"/>
            <a:ext cx="4140264" cy="61396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b="1" dirty="0">
                <a:solidFill>
                  <a:schemeClr val="tx2"/>
                </a:solidFill>
              </a:rPr>
              <a:t>Server = Web server, Application container, Database server</a:t>
            </a:r>
            <a:br>
              <a:rPr lang="en-US" b="1" dirty="0">
                <a:solidFill>
                  <a:schemeClr val="tx2"/>
                </a:solidFill>
              </a:rPr>
            </a:br>
            <a:endParaRPr lang="en-US" b="1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Routing, Dispatching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Hiding the implementation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Loose coupling of URL to implementing components,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Restful URIs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sz="1600" dirty="0" err="1">
                <a:solidFill>
                  <a:schemeClr val="tx2"/>
                </a:solidFill>
              </a:rPr>
              <a:t>Runs</a:t>
            </a:r>
            <a:r>
              <a:rPr lang="fi-FI" sz="1600" dirty="0">
                <a:solidFill>
                  <a:schemeClr val="tx2"/>
                </a:solidFill>
              </a:rPr>
              <a:t> </a:t>
            </a:r>
            <a:r>
              <a:rPr lang="fi-FI" sz="1600" dirty="0" err="1">
                <a:solidFill>
                  <a:schemeClr val="tx2"/>
                </a:solidFill>
              </a:rPr>
              <a:t>code</a:t>
            </a:r>
            <a:r>
              <a:rPr lang="fi-FI" sz="1600" dirty="0">
                <a:solidFill>
                  <a:schemeClr val="tx2"/>
                </a:solidFill>
              </a:rPr>
              <a:t>, </a:t>
            </a:r>
            <a:r>
              <a:rPr lang="fi-FI" sz="1600" dirty="0" err="1">
                <a:solidFill>
                  <a:schemeClr val="tx2"/>
                </a:solidFill>
              </a:rPr>
              <a:t>maintains</a:t>
            </a:r>
            <a:r>
              <a:rPr lang="fi-FI" sz="1600" dirty="0">
                <a:solidFill>
                  <a:schemeClr val="tx2"/>
                </a:solidFill>
              </a:rPr>
              <a:t> </a:t>
            </a:r>
            <a:r>
              <a:rPr lang="fi-FI" sz="1600" dirty="0" err="1">
                <a:solidFill>
                  <a:schemeClr val="tx2"/>
                </a:solidFill>
              </a:rPr>
              <a:t>object</a:t>
            </a:r>
            <a:r>
              <a:rPr lang="fi-FI" sz="1600" dirty="0">
                <a:solidFill>
                  <a:schemeClr val="tx2"/>
                </a:solidFill>
              </a:rPr>
              <a:t> </a:t>
            </a:r>
            <a:r>
              <a:rPr lang="fi-FI" sz="1600" dirty="0" err="1">
                <a:solidFill>
                  <a:schemeClr val="tx2"/>
                </a:solidFill>
              </a:rPr>
              <a:t>structures</a:t>
            </a:r>
            <a:endParaRPr lang="fi-FI" sz="1600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sz="1600" dirty="0" err="1">
                <a:solidFill>
                  <a:schemeClr val="tx2"/>
                </a:solidFill>
              </a:rPr>
              <a:t>Interprets</a:t>
            </a:r>
            <a:r>
              <a:rPr lang="fi-FI" sz="1600" dirty="0">
                <a:solidFill>
                  <a:schemeClr val="tx2"/>
                </a:solidFill>
              </a:rPr>
              <a:t> and </a:t>
            </a:r>
            <a:r>
              <a:rPr lang="fi-FI" sz="1600" dirty="0" err="1">
                <a:solidFill>
                  <a:schemeClr val="tx2"/>
                </a:solidFill>
              </a:rPr>
              <a:t>parses</a:t>
            </a:r>
            <a:r>
              <a:rPr lang="fi-FI" sz="1600" dirty="0">
                <a:solidFill>
                  <a:schemeClr val="tx2"/>
                </a:solidFill>
              </a:rPr>
              <a:t> </a:t>
            </a:r>
            <a:r>
              <a:rPr lang="fi-FI" sz="1600" dirty="0" err="1">
                <a:solidFill>
                  <a:schemeClr val="tx2"/>
                </a:solidFill>
              </a:rPr>
              <a:t>requests</a:t>
            </a:r>
            <a:r>
              <a:rPr lang="fi-FI" sz="1600" dirty="0">
                <a:solidFill>
                  <a:schemeClr val="tx2"/>
                </a:solidFill>
              </a:rPr>
              <a:t> (</a:t>
            </a:r>
            <a:r>
              <a:rPr lang="fi-FI" sz="1600" dirty="0" err="1">
                <a:solidFill>
                  <a:schemeClr val="tx2"/>
                </a:solidFill>
              </a:rPr>
              <a:t>incl</a:t>
            </a:r>
            <a:r>
              <a:rPr lang="fi-FI" sz="1600" dirty="0">
                <a:solidFill>
                  <a:schemeClr val="tx2"/>
                </a:solidFill>
              </a:rPr>
              <a:t>. AJAX)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sz="1600" dirty="0" err="1">
                <a:solidFill>
                  <a:schemeClr val="tx2"/>
                </a:solidFill>
              </a:rPr>
              <a:t>Writes</a:t>
            </a:r>
            <a:r>
              <a:rPr lang="fi-FI" sz="1600" dirty="0">
                <a:solidFill>
                  <a:schemeClr val="tx2"/>
                </a:solidFill>
              </a:rPr>
              <a:t> </a:t>
            </a:r>
            <a:r>
              <a:rPr lang="fi-FI" sz="1600" dirty="0" err="1">
                <a:solidFill>
                  <a:schemeClr val="tx2"/>
                </a:solidFill>
              </a:rPr>
              <a:t>responses</a:t>
            </a:r>
            <a:r>
              <a:rPr lang="fi-FI" sz="1600" dirty="0">
                <a:solidFill>
                  <a:schemeClr val="tx2"/>
                </a:solidFill>
              </a:rPr>
              <a:t> </a:t>
            </a:r>
            <a:r>
              <a:rPr lang="fi-FI" sz="1600" dirty="0" err="1">
                <a:solidFill>
                  <a:schemeClr val="tx2"/>
                </a:solidFill>
              </a:rPr>
              <a:t>e.g</a:t>
            </a:r>
            <a:r>
              <a:rPr lang="fi-FI" sz="1600" dirty="0">
                <a:solidFill>
                  <a:schemeClr val="tx2"/>
                </a:solidFill>
              </a:rPr>
              <a:t>. as HTML/JSON/XML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sz="1600" dirty="0" err="1">
                <a:solidFill>
                  <a:schemeClr val="tx2"/>
                </a:solidFill>
              </a:rPr>
              <a:t>Validation</a:t>
            </a:r>
            <a:r>
              <a:rPr lang="fi-FI" sz="1600" dirty="0">
                <a:solidFill>
                  <a:schemeClr val="tx2"/>
                </a:solidFill>
              </a:rPr>
              <a:t> of input (</a:t>
            </a:r>
            <a:r>
              <a:rPr lang="fi-FI" sz="1600" dirty="0" err="1">
                <a:solidFill>
                  <a:schemeClr val="tx2"/>
                </a:solidFill>
              </a:rPr>
              <a:t>server</a:t>
            </a:r>
            <a:r>
              <a:rPr lang="fi-FI" sz="1600" dirty="0">
                <a:solidFill>
                  <a:schemeClr val="tx2"/>
                </a:solidFill>
              </a:rPr>
              <a:t>-side)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sz="1600" dirty="0">
                <a:solidFill>
                  <a:schemeClr val="tx2"/>
                </a:solidFill>
              </a:rPr>
              <a:t>Session management (</a:t>
            </a:r>
            <a:r>
              <a:rPr lang="fi-FI" sz="1600" dirty="0" err="1">
                <a:solidFill>
                  <a:schemeClr val="tx2"/>
                </a:solidFill>
              </a:rPr>
              <a:t>server</a:t>
            </a:r>
            <a:r>
              <a:rPr lang="fi-FI" sz="1600" dirty="0">
                <a:solidFill>
                  <a:schemeClr val="tx2"/>
                </a:solidFill>
              </a:rPr>
              <a:t>-side)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sz="1600" dirty="0" err="1">
                <a:solidFill>
                  <a:schemeClr val="tx2"/>
                </a:solidFill>
              </a:rPr>
              <a:t>Authentication</a:t>
            </a:r>
            <a:r>
              <a:rPr lang="fi-FI" sz="1600" dirty="0">
                <a:solidFill>
                  <a:schemeClr val="tx2"/>
                </a:solidFill>
              </a:rPr>
              <a:t> of </a:t>
            </a:r>
            <a:r>
              <a:rPr lang="fi-FI" sz="1600" dirty="0" err="1">
                <a:solidFill>
                  <a:schemeClr val="tx2"/>
                </a:solidFill>
              </a:rPr>
              <a:t>users</a:t>
            </a:r>
            <a:r>
              <a:rPr lang="fi-FI" sz="1600" dirty="0">
                <a:solidFill>
                  <a:schemeClr val="tx2"/>
                </a:solidFill>
              </a:rPr>
              <a:t> </a:t>
            </a:r>
            <a:r>
              <a:rPr lang="fi-FI" sz="1600" b="1" dirty="0">
                <a:solidFill>
                  <a:schemeClr val="tx2"/>
                </a:solidFill>
              </a:rPr>
              <a:t>and</a:t>
            </a:r>
            <a:r>
              <a:rPr lang="fi-FI" sz="1600" dirty="0">
                <a:solidFill>
                  <a:schemeClr val="tx2"/>
                </a:solidFill>
              </a:rPr>
              <a:t> </a:t>
            </a:r>
            <a:r>
              <a:rPr lang="fi-FI" sz="1600" dirty="0" err="1">
                <a:solidFill>
                  <a:schemeClr val="tx2"/>
                </a:solidFill>
              </a:rPr>
              <a:t>client</a:t>
            </a:r>
            <a:r>
              <a:rPr lang="fi-FI" sz="1600" dirty="0">
                <a:solidFill>
                  <a:schemeClr val="tx2"/>
                </a:solidFill>
              </a:rPr>
              <a:t> </a:t>
            </a:r>
            <a:r>
              <a:rPr lang="fi-FI" sz="1600" dirty="0" err="1">
                <a:solidFill>
                  <a:schemeClr val="tx2"/>
                </a:solidFill>
              </a:rPr>
              <a:t>apps</a:t>
            </a:r>
            <a:r>
              <a:rPr lang="fi-FI" sz="1600" dirty="0">
                <a:solidFill>
                  <a:schemeClr val="tx2"/>
                </a:solidFill>
              </a:rPr>
              <a:t> </a:t>
            </a:r>
            <a:r>
              <a:rPr lang="fi-FI" sz="1600" b="1" dirty="0">
                <a:solidFill>
                  <a:schemeClr val="tx2"/>
                </a:solidFill>
              </a:rPr>
              <a:t>and</a:t>
            </a:r>
            <a:r>
              <a:rPr lang="fi-FI" sz="1600" dirty="0">
                <a:solidFill>
                  <a:schemeClr val="tx2"/>
                </a:solidFill>
              </a:rPr>
              <a:t> </a:t>
            </a:r>
            <a:r>
              <a:rPr lang="fi-FI" sz="1600" dirty="0" err="1">
                <a:solidFill>
                  <a:schemeClr val="tx2"/>
                </a:solidFill>
              </a:rPr>
              <a:t>requests</a:t>
            </a:r>
            <a:endParaRPr lang="fi-FI" sz="1600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sz="1600" dirty="0" err="1">
                <a:solidFill>
                  <a:schemeClr val="tx2"/>
                </a:solidFill>
              </a:rPr>
              <a:t>Authorization</a:t>
            </a:r>
            <a:r>
              <a:rPr lang="fi-FI" sz="1600" dirty="0">
                <a:solidFill>
                  <a:schemeClr val="tx2"/>
                </a:solidFill>
              </a:rPr>
              <a:t> (</a:t>
            </a:r>
            <a:r>
              <a:rPr lang="fi-FI" sz="1600" dirty="0" err="1">
                <a:solidFill>
                  <a:schemeClr val="tx2"/>
                </a:solidFill>
              </a:rPr>
              <a:t>user-</a:t>
            </a:r>
            <a:r>
              <a:rPr lang="fi-FI" sz="1600" dirty="0">
                <a:solidFill>
                  <a:schemeClr val="tx2"/>
                </a:solidFill>
              </a:rPr>
              <a:t>&gt;</a:t>
            </a:r>
            <a:r>
              <a:rPr lang="fi-FI" sz="1600" dirty="0" err="1">
                <a:solidFill>
                  <a:schemeClr val="tx2"/>
                </a:solidFill>
              </a:rPr>
              <a:t>items</a:t>
            </a:r>
            <a:r>
              <a:rPr lang="fi-FI" sz="1600" dirty="0">
                <a:solidFill>
                  <a:schemeClr val="tx2"/>
                </a:solidFill>
              </a:rPr>
              <a:t>, </a:t>
            </a:r>
            <a:r>
              <a:rPr lang="fi-FI" sz="1600" dirty="0" err="1">
                <a:solidFill>
                  <a:schemeClr val="tx2"/>
                </a:solidFill>
              </a:rPr>
              <a:t>role</a:t>
            </a:r>
            <a:r>
              <a:rPr lang="fi-FI" sz="1600" dirty="0">
                <a:solidFill>
                  <a:schemeClr val="tx2"/>
                </a:solidFill>
              </a:rPr>
              <a:t>-&gt;</a:t>
            </a:r>
            <a:r>
              <a:rPr lang="fi-FI" sz="1600" dirty="0" err="1">
                <a:solidFill>
                  <a:schemeClr val="tx2"/>
                </a:solidFill>
              </a:rPr>
              <a:t>actions</a:t>
            </a:r>
            <a:r>
              <a:rPr lang="fi-FI" sz="1600" dirty="0">
                <a:solidFill>
                  <a:schemeClr val="tx2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sz="1600" dirty="0" err="1">
                <a:solidFill>
                  <a:schemeClr val="tx2"/>
                </a:solidFill>
              </a:rPr>
              <a:t>Conventions</a:t>
            </a:r>
            <a:r>
              <a:rPr lang="fi-FI" sz="1600" dirty="0">
                <a:solidFill>
                  <a:schemeClr val="tx2"/>
                </a:solidFill>
              </a:rPr>
              <a:t>/</a:t>
            </a:r>
            <a:r>
              <a:rPr lang="fi-FI" sz="1600" dirty="0" err="1">
                <a:solidFill>
                  <a:schemeClr val="tx2"/>
                </a:solidFill>
              </a:rPr>
              <a:t>Annotations</a:t>
            </a:r>
            <a:r>
              <a:rPr lang="fi-FI" sz="1600" dirty="0">
                <a:solidFill>
                  <a:schemeClr val="tx2"/>
                </a:solidFill>
              </a:rPr>
              <a:t>/</a:t>
            </a:r>
            <a:r>
              <a:rPr lang="fi-FI" sz="1600" dirty="0" err="1">
                <a:solidFill>
                  <a:schemeClr val="tx2"/>
                </a:solidFill>
              </a:rPr>
              <a:t>Configurations</a:t>
            </a:r>
            <a:endParaRPr lang="fi-FI" sz="1600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sz="1600" dirty="0" err="1">
                <a:solidFill>
                  <a:schemeClr val="tx2"/>
                </a:solidFill>
              </a:rPr>
              <a:t>Templates</a:t>
            </a:r>
            <a:r>
              <a:rPr lang="fi-FI" sz="1600" dirty="0">
                <a:solidFill>
                  <a:schemeClr val="tx2"/>
                </a:solidFill>
              </a:rPr>
              <a:t> </a:t>
            </a:r>
            <a:r>
              <a:rPr lang="fi-FI" sz="1600" dirty="0" err="1">
                <a:solidFill>
                  <a:schemeClr val="tx2"/>
                </a:solidFill>
              </a:rPr>
              <a:t>helping</a:t>
            </a:r>
            <a:r>
              <a:rPr lang="fi-FI" sz="1600" dirty="0">
                <a:solidFill>
                  <a:schemeClr val="tx2"/>
                </a:solidFill>
              </a:rPr>
              <a:t> (</a:t>
            </a:r>
            <a:r>
              <a:rPr lang="fi-FI" sz="1600" dirty="0" err="1">
                <a:solidFill>
                  <a:schemeClr val="tx2"/>
                </a:solidFill>
              </a:rPr>
              <a:t>Spring</a:t>
            </a:r>
            <a:r>
              <a:rPr lang="fi-FI" sz="1600" dirty="0">
                <a:solidFill>
                  <a:schemeClr val="tx2"/>
                </a:solidFill>
              </a:rPr>
              <a:t> </a:t>
            </a:r>
            <a:r>
              <a:rPr lang="fi-FI" sz="1600" dirty="0" err="1">
                <a:solidFill>
                  <a:schemeClr val="tx2"/>
                </a:solidFill>
              </a:rPr>
              <a:t>Boot</a:t>
            </a:r>
            <a:r>
              <a:rPr lang="fi-FI" sz="1600" dirty="0">
                <a:solidFill>
                  <a:schemeClr val="tx2"/>
                </a:solidFill>
              </a:rPr>
              <a:t>, MVC..)</a:t>
            </a:r>
            <a:endParaRPr lang="en-US" sz="1600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Database, Database connection, Database user authentication and authorization, (Database encryption)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sz="1600" dirty="0" err="1">
                <a:solidFill>
                  <a:schemeClr val="tx2"/>
                </a:solidFill>
              </a:rPr>
              <a:t>Support</a:t>
            </a:r>
            <a:r>
              <a:rPr lang="fi-FI" sz="1600" dirty="0">
                <a:solidFill>
                  <a:schemeClr val="tx2"/>
                </a:solidFill>
              </a:rPr>
              <a:t> for </a:t>
            </a:r>
            <a:r>
              <a:rPr lang="fi-FI" sz="1600" dirty="0" err="1">
                <a:solidFill>
                  <a:schemeClr val="tx2"/>
                </a:solidFill>
              </a:rPr>
              <a:t>the</a:t>
            </a:r>
            <a:r>
              <a:rPr lang="fi-FI" sz="1600" dirty="0">
                <a:solidFill>
                  <a:schemeClr val="tx2"/>
                </a:solidFill>
              </a:rPr>
              <a:t> </a:t>
            </a:r>
            <a:r>
              <a:rPr lang="fi-FI" sz="1600" dirty="0" err="1">
                <a:solidFill>
                  <a:schemeClr val="tx2"/>
                </a:solidFill>
              </a:rPr>
              <a:t>carrier</a:t>
            </a:r>
            <a:r>
              <a:rPr lang="fi-FI" sz="1600" dirty="0">
                <a:solidFill>
                  <a:schemeClr val="tx2"/>
                </a:solidFill>
              </a:rPr>
              <a:t> </a:t>
            </a:r>
            <a:r>
              <a:rPr lang="fi-FI" sz="1600" dirty="0" err="1">
                <a:solidFill>
                  <a:schemeClr val="tx2"/>
                </a:solidFill>
              </a:rPr>
              <a:t>security</a:t>
            </a:r>
            <a:r>
              <a:rPr lang="fi-FI" sz="1600" dirty="0">
                <a:solidFill>
                  <a:schemeClr val="tx2"/>
                </a:solidFill>
              </a:rPr>
              <a:t> (</a:t>
            </a:r>
            <a:r>
              <a:rPr lang="fi-FI" sz="1600" dirty="0" err="1">
                <a:solidFill>
                  <a:schemeClr val="tx2"/>
                </a:solidFill>
              </a:rPr>
              <a:t>server</a:t>
            </a:r>
            <a:r>
              <a:rPr lang="fi-FI" sz="1600" dirty="0">
                <a:solidFill>
                  <a:schemeClr val="tx2"/>
                </a:solidFill>
              </a:rPr>
              <a:t>-side)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sz="1600">
                <a:solidFill>
                  <a:schemeClr val="tx2"/>
                </a:solidFill>
              </a:rPr>
              <a:t>Web Services, </a:t>
            </a:r>
            <a:r>
              <a:rPr lang="fi-FI" sz="1600" dirty="0" err="1">
                <a:solidFill>
                  <a:schemeClr val="tx2"/>
                </a:solidFill>
              </a:rPr>
              <a:t>sockets</a:t>
            </a:r>
            <a:r>
              <a:rPr lang="fi-FI" sz="1600" dirty="0">
                <a:solidFill>
                  <a:schemeClr val="tx2"/>
                </a:solidFill>
              </a:rPr>
              <a:t>, …</a:t>
            </a:r>
            <a:endParaRPr lang="en-US" sz="1600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i-FI" dirty="0"/>
              <a:t>2021-03-18</a:t>
            </a: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i-FI" dirty="0"/>
              <a:t>© Juhani Välimäki 2012-2021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5E774F7-259F-4027-8574-D8314F4FCFFA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747181" y="4280452"/>
            <a:ext cx="2575715" cy="18420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fi-FI" b="1" dirty="0">
              <a:solidFill>
                <a:schemeClr val="tx2"/>
              </a:solidFill>
            </a:endParaRPr>
          </a:p>
          <a:p>
            <a:pPr algn="ctr"/>
            <a:r>
              <a:rPr lang="fi-FI" b="1" dirty="0">
                <a:solidFill>
                  <a:schemeClr val="tx2"/>
                </a:solidFill>
              </a:rPr>
              <a:t>MOST LIKELY FEATURES STILL MISSING FROM ALL OF THESE LISTS!</a:t>
            </a:r>
          </a:p>
          <a:p>
            <a:pPr algn="ctr"/>
            <a:endParaRPr lang="fi-FI" b="1" dirty="0">
              <a:solidFill>
                <a:schemeClr val="tx2"/>
              </a:solidFill>
            </a:endParaRPr>
          </a:p>
          <a:p>
            <a:pPr algn="ctr"/>
            <a:r>
              <a:rPr lang="fi-FI" b="1" dirty="0">
                <a:solidFill>
                  <a:schemeClr val="tx2"/>
                </a:solidFill>
              </a:rPr>
              <a:t>AMAZED?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46192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448</Words>
  <Application>Microsoft Office PowerPoint</Application>
  <PresentationFormat>Widescreen</PresentationFormat>
  <Paragraphs>63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Responsibilities, services or components? of…</vt:lpstr>
      <vt:lpstr>PowerPoint Presentation</vt:lpstr>
      <vt:lpstr>PowerPoint Presentation</vt:lpstr>
    </vt:vector>
  </TitlesOfParts>
  <Company>HAAGAHELIA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Responsibilities, services or components? of…</dc:title>
  <dc:creator>Välimäki Juhani</dc:creator>
  <cp:lastModifiedBy>Välimäki Juhani</cp:lastModifiedBy>
  <cp:revision>42</cp:revision>
  <cp:lastPrinted>2014-04-09T06:12:33Z</cp:lastPrinted>
  <dcterms:created xsi:type="dcterms:W3CDTF">2014-04-09T05:39:51Z</dcterms:created>
  <dcterms:modified xsi:type="dcterms:W3CDTF">2022-09-22T04:50:29Z</dcterms:modified>
</cp:coreProperties>
</file>