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07" autoAdjust="0"/>
    <p:restoredTop sz="95040" autoAdjust="0"/>
  </p:normalViewPr>
  <p:slideViewPr>
    <p:cSldViewPr snapToGrid="0">
      <p:cViewPr varScale="1">
        <p:scale>
          <a:sx n="84" d="100"/>
          <a:sy n="84" d="100"/>
        </p:scale>
        <p:origin x="45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 smtClean="0"/>
              <a:t>2014-04-09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 smtClean="0"/>
              <a:t>© Juhani Välimäki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774F7-259F-4027-8574-D8314F4FCF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0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4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3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2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0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757A-7F51-4268-BF37-8465B749C48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5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Responsibilities, services or components? of…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1) Client 2) </a:t>
            </a:r>
            <a:r>
              <a:rPr lang="fi-FI" dirty="0" smtClean="0"/>
              <a:t>Carrier/Internet </a:t>
            </a:r>
            <a:r>
              <a:rPr lang="fi-FI" dirty="0" smtClean="0"/>
              <a:t>3) Server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774F7-259F-4027-8574-D8314F4FCF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 smtClean="0"/>
              <a:t>2017-11-06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 smtClean="0"/>
              <a:t>© Juhani </a:t>
            </a:r>
            <a:r>
              <a:rPr lang="fi-FI" dirty="0" smtClean="0"/>
              <a:t>Välimäki 2012-2017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2097" y="446542"/>
            <a:ext cx="3958734" cy="5643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2"/>
                </a:solidFill>
              </a:rPr>
              <a:t>Client = Browser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Responsibilities, characteristics, features, </a:t>
            </a:r>
            <a:r>
              <a:rPr lang="en-US" sz="1600" dirty="0" smtClean="0">
                <a:solidFill>
                  <a:schemeClr val="tx2"/>
                </a:solidFill>
              </a:rPr>
              <a:t>services, capabilities, and/or </a:t>
            </a:r>
            <a:r>
              <a:rPr lang="en-US" sz="1600" dirty="0" smtClean="0">
                <a:solidFill>
                  <a:schemeClr val="tx2"/>
                </a:solidFill>
              </a:rPr>
              <a:t>components?</a:t>
            </a:r>
            <a:br>
              <a:rPr lang="en-US" sz="1600" dirty="0" smtClean="0">
                <a:solidFill>
                  <a:schemeClr val="tx2"/>
                </a:solidFill>
              </a:rPr>
            </a:br>
            <a:endParaRPr lang="en-US" sz="1600" dirty="0" smtClean="0">
              <a:solidFill>
                <a:schemeClr val="tx2"/>
              </a:solidFill>
            </a:endParaRPr>
          </a:p>
          <a:p>
            <a:endParaRPr lang="en-US" sz="1600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0831" y="446541"/>
            <a:ext cx="3401569" cy="5643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2"/>
                </a:solidFill>
              </a:rPr>
              <a:t>Internet, TCP/IP, </a:t>
            </a:r>
            <a:r>
              <a:rPr lang="en-US" b="1" dirty="0" err="1" smtClean="0">
                <a:solidFill>
                  <a:schemeClr val="tx2"/>
                </a:solidFill>
              </a:rPr>
              <a:t>HttpRequest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</a:rPr>
              <a:t>HttpResponse</a:t>
            </a:r>
            <a:r>
              <a:rPr lang="en-US" b="1" dirty="0" smtClean="0">
                <a:solidFill>
                  <a:schemeClr val="tx2"/>
                </a:solidFill>
              </a:rPr>
              <a:t>, Https, SSL, …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Responsibilities, characteristics, features, </a:t>
            </a:r>
            <a:r>
              <a:rPr lang="en-US" sz="1600" dirty="0">
                <a:solidFill>
                  <a:schemeClr val="tx2"/>
                </a:solidFill>
              </a:rPr>
              <a:t>services , capabilities, </a:t>
            </a:r>
            <a:r>
              <a:rPr lang="en-US" sz="1600" dirty="0" smtClean="0">
                <a:solidFill>
                  <a:schemeClr val="tx2"/>
                </a:solidFill>
              </a:rPr>
              <a:t>and/</a:t>
            </a:r>
            <a:r>
              <a:rPr lang="en-US" sz="1600" dirty="0" smtClean="0">
                <a:solidFill>
                  <a:schemeClr val="tx2"/>
                </a:solidFill>
              </a:rPr>
              <a:t>or </a:t>
            </a:r>
            <a:r>
              <a:rPr lang="en-US" sz="1600" dirty="0" smtClean="0">
                <a:solidFill>
                  <a:schemeClr val="tx2"/>
                </a:solidFill>
              </a:rPr>
              <a:t>components?</a:t>
            </a:r>
            <a:br>
              <a:rPr lang="en-US" sz="1600" dirty="0" smtClean="0">
                <a:solidFill>
                  <a:schemeClr val="tx2"/>
                </a:solidFill>
              </a:rPr>
            </a:br>
            <a:endParaRPr lang="en-US" sz="1600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0" y="446541"/>
            <a:ext cx="3929021" cy="5643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2"/>
                </a:solidFill>
              </a:rPr>
              <a:t>Server = Web server, Application container, Database server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Responsibilities, characteristics, features, </a:t>
            </a:r>
            <a:r>
              <a:rPr lang="en-US" sz="1600" dirty="0">
                <a:solidFill>
                  <a:schemeClr val="tx2"/>
                </a:solidFill>
              </a:rPr>
              <a:t>services , capabilities, </a:t>
            </a:r>
            <a:r>
              <a:rPr lang="en-US" sz="1600" dirty="0" smtClean="0">
                <a:solidFill>
                  <a:schemeClr val="tx2"/>
                </a:solidFill>
              </a:rPr>
              <a:t>and/</a:t>
            </a:r>
            <a:r>
              <a:rPr lang="en-US" sz="1600" dirty="0" smtClean="0">
                <a:solidFill>
                  <a:schemeClr val="tx2"/>
                </a:solidFill>
              </a:rPr>
              <a:t>or </a:t>
            </a:r>
            <a:r>
              <a:rPr lang="en-US" sz="1600" dirty="0" smtClean="0">
                <a:solidFill>
                  <a:schemeClr val="tx2"/>
                </a:solidFill>
              </a:rPr>
              <a:t>components?</a:t>
            </a:r>
            <a:br>
              <a:rPr lang="en-US" sz="1600" dirty="0" smtClean="0">
                <a:solidFill>
                  <a:schemeClr val="tx2"/>
                </a:solidFill>
              </a:rPr>
            </a:br>
            <a:endParaRPr lang="en-US" sz="1600" dirty="0" smtClean="0">
              <a:solidFill>
                <a:schemeClr val="tx2"/>
              </a:solidFill>
            </a:endParaRPr>
          </a:p>
          <a:p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774F7-259F-4027-8574-D8314F4FCF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 smtClean="0"/>
              <a:t>2017-11-06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 smtClean="0"/>
              <a:t>© Juhani </a:t>
            </a:r>
            <a:r>
              <a:rPr lang="fi-FI" dirty="0" smtClean="0"/>
              <a:t>Välimäki 2012-2017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5520" y="216672"/>
            <a:ext cx="4167321" cy="6139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2"/>
                </a:solidFill>
              </a:rPr>
              <a:t>Client = </a:t>
            </a:r>
            <a:r>
              <a:rPr lang="en-US" b="1" dirty="0" smtClean="0">
                <a:solidFill>
                  <a:schemeClr val="tx2"/>
                </a:solidFill>
              </a:rPr>
              <a:t>Browser and front-end application</a:t>
            </a:r>
            <a:r>
              <a:rPr lang="en-US" b="1" dirty="0" smtClean="0">
                <a:solidFill>
                  <a:schemeClr val="tx2"/>
                </a:solidFill>
              </a:rPr>
              <a:t/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Sends the requests based on link or send button clicks and JavaScript events (AJAX)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Parses and renders HTML,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 smtClean="0">
                <a:solidFill>
                  <a:schemeClr val="tx2"/>
                </a:solidFill>
              </a:rPr>
              <a:t>Downloads</a:t>
            </a:r>
            <a:r>
              <a:rPr lang="fi-FI" sz="1600" dirty="0" smtClean="0">
                <a:solidFill>
                  <a:schemeClr val="tx2"/>
                </a:solidFill>
              </a:rPr>
              <a:t> and </a:t>
            </a:r>
            <a:r>
              <a:rPr lang="fi-FI" sz="1600" dirty="0" err="1" smtClean="0">
                <a:solidFill>
                  <a:schemeClr val="tx2"/>
                </a:solidFill>
              </a:rPr>
              <a:t>shows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images</a:t>
            </a:r>
            <a:r>
              <a:rPr lang="fi-FI" sz="1600" dirty="0" smtClean="0">
                <a:solidFill>
                  <a:schemeClr val="tx2"/>
                </a:solidFill>
              </a:rPr>
              <a:t> and media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Maintains the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Provides </a:t>
            </a:r>
            <a:r>
              <a:rPr lang="en-US" sz="1600" dirty="0" smtClean="0">
                <a:solidFill>
                  <a:schemeClr val="tx2"/>
                </a:solidFill>
              </a:rPr>
              <a:t>UI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for </a:t>
            </a:r>
            <a:r>
              <a:rPr lang="en-US" sz="1600" dirty="0" smtClean="0">
                <a:solidFill>
                  <a:schemeClr val="tx2"/>
                </a:solidFill>
              </a:rPr>
              <a:t>navigation (links, etc.)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Provides form controls and form submissions (usually HTTP POST</a:t>
            </a:r>
            <a:r>
              <a:rPr lang="en-US" sz="1600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UI event handling, like mouse dragging etc.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Runs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Runs AJAX request/responses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 smtClean="0">
                <a:solidFill>
                  <a:schemeClr val="tx2"/>
                </a:solidFill>
              </a:rPr>
              <a:t>Validation</a:t>
            </a:r>
            <a:r>
              <a:rPr lang="fi-FI" sz="1600" dirty="0" smtClean="0">
                <a:solidFill>
                  <a:schemeClr val="tx2"/>
                </a:solidFill>
              </a:rPr>
              <a:t> of input (</a:t>
            </a:r>
            <a:r>
              <a:rPr lang="fi-FI" sz="1600" dirty="0" err="1" smtClean="0">
                <a:solidFill>
                  <a:schemeClr val="tx2"/>
                </a:solidFill>
              </a:rPr>
              <a:t>client</a:t>
            </a:r>
            <a:r>
              <a:rPr lang="fi-FI" sz="1600" dirty="0" smtClean="0">
                <a:solidFill>
                  <a:schemeClr val="tx2"/>
                </a:solidFill>
              </a:rPr>
              <a:t>-side)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tx2"/>
                </a:solidFill>
              </a:rPr>
              <a:t>Session management (</a:t>
            </a:r>
            <a:r>
              <a:rPr lang="fi-FI" sz="1600" dirty="0" err="1" smtClean="0">
                <a:solidFill>
                  <a:schemeClr val="tx2"/>
                </a:solidFill>
              </a:rPr>
              <a:t>client</a:t>
            </a:r>
            <a:r>
              <a:rPr lang="fi-FI" sz="1600" dirty="0" smtClean="0">
                <a:solidFill>
                  <a:schemeClr val="tx2"/>
                </a:solidFill>
              </a:rPr>
              <a:t>-side)</a:t>
            </a:r>
            <a:endParaRPr lang="fi-FI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tx2"/>
                </a:solidFill>
              </a:rPr>
              <a:t>Saves </a:t>
            </a:r>
            <a:r>
              <a:rPr lang="fi-FI" sz="1600" dirty="0" err="1" smtClean="0">
                <a:solidFill>
                  <a:schemeClr val="tx2"/>
                </a:solidFill>
              </a:rPr>
              <a:t>cookies</a:t>
            </a:r>
            <a:endParaRPr lang="fi-FI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 smtClean="0">
                <a:solidFill>
                  <a:schemeClr val="tx2"/>
                </a:solidFill>
              </a:rPr>
              <a:t>Caching</a:t>
            </a:r>
            <a:r>
              <a:rPr lang="fi-FI" sz="1600" dirty="0" smtClean="0">
                <a:solidFill>
                  <a:schemeClr val="tx2"/>
                </a:solidFill>
              </a:rPr>
              <a:t>. And </a:t>
            </a:r>
            <a:r>
              <a:rPr lang="fi-FI" sz="1600" dirty="0" err="1" smtClean="0">
                <a:solidFill>
                  <a:schemeClr val="tx2"/>
                </a:solidFill>
              </a:rPr>
              <a:t>Local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storage</a:t>
            </a:r>
            <a:r>
              <a:rPr lang="fi-FI" sz="1600" dirty="0" smtClean="0">
                <a:solidFill>
                  <a:schemeClr val="tx2"/>
                </a:solidFill>
              </a:rPr>
              <a:t>. </a:t>
            </a:r>
            <a:r>
              <a:rPr lang="fi-FI" sz="1600" dirty="0" err="1" smtClean="0">
                <a:solidFill>
                  <a:schemeClr val="tx2"/>
                </a:solidFill>
              </a:rPr>
              <a:t>Debugger</a:t>
            </a:r>
            <a:r>
              <a:rPr lang="fi-FI" sz="1600" dirty="0" smtClean="0">
                <a:solidFill>
                  <a:schemeClr val="tx2"/>
                </a:solidFill>
              </a:rPr>
              <a:t>.</a:t>
            </a:r>
            <a:endParaRPr lang="fi-FI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tx2"/>
                </a:solidFill>
              </a:rPr>
              <a:t>Can </a:t>
            </a:r>
            <a:r>
              <a:rPr lang="fi-FI" sz="1600" dirty="0" err="1" smtClean="0">
                <a:solidFill>
                  <a:schemeClr val="tx2"/>
                </a:solidFill>
              </a:rPr>
              <a:t>fetch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content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from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many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servers</a:t>
            </a:r>
            <a:endParaRPr lang="fi-FI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 smtClean="0">
                <a:solidFill>
                  <a:schemeClr val="tx2"/>
                </a:solidFill>
              </a:rPr>
              <a:t>Maintains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hidden</a:t>
            </a:r>
            <a:r>
              <a:rPr lang="fi-FI" sz="1600" dirty="0" smtClean="0">
                <a:solidFill>
                  <a:schemeClr val="tx2"/>
                </a:solidFill>
              </a:rPr>
              <a:t> info </a:t>
            </a:r>
            <a:r>
              <a:rPr lang="fi-FI" sz="1600" dirty="0" err="1" smtClean="0">
                <a:solidFill>
                  <a:schemeClr val="tx2"/>
                </a:solidFill>
              </a:rPr>
              <a:t>sent</a:t>
            </a:r>
            <a:r>
              <a:rPr lang="fi-FI" sz="1600" dirty="0" smtClean="0">
                <a:solidFill>
                  <a:schemeClr val="tx2"/>
                </a:solidFill>
              </a:rPr>
              <a:t> and </a:t>
            </a:r>
            <a:r>
              <a:rPr lang="fi-FI" sz="1600" dirty="0" err="1" smtClean="0">
                <a:solidFill>
                  <a:schemeClr val="tx2"/>
                </a:solidFill>
              </a:rPr>
              <a:t>later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again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accessed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by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the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server</a:t>
            </a:r>
            <a:r>
              <a:rPr lang="fi-FI" sz="1600" dirty="0" smtClean="0">
                <a:solidFill>
                  <a:schemeClr val="tx2"/>
                </a:solidFill>
              </a:rPr>
              <a:t>, </a:t>
            </a:r>
            <a:r>
              <a:rPr lang="fi-FI" sz="1600" dirty="0" err="1" smtClean="0">
                <a:solidFill>
                  <a:schemeClr val="tx2"/>
                </a:solidFill>
              </a:rPr>
              <a:t>usually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encrypted</a:t>
            </a:r>
            <a:r>
              <a:rPr lang="fi-FI" sz="1600" dirty="0" smtClean="0">
                <a:solidFill>
                  <a:schemeClr val="tx2"/>
                </a:solidFill>
              </a:rPr>
              <a:t>, </a:t>
            </a:r>
            <a:r>
              <a:rPr lang="fi-FI" sz="1600" dirty="0" smtClean="0">
                <a:solidFill>
                  <a:schemeClr val="tx2"/>
                </a:solidFill>
              </a:rPr>
              <a:t>(</a:t>
            </a:r>
            <a:r>
              <a:rPr lang="fi-FI" sz="1600" dirty="0" err="1" smtClean="0">
                <a:solidFill>
                  <a:schemeClr val="tx2"/>
                </a:solidFill>
              </a:rPr>
              <a:t>like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antiforgerytokens</a:t>
            </a:r>
            <a:r>
              <a:rPr lang="fi-FI" sz="1600" dirty="0" smtClean="0">
                <a:solidFill>
                  <a:schemeClr val="tx2"/>
                </a:solidFill>
              </a:rPr>
              <a:t>, </a:t>
            </a:r>
            <a:r>
              <a:rPr lang="fi-FI" sz="1600" dirty="0" err="1" smtClean="0">
                <a:solidFill>
                  <a:schemeClr val="tx2"/>
                </a:solidFill>
              </a:rPr>
              <a:t>auth_key</a:t>
            </a:r>
            <a:r>
              <a:rPr lang="fi-FI" sz="1600" dirty="0" smtClean="0">
                <a:solidFill>
                  <a:schemeClr val="tx2"/>
                </a:solidFill>
              </a:rPr>
              <a:t>, </a:t>
            </a:r>
            <a:r>
              <a:rPr lang="fi-FI" sz="1600" dirty="0" err="1" smtClean="0">
                <a:solidFill>
                  <a:schemeClr val="tx2"/>
                </a:solidFill>
              </a:rPr>
              <a:t>api_key</a:t>
            </a:r>
            <a:r>
              <a:rPr lang="fi-FI" sz="1600" dirty="0" smtClean="0">
                <a:solidFill>
                  <a:schemeClr val="tx2"/>
                </a:solidFill>
              </a:rPr>
              <a:t>) </a:t>
            </a:r>
            <a:r>
              <a:rPr lang="fi-FI" sz="1600" dirty="0" smtClean="0">
                <a:solidFill>
                  <a:schemeClr val="tx2"/>
                </a:solidFill>
              </a:rPr>
              <a:t>and </a:t>
            </a:r>
            <a:r>
              <a:rPr lang="fi-FI" sz="1600" dirty="0" err="1" smtClean="0">
                <a:solidFill>
                  <a:schemeClr val="tx2"/>
                </a:solidFill>
              </a:rPr>
              <a:t>so</a:t>
            </a:r>
            <a:r>
              <a:rPr lang="fi-FI" sz="1600" dirty="0" smtClean="0">
                <a:solidFill>
                  <a:schemeClr val="tx2"/>
                </a:solidFill>
              </a:rPr>
              <a:t>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 smtClean="0">
                <a:solidFill>
                  <a:schemeClr val="tx2"/>
                </a:solidFill>
              </a:rPr>
              <a:t>Support</a:t>
            </a:r>
            <a:r>
              <a:rPr lang="fi-FI" sz="1600" dirty="0" smtClean="0">
                <a:solidFill>
                  <a:schemeClr val="tx2"/>
                </a:solidFill>
              </a:rPr>
              <a:t> for </a:t>
            </a:r>
            <a:r>
              <a:rPr lang="fi-FI" sz="1600" dirty="0" err="1" smtClean="0">
                <a:solidFill>
                  <a:schemeClr val="tx2"/>
                </a:solidFill>
              </a:rPr>
              <a:t>the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carrier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security</a:t>
            </a:r>
            <a:r>
              <a:rPr lang="fi-FI" sz="1600" dirty="0" smtClean="0">
                <a:solidFill>
                  <a:schemeClr val="tx2"/>
                </a:solidFill>
              </a:rPr>
              <a:t> (</a:t>
            </a:r>
            <a:r>
              <a:rPr lang="fi-FI" sz="1600" dirty="0" err="1" smtClean="0">
                <a:solidFill>
                  <a:schemeClr val="tx2"/>
                </a:solidFill>
              </a:rPr>
              <a:t>client</a:t>
            </a:r>
            <a:r>
              <a:rPr lang="fi-FI" sz="1600" dirty="0" smtClean="0">
                <a:solidFill>
                  <a:schemeClr val="tx2"/>
                </a:solidFill>
              </a:rPr>
              <a:t>-side)</a:t>
            </a:r>
            <a:endParaRPr lang="fi-FI" sz="1600" dirty="0" smtClean="0">
              <a:solidFill>
                <a:schemeClr val="tx2"/>
              </a:solidFill>
            </a:endParaRPr>
          </a:p>
          <a:p>
            <a:endParaRPr lang="en-US" sz="1600" dirty="0" smtClean="0">
              <a:solidFill>
                <a:schemeClr val="tx2"/>
              </a:solidFill>
            </a:endParaRPr>
          </a:p>
          <a:p>
            <a:endParaRPr lang="en-US" sz="1600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45496" y="216671"/>
            <a:ext cx="2981739" cy="6139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2"/>
                </a:solidFill>
              </a:rPr>
              <a:t>Internet, TCP/IP, </a:t>
            </a:r>
            <a:r>
              <a:rPr lang="en-US" b="1" dirty="0" err="1" smtClean="0">
                <a:solidFill>
                  <a:schemeClr val="tx2"/>
                </a:solidFill>
              </a:rPr>
              <a:t>HttpRequest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</a:rPr>
              <a:t>HttpResponse</a:t>
            </a:r>
            <a:r>
              <a:rPr lang="en-US" b="1" dirty="0" smtClean="0">
                <a:solidFill>
                  <a:schemeClr val="tx2"/>
                </a:solidFill>
              </a:rPr>
              <a:t>, Https, SSL, …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Security: Encryption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Security: We know </a:t>
            </a:r>
            <a:r>
              <a:rPr lang="en-US" sz="1600" dirty="0" smtClean="0">
                <a:solidFill>
                  <a:schemeClr val="tx2"/>
                </a:solidFill>
              </a:rPr>
              <a:t>that the </a:t>
            </a:r>
            <a:r>
              <a:rPr lang="en-US" sz="1600" dirty="0" smtClean="0">
                <a:solidFill>
                  <a:schemeClr val="tx2"/>
                </a:solidFill>
              </a:rPr>
              <a:t>ends are </a:t>
            </a:r>
            <a:r>
              <a:rPr lang="en-US" sz="1600" dirty="0" smtClean="0">
                <a:solidFill>
                  <a:schemeClr val="tx2"/>
                </a:solidFill>
              </a:rPr>
              <a:t>who </a:t>
            </a:r>
            <a:r>
              <a:rPr lang="en-US" sz="1600" dirty="0" smtClean="0">
                <a:solidFill>
                  <a:schemeClr val="tx2"/>
                </a:solidFill>
              </a:rPr>
              <a:t>they </a:t>
            </a:r>
            <a:r>
              <a:rPr lang="en-US" sz="1600" dirty="0" smtClean="0">
                <a:solidFill>
                  <a:schemeClr val="tx2"/>
                </a:solidFill>
              </a:rPr>
              <a:t>say they are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Routing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Reliability, package </a:t>
            </a:r>
            <a:r>
              <a:rPr lang="en-US" sz="1600" dirty="0" smtClean="0">
                <a:solidFill>
                  <a:schemeClr val="tx2"/>
                </a:solidFill>
              </a:rPr>
              <a:t>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Cache proxies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24582" y="216671"/>
            <a:ext cx="4140264" cy="6139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2"/>
                </a:solidFill>
              </a:rPr>
              <a:t>Server = Web server, Application container, Database server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Routing, Dispatching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Hiding the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Loose coupling of URL to implementing components,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Restful URIs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 smtClean="0">
                <a:solidFill>
                  <a:schemeClr val="tx2"/>
                </a:solidFill>
              </a:rPr>
              <a:t>Runs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code</a:t>
            </a:r>
            <a:r>
              <a:rPr lang="fi-FI" sz="1600" dirty="0" smtClean="0">
                <a:solidFill>
                  <a:schemeClr val="tx2"/>
                </a:solidFill>
              </a:rPr>
              <a:t>, </a:t>
            </a:r>
            <a:r>
              <a:rPr lang="fi-FI" sz="1600" dirty="0" err="1" smtClean="0">
                <a:solidFill>
                  <a:schemeClr val="tx2"/>
                </a:solidFill>
              </a:rPr>
              <a:t>maintains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object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structures</a:t>
            </a:r>
            <a:endParaRPr lang="fi-FI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 smtClean="0">
                <a:solidFill>
                  <a:schemeClr val="tx2"/>
                </a:solidFill>
              </a:rPr>
              <a:t>Interprets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smtClean="0">
                <a:solidFill>
                  <a:schemeClr val="tx2"/>
                </a:solidFill>
              </a:rPr>
              <a:t>and </a:t>
            </a:r>
            <a:r>
              <a:rPr lang="fi-FI" sz="1600" dirty="0" err="1" smtClean="0">
                <a:solidFill>
                  <a:schemeClr val="tx2"/>
                </a:solidFill>
              </a:rPr>
              <a:t>parses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requests</a:t>
            </a:r>
            <a:r>
              <a:rPr lang="fi-FI" sz="1600" dirty="0" smtClean="0">
                <a:solidFill>
                  <a:schemeClr val="tx2"/>
                </a:solidFill>
              </a:rPr>
              <a:t> (</a:t>
            </a:r>
            <a:r>
              <a:rPr lang="fi-FI" sz="1600" dirty="0" err="1" smtClean="0">
                <a:solidFill>
                  <a:schemeClr val="tx2"/>
                </a:solidFill>
              </a:rPr>
              <a:t>incl</a:t>
            </a:r>
            <a:r>
              <a:rPr lang="fi-FI" sz="1600" dirty="0" smtClean="0">
                <a:solidFill>
                  <a:schemeClr val="tx2"/>
                </a:solidFill>
              </a:rPr>
              <a:t>. AJAX)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 smtClean="0">
                <a:solidFill>
                  <a:schemeClr val="tx2"/>
                </a:solidFill>
              </a:rPr>
              <a:t>Writes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responses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e.g</a:t>
            </a:r>
            <a:r>
              <a:rPr lang="fi-FI" sz="1600" dirty="0" smtClean="0">
                <a:solidFill>
                  <a:schemeClr val="tx2"/>
                </a:solidFill>
              </a:rPr>
              <a:t>. as </a:t>
            </a:r>
            <a:r>
              <a:rPr lang="fi-FI" sz="1600" dirty="0" smtClean="0">
                <a:solidFill>
                  <a:schemeClr val="tx2"/>
                </a:solidFill>
              </a:rPr>
              <a:t>HTML/JSON/XML</a:t>
            </a:r>
            <a:endParaRPr lang="fi-FI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 smtClean="0">
                <a:solidFill>
                  <a:schemeClr val="tx2"/>
                </a:solidFill>
              </a:rPr>
              <a:t>Validation</a:t>
            </a:r>
            <a:r>
              <a:rPr lang="fi-FI" sz="1600" dirty="0" smtClean="0">
                <a:solidFill>
                  <a:schemeClr val="tx2"/>
                </a:solidFill>
              </a:rPr>
              <a:t> of input (</a:t>
            </a:r>
            <a:r>
              <a:rPr lang="fi-FI" sz="1600" dirty="0" err="1" smtClean="0">
                <a:solidFill>
                  <a:schemeClr val="tx2"/>
                </a:solidFill>
              </a:rPr>
              <a:t>server</a:t>
            </a:r>
            <a:r>
              <a:rPr lang="fi-FI" sz="1600" dirty="0" smtClean="0">
                <a:solidFill>
                  <a:schemeClr val="tx2"/>
                </a:solidFill>
              </a:rPr>
              <a:t>-side)</a:t>
            </a:r>
            <a:endParaRPr lang="fi-FI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smtClean="0">
                <a:solidFill>
                  <a:schemeClr val="tx2"/>
                </a:solidFill>
              </a:rPr>
              <a:t>Session management (</a:t>
            </a:r>
            <a:r>
              <a:rPr lang="fi-FI" sz="1600" dirty="0" err="1" smtClean="0">
                <a:solidFill>
                  <a:schemeClr val="tx2"/>
                </a:solidFill>
              </a:rPr>
              <a:t>server</a:t>
            </a:r>
            <a:r>
              <a:rPr lang="fi-FI" sz="1600" dirty="0" smtClean="0">
                <a:solidFill>
                  <a:schemeClr val="tx2"/>
                </a:solidFill>
              </a:rPr>
              <a:t>-side)</a:t>
            </a:r>
            <a:endParaRPr lang="fi-FI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 smtClean="0">
                <a:solidFill>
                  <a:schemeClr val="tx2"/>
                </a:solidFill>
              </a:rPr>
              <a:t>Authentication</a:t>
            </a:r>
            <a:r>
              <a:rPr lang="fi-FI" sz="1600" dirty="0" smtClean="0">
                <a:solidFill>
                  <a:schemeClr val="tx2"/>
                </a:solidFill>
              </a:rPr>
              <a:t> of </a:t>
            </a:r>
            <a:r>
              <a:rPr lang="fi-FI" sz="1600" dirty="0" err="1" smtClean="0">
                <a:solidFill>
                  <a:schemeClr val="tx2"/>
                </a:solidFill>
              </a:rPr>
              <a:t>users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b="1" dirty="0" smtClean="0">
                <a:solidFill>
                  <a:schemeClr val="tx2"/>
                </a:solidFill>
              </a:rPr>
              <a:t>and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client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apps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b="1" dirty="0" smtClean="0">
                <a:solidFill>
                  <a:schemeClr val="tx2"/>
                </a:solidFill>
              </a:rPr>
              <a:t>and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requests</a:t>
            </a:r>
            <a:endParaRPr lang="fi-FI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 smtClean="0">
                <a:solidFill>
                  <a:schemeClr val="tx2"/>
                </a:solidFill>
              </a:rPr>
              <a:t>Authorization</a:t>
            </a:r>
            <a:r>
              <a:rPr lang="fi-FI" sz="1600" dirty="0" smtClean="0">
                <a:solidFill>
                  <a:schemeClr val="tx2"/>
                </a:solidFill>
              </a:rPr>
              <a:t> (</a:t>
            </a:r>
            <a:r>
              <a:rPr lang="fi-FI" sz="1600" dirty="0" err="1" smtClean="0">
                <a:solidFill>
                  <a:schemeClr val="tx2"/>
                </a:solidFill>
              </a:rPr>
              <a:t>user-</a:t>
            </a:r>
            <a:r>
              <a:rPr lang="fi-FI" sz="1600" dirty="0" smtClean="0">
                <a:solidFill>
                  <a:schemeClr val="tx2"/>
                </a:solidFill>
              </a:rPr>
              <a:t>&gt;</a:t>
            </a:r>
            <a:r>
              <a:rPr lang="fi-FI" sz="1600" dirty="0" err="1" smtClean="0">
                <a:solidFill>
                  <a:schemeClr val="tx2"/>
                </a:solidFill>
              </a:rPr>
              <a:t>items</a:t>
            </a:r>
            <a:r>
              <a:rPr lang="fi-FI" sz="1600" dirty="0" smtClean="0">
                <a:solidFill>
                  <a:schemeClr val="tx2"/>
                </a:solidFill>
              </a:rPr>
              <a:t>, </a:t>
            </a:r>
            <a:r>
              <a:rPr lang="fi-FI" sz="1600" dirty="0" err="1" smtClean="0">
                <a:solidFill>
                  <a:schemeClr val="tx2"/>
                </a:solidFill>
              </a:rPr>
              <a:t>role</a:t>
            </a:r>
            <a:r>
              <a:rPr lang="fi-FI" sz="1600" dirty="0" smtClean="0">
                <a:solidFill>
                  <a:schemeClr val="tx2"/>
                </a:solidFill>
              </a:rPr>
              <a:t>-&gt;</a:t>
            </a:r>
            <a:r>
              <a:rPr lang="fi-FI" sz="1600" dirty="0" err="1" smtClean="0">
                <a:solidFill>
                  <a:schemeClr val="tx2"/>
                </a:solidFill>
              </a:rPr>
              <a:t>actions</a:t>
            </a:r>
            <a:r>
              <a:rPr lang="fi-FI" sz="1600" dirty="0" smtClean="0">
                <a:solidFill>
                  <a:schemeClr val="tx2"/>
                </a:solidFill>
              </a:rPr>
              <a:t>)</a:t>
            </a:r>
            <a:endParaRPr lang="fi-FI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Conventions</a:t>
            </a:r>
            <a:r>
              <a:rPr lang="fi-FI" sz="1600" dirty="0">
                <a:solidFill>
                  <a:schemeClr val="tx2"/>
                </a:solidFill>
              </a:rPr>
              <a:t>/</a:t>
            </a:r>
            <a:r>
              <a:rPr lang="fi-FI" sz="1600" dirty="0" err="1">
                <a:solidFill>
                  <a:schemeClr val="tx2"/>
                </a:solidFill>
              </a:rPr>
              <a:t>Annotations</a:t>
            </a:r>
            <a:r>
              <a:rPr lang="fi-FI" sz="1600" dirty="0">
                <a:solidFill>
                  <a:schemeClr val="tx2"/>
                </a:solidFill>
              </a:rPr>
              <a:t>/</a:t>
            </a:r>
            <a:r>
              <a:rPr lang="fi-FI" sz="1600" dirty="0" err="1">
                <a:solidFill>
                  <a:schemeClr val="tx2"/>
                </a:solidFill>
              </a:rPr>
              <a:t>Configurations</a:t>
            </a:r>
            <a:endParaRPr lang="fi-FI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 smtClean="0">
                <a:solidFill>
                  <a:schemeClr val="tx2"/>
                </a:solidFill>
              </a:rPr>
              <a:t>Templates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helping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smtClean="0">
                <a:solidFill>
                  <a:schemeClr val="tx2"/>
                </a:solidFill>
              </a:rPr>
              <a:t>(</a:t>
            </a:r>
            <a:r>
              <a:rPr lang="fi-FI" sz="1600" dirty="0" err="1" smtClean="0">
                <a:solidFill>
                  <a:schemeClr val="tx2"/>
                </a:solidFill>
              </a:rPr>
              <a:t>Spring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Boot</a:t>
            </a:r>
            <a:r>
              <a:rPr lang="fi-FI" sz="1600" dirty="0" smtClean="0">
                <a:solidFill>
                  <a:schemeClr val="tx2"/>
                </a:solidFill>
              </a:rPr>
              <a:t>, MVC..)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Database, Database connection, Database user </a:t>
            </a:r>
            <a:r>
              <a:rPr lang="en-US" sz="1600" dirty="0" smtClean="0">
                <a:solidFill>
                  <a:schemeClr val="tx2"/>
                </a:solidFill>
              </a:rPr>
              <a:t>authentication and authorization, </a:t>
            </a:r>
            <a:r>
              <a:rPr lang="en-US" sz="1600" dirty="0" smtClean="0">
                <a:solidFill>
                  <a:schemeClr val="tx2"/>
                </a:solidFill>
              </a:rPr>
              <a:t>(Database encryption)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 smtClean="0">
                <a:solidFill>
                  <a:schemeClr val="tx2"/>
                </a:solidFill>
              </a:rPr>
              <a:t>Support</a:t>
            </a:r>
            <a:r>
              <a:rPr lang="fi-FI" sz="1600" dirty="0" smtClean="0">
                <a:solidFill>
                  <a:schemeClr val="tx2"/>
                </a:solidFill>
              </a:rPr>
              <a:t> for </a:t>
            </a:r>
            <a:r>
              <a:rPr lang="fi-FI" sz="1600" dirty="0" err="1" smtClean="0">
                <a:solidFill>
                  <a:schemeClr val="tx2"/>
                </a:solidFill>
              </a:rPr>
              <a:t>the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carrier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err="1" smtClean="0">
                <a:solidFill>
                  <a:schemeClr val="tx2"/>
                </a:solidFill>
              </a:rPr>
              <a:t>security</a:t>
            </a:r>
            <a:r>
              <a:rPr lang="fi-FI" sz="1600" dirty="0" smtClean="0">
                <a:solidFill>
                  <a:schemeClr val="tx2"/>
                </a:solidFill>
              </a:rPr>
              <a:t> </a:t>
            </a:r>
            <a:r>
              <a:rPr lang="fi-FI" sz="1600" dirty="0" smtClean="0">
                <a:solidFill>
                  <a:schemeClr val="tx2"/>
                </a:solidFill>
              </a:rPr>
              <a:t>(</a:t>
            </a:r>
            <a:r>
              <a:rPr lang="fi-FI" sz="1600" dirty="0" err="1" smtClean="0">
                <a:solidFill>
                  <a:schemeClr val="tx2"/>
                </a:solidFill>
              </a:rPr>
              <a:t>server</a:t>
            </a:r>
            <a:r>
              <a:rPr lang="fi-FI" sz="1600" dirty="0" smtClean="0">
                <a:solidFill>
                  <a:schemeClr val="tx2"/>
                </a:solidFill>
              </a:rPr>
              <a:t>-side)</a:t>
            </a:r>
            <a:endParaRPr lang="fi-FI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smtClean="0">
                <a:solidFill>
                  <a:schemeClr val="tx2"/>
                </a:solidFill>
              </a:rPr>
              <a:t>Web </a:t>
            </a:r>
            <a:r>
              <a:rPr lang="fi-FI" sz="1600" smtClean="0">
                <a:solidFill>
                  <a:schemeClr val="tx2"/>
                </a:solidFill>
              </a:rPr>
              <a:t>Services, </a:t>
            </a:r>
            <a:r>
              <a:rPr lang="fi-FI" sz="1600" dirty="0" err="1" smtClean="0">
                <a:solidFill>
                  <a:schemeClr val="tx2"/>
                </a:solidFill>
              </a:rPr>
              <a:t>sockets</a:t>
            </a:r>
            <a:r>
              <a:rPr lang="fi-FI" sz="1600" dirty="0" smtClean="0">
                <a:solidFill>
                  <a:schemeClr val="tx2"/>
                </a:solidFill>
              </a:rPr>
              <a:t>, …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 smtClean="0"/>
              <a:t>2017-11-06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 smtClean="0"/>
              <a:t>© Juhani </a:t>
            </a:r>
            <a:r>
              <a:rPr lang="fi-FI" dirty="0" smtClean="0"/>
              <a:t>Välimäki 2012-2017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774F7-259F-4027-8574-D8314F4FCF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7181" y="4280452"/>
            <a:ext cx="2575715" cy="1842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b="1" dirty="0" smtClean="0">
              <a:solidFill>
                <a:schemeClr val="tx2"/>
              </a:solidFill>
            </a:endParaRPr>
          </a:p>
          <a:p>
            <a:pPr algn="ctr"/>
            <a:r>
              <a:rPr lang="fi-FI" b="1" dirty="0" smtClean="0">
                <a:solidFill>
                  <a:schemeClr val="tx2"/>
                </a:solidFill>
              </a:rPr>
              <a:t>MOST LIKELY FEATURES STILL MISSING FROM ALL OF THESE LISTS!</a:t>
            </a:r>
          </a:p>
          <a:p>
            <a:pPr algn="ctr"/>
            <a:endParaRPr lang="fi-FI" b="1" dirty="0">
              <a:solidFill>
                <a:schemeClr val="tx2"/>
              </a:solidFill>
            </a:endParaRPr>
          </a:p>
          <a:p>
            <a:pPr algn="ctr"/>
            <a:r>
              <a:rPr lang="fi-FI" b="1" dirty="0" smtClean="0">
                <a:solidFill>
                  <a:schemeClr val="tx2"/>
                </a:solidFill>
              </a:rPr>
              <a:t>AMAZED?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1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103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Responsibilities, services or components? of…</vt:lpstr>
      <vt:lpstr>PowerPoint Presentation</vt:lpstr>
      <vt:lpstr>PowerPoint Presentation</vt:lpstr>
    </vt:vector>
  </TitlesOfParts>
  <Company>HAAGAHELIA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Responsibilities, services or components? of…</dc:title>
  <dc:creator>Välimäki Juhani</dc:creator>
  <cp:lastModifiedBy>Välimäki Juhani</cp:lastModifiedBy>
  <cp:revision>30</cp:revision>
  <cp:lastPrinted>2014-04-09T06:12:33Z</cp:lastPrinted>
  <dcterms:created xsi:type="dcterms:W3CDTF">2014-04-09T05:39:51Z</dcterms:created>
  <dcterms:modified xsi:type="dcterms:W3CDTF">2017-11-06T08:27:14Z</dcterms:modified>
</cp:coreProperties>
</file>