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9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6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E714-2F0E-4719-BB14-1334B22F8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9D7ED-14A9-424E-913F-C5D39570E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CE292-F63D-4636-9720-80622104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7.11.2024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5BCBD-1519-4C37-B929-CE8BDED9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C4BF3-CAE8-4759-9C99-0177EA34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6084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78A7-3912-43A5-AA9D-6E939300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8F97C-0705-451C-8857-C43DF1995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D1B18-C994-4219-9C02-260F2993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7.11.2024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3A6CF-2B06-41CA-A406-C1CA184A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AB997-7580-47D2-8141-BE0C62BC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1106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D47F73-CA01-4FDF-86B7-6CD343A3E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A18ED-684A-41E6-865F-D6EEBF6DF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90534-0E92-4199-933C-C2FA2D11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7.11.2024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3400B-E2EA-40AB-9DA6-2140A7BF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0CFD-B200-4ADA-A787-4CE94CC2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9958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270F-0C17-42B9-84BA-C67CE5E0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A457-B180-4EB1-BE23-329B1DEAC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B5E50-CF6F-4AD8-90AF-AB199905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7.11.2024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99853-FD33-4A38-80C0-C5831D6E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58673-4BD4-4AA7-A6C0-4B37BECD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525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B15B-1315-49E6-B7C6-4F8D70070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5952F-6551-4C66-AB04-3A12F6D93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8D486-B117-4A82-9AEA-1DAB5120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7.11.2024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7EE0F-7E8B-48F7-8360-E1897F75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54CFA-7EB8-4E7D-9F84-DABB0D90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9742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84E7-4A62-44D3-B041-BFF10BC1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BB1EE-6DBF-47A9-9EA4-66CB722E1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44D05-36BC-49C6-B1EE-6423D2936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CA144-3A44-428C-B296-FE45FD2C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7.11.2024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6508B-C60D-46BF-B6A7-C06B1683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F935C-AA1E-446A-89C0-D89FBE4A7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18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0D4E-BCD7-43A5-AA74-7800631F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78CA9-F396-450B-8FE2-A89C99BCF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29920-B161-4A59-8E25-17EA4243F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21ECF-C379-42B8-85C5-125E5C6E0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10F56-6748-494F-BCCE-631DFA329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CC2C3C-9CC2-41BF-AC69-DEDC6C16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7.11.2024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E4A6F-7021-4A37-9B1E-17CF4E36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9C50E-C097-4FA4-B358-B2C206F6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3036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FA44-F70D-4A51-BA7A-06FD1EFC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A4ACD-4E41-40CB-98FD-1132A9F2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7.11.2024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23400-E38F-4D49-9E4E-10500378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380D6-863A-4BCA-BAA1-F45F064A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3849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6E85C-4099-457B-B08F-3FA3E170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7.11.2024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70611-811D-458D-98FE-EF06B8D4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8EA266-9AC0-4CDF-BFBD-44504DA6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3321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37BF0-EC01-4264-9393-EE8205D7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9AF4-D934-4B6C-82DF-1BE3D5D5F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68BD9-D598-4565-A2E9-D9DBFA66C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21142-C217-45EE-A12D-8BF60249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7.11.2024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7E9E8-39EE-4827-89F5-AF20E409C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B04F5-3853-40C9-878B-06F5B2FC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6071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79705-0933-48E8-9EE1-8ED8D4E3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4F934-AC15-4D60-8E41-29608B905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C2437-0822-46C1-A6ED-35A27DB41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BF522-23D0-4FAA-9F6E-CA29F42A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6767-0EC2-4146-A188-74EE8EB24694}" type="datetimeFigureOut">
              <a:rPr lang="fi-FI" smtClean="0"/>
              <a:t>7.11.2024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32B80-2BBA-4345-8C05-0E16F587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7119C-6DD5-410A-AFFD-A7441E9F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8597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CF1A5-B9C0-4BE2-8E6E-F07013F2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C6B98-1D30-4A56-A7C8-38721F871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BEDC9-6730-47D9-AC31-5704109FE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66767-0EC2-4146-A188-74EE8EB24694}" type="datetimeFigureOut">
              <a:rPr lang="fi-FI" smtClean="0"/>
              <a:t>7.11.2024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89041-8567-47CD-8772-BB7AC0B4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0C761-B689-4EFE-875C-FDFF83D03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663CC-2375-4D26-8B16-FE2C7741729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7003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E553-D0EB-464C-AEE2-71D4D637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93478"/>
          </a:xfrm>
        </p:spPr>
        <p:txBody>
          <a:bodyPr>
            <a:normAutofit/>
          </a:bodyPr>
          <a:lstStyle/>
          <a:p>
            <a:r>
              <a:rPr lang="fi-FI" sz="4800" b="1" dirty="0" err="1"/>
              <a:t>Explanation</a:t>
            </a:r>
            <a:r>
              <a:rPr lang="fi-FI" sz="4800" b="1" dirty="0"/>
              <a:t> </a:t>
            </a:r>
            <a:r>
              <a:rPr lang="fi-FI" sz="4800" b="1" dirty="0" err="1"/>
              <a:t>about</a:t>
            </a:r>
            <a:r>
              <a:rPr lang="fi-FI" sz="4800" b="1" dirty="0"/>
              <a:t> </a:t>
            </a:r>
            <a:r>
              <a:rPr lang="fi-FI" sz="4800" b="1" dirty="0" err="1"/>
              <a:t>Authentication</a:t>
            </a:r>
            <a:r>
              <a:rPr lang="fi-FI" sz="4800" b="1" dirty="0"/>
              <a:t> and </a:t>
            </a:r>
            <a:r>
              <a:rPr lang="fi-FI" sz="4800" b="1" dirty="0" err="1"/>
              <a:t>Authorization</a:t>
            </a:r>
            <a:r>
              <a:rPr lang="fi-FI" sz="4800" b="1" dirty="0"/>
              <a:t> in a </a:t>
            </a:r>
            <a:r>
              <a:rPr lang="fi-FI" sz="4800" b="1" dirty="0" err="1"/>
              <a:t>full-stack</a:t>
            </a:r>
            <a:r>
              <a:rPr lang="fi-FI" sz="4800" b="1" dirty="0"/>
              <a:t> </a:t>
            </a:r>
            <a:r>
              <a:rPr lang="fi-FI" sz="4800" b="1" dirty="0" err="1"/>
              <a:t>app</a:t>
            </a:r>
            <a:endParaRPr lang="fi-FI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57C2-2572-4FA4-A73F-691DEB066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0785"/>
            <a:ext cx="10515600" cy="3516177"/>
          </a:xfrm>
        </p:spPr>
        <p:txBody>
          <a:bodyPr/>
          <a:lstStyle/>
          <a:p>
            <a:r>
              <a:rPr lang="fi-FI" dirty="0" err="1"/>
              <a:t>Frontend</a:t>
            </a:r>
            <a:endParaRPr lang="fi-FI" dirty="0"/>
          </a:p>
          <a:p>
            <a:r>
              <a:rPr lang="fi-FI" dirty="0" err="1"/>
              <a:t>Possible</a:t>
            </a:r>
            <a:r>
              <a:rPr lang="fi-FI" dirty="0"/>
              <a:t> </a:t>
            </a:r>
            <a:r>
              <a:rPr lang="fi-FI" dirty="0" err="1"/>
              <a:t>third</a:t>
            </a:r>
            <a:r>
              <a:rPr lang="fi-FI" dirty="0"/>
              <a:t> party </a:t>
            </a:r>
            <a:r>
              <a:rPr lang="fi-FI" dirty="0" err="1"/>
              <a:t>authentication</a:t>
            </a:r>
            <a:r>
              <a:rPr lang="fi-FI" dirty="0"/>
              <a:t>/</a:t>
            </a:r>
            <a:r>
              <a:rPr lang="fi-FI" dirty="0" err="1"/>
              <a:t>authorization</a:t>
            </a:r>
            <a:r>
              <a:rPr lang="fi-FI" dirty="0"/>
              <a:t> </a:t>
            </a:r>
            <a:r>
              <a:rPr lang="fi-FI" dirty="0" err="1"/>
              <a:t>service</a:t>
            </a:r>
            <a:endParaRPr lang="fi-FI" dirty="0"/>
          </a:p>
          <a:p>
            <a:r>
              <a:rPr lang="fi-FI" dirty="0" err="1"/>
              <a:t>Backend</a:t>
            </a:r>
            <a:endParaRPr lang="fi-FI" dirty="0"/>
          </a:p>
          <a:p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56E652-6164-494A-919C-0A308A11F30D}"/>
              </a:ext>
            </a:extLst>
          </p:cNvPr>
          <p:cNvSpPr/>
          <p:nvPr/>
        </p:nvSpPr>
        <p:spPr>
          <a:xfrm>
            <a:off x="10575121" y="6627168"/>
            <a:ext cx="16168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©2022-2024 Juhani Välimäki</a:t>
            </a:r>
            <a:endParaRPr lang="fi-FI" sz="900" dirty="0"/>
          </a:p>
        </p:txBody>
      </p:sp>
    </p:spTree>
    <p:extLst>
      <p:ext uri="{BB962C8B-B14F-4D97-AF65-F5344CB8AC3E}">
        <p14:creationId xmlns:p14="http://schemas.microsoft.com/office/powerpoint/2010/main" val="168971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Office worker">
            <a:extLst>
              <a:ext uri="{FF2B5EF4-FFF2-40B4-BE49-F238E27FC236}">
                <a16:creationId xmlns:a16="http://schemas.microsoft.com/office/drawing/2014/main" id="{34A66367-FDF3-4470-BA98-30A472CD2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389" y="1836532"/>
            <a:ext cx="538468" cy="538468"/>
          </a:xfrm>
          <a:prstGeom prst="rect">
            <a:avLst/>
          </a:prstGeom>
        </p:spPr>
      </p:pic>
      <p:pic>
        <p:nvPicPr>
          <p:cNvPr id="7" name="Graphic 6" descr="Construction worker">
            <a:extLst>
              <a:ext uri="{FF2B5EF4-FFF2-40B4-BE49-F238E27FC236}">
                <a16:creationId xmlns:a16="http://schemas.microsoft.com/office/drawing/2014/main" id="{3045F39E-F82F-484F-BF5A-71DB11285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737" y="4076419"/>
            <a:ext cx="497591" cy="497591"/>
          </a:xfrm>
          <a:prstGeom prst="rect">
            <a:avLst/>
          </a:prstGeom>
        </p:spPr>
      </p:pic>
      <p:pic>
        <p:nvPicPr>
          <p:cNvPr id="9" name="Graphic 8" descr="Syncing cloud">
            <a:extLst>
              <a:ext uri="{FF2B5EF4-FFF2-40B4-BE49-F238E27FC236}">
                <a16:creationId xmlns:a16="http://schemas.microsoft.com/office/drawing/2014/main" id="{FFDCBF5A-7448-4D19-8A84-1992DA35A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1262" y="86919"/>
            <a:ext cx="699738" cy="699738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D0A5097B-2145-4FFD-B93D-CF6382D698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09213" y="172387"/>
            <a:ext cx="457200" cy="457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0C7279-90F8-422E-A0A7-D43CBC5A468D}"/>
              </a:ext>
            </a:extLst>
          </p:cNvPr>
          <p:cNvSpPr/>
          <p:nvPr/>
        </p:nvSpPr>
        <p:spPr>
          <a:xfrm>
            <a:off x="1908414" y="1721158"/>
            <a:ext cx="2138930" cy="3221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Frontend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8890CF-99DE-4B43-8F34-5F9852C05A53}"/>
              </a:ext>
            </a:extLst>
          </p:cNvPr>
          <p:cNvSpPr/>
          <p:nvPr/>
        </p:nvSpPr>
        <p:spPr>
          <a:xfrm>
            <a:off x="5009213" y="1698673"/>
            <a:ext cx="2079885" cy="3244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Backend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E9F8C4-83E1-4665-A2F9-4C3166075382}"/>
              </a:ext>
            </a:extLst>
          </p:cNvPr>
          <p:cNvSpPr/>
          <p:nvPr/>
        </p:nvSpPr>
        <p:spPr>
          <a:xfrm>
            <a:off x="8113427" y="1343143"/>
            <a:ext cx="3728804" cy="4626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Database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server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database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F9D098-615A-4E3F-BF71-10982A99A38A}"/>
              </a:ext>
            </a:extLst>
          </p:cNvPr>
          <p:cNvSpPr/>
          <p:nvPr/>
        </p:nvSpPr>
        <p:spPr>
          <a:xfrm>
            <a:off x="257937" y="2272128"/>
            <a:ext cx="15561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mikkok</a:t>
            </a:r>
            <a:br>
              <a:rPr lang="fi-FI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, </a:t>
            </a:r>
          </a:p>
          <a:p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fi-FI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FC911-9C4A-4EF6-A7F8-FF310B885BEF}"/>
              </a:ext>
            </a:extLst>
          </p:cNvPr>
          <p:cNvSpPr/>
          <p:nvPr/>
        </p:nvSpPr>
        <p:spPr>
          <a:xfrm>
            <a:off x="250127" y="4487371"/>
            <a:ext cx="1556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matti86</a:t>
            </a:r>
            <a:br>
              <a:rPr lang="fi-FI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D13E2B-6C97-42CE-A424-49D9812CC998}"/>
              </a:ext>
            </a:extLst>
          </p:cNvPr>
          <p:cNvSpPr/>
          <p:nvPr/>
        </p:nvSpPr>
        <p:spPr>
          <a:xfrm>
            <a:off x="1683902" y="675762"/>
            <a:ext cx="5646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Third party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auth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system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i-FI" u="sng" dirty="0" err="1">
                <a:solidFill>
                  <a:schemeClr val="accent1">
                    <a:lumMod val="75000"/>
                  </a:schemeClr>
                </a:solidFill>
              </a:rPr>
              <a:t>often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used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).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E.g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. w.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OAuth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tokens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56B9878-3206-4906-877C-3232E677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389729"/>
              </p:ext>
            </p:extLst>
          </p:nvPr>
        </p:nvGraphicFramePr>
        <p:xfrm>
          <a:off x="5662534" y="65120"/>
          <a:ext cx="46614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157">
                  <a:extLst>
                    <a:ext uri="{9D8B030D-6E8A-4147-A177-3AD203B41FA5}">
                      <a16:colId xmlns:a16="http://schemas.microsoft.com/office/drawing/2014/main" val="2390664011"/>
                    </a:ext>
                  </a:extLst>
                </a:gridCol>
                <a:gridCol w="988454">
                  <a:extLst>
                    <a:ext uri="{9D8B030D-6E8A-4147-A177-3AD203B41FA5}">
                      <a16:colId xmlns:a16="http://schemas.microsoft.com/office/drawing/2014/main" val="2860169357"/>
                    </a:ext>
                  </a:extLst>
                </a:gridCol>
                <a:gridCol w="464274">
                  <a:extLst>
                    <a:ext uri="{9D8B030D-6E8A-4147-A177-3AD203B41FA5}">
                      <a16:colId xmlns:a16="http://schemas.microsoft.com/office/drawing/2014/main" val="3382898931"/>
                    </a:ext>
                  </a:extLst>
                </a:gridCol>
                <a:gridCol w="587831">
                  <a:extLst>
                    <a:ext uri="{9D8B030D-6E8A-4147-A177-3AD203B41FA5}">
                      <a16:colId xmlns:a16="http://schemas.microsoft.com/office/drawing/2014/main" val="486045570"/>
                    </a:ext>
                  </a:extLst>
                </a:gridCol>
                <a:gridCol w="2081744">
                  <a:extLst>
                    <a:ext uri="{9D8B030D-6E8A-4147-A177-3AD203B41FA5}">
                      <a16:colId xmlns:a16="http://schemas.microsoft.com/office/drawing/2014/main" val="4235470484"/>
                    </a:ext>
                  </a:extLst>
                </a:gridCol>
              </a:tblGrid>
              <a:tr h="126579"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user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email</a:t>
                      </a:r>
                      <a:r>
                        <a:rPr lang="fi-FI" sz="8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admin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worker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password</a:t>
                      </a:r>
                      <a:r>
                        <a:rPr lang="fi-FI" sz="800" b="1" u="sng" dirty="0" err="1"/>
                        <a:t>Hash</a:t>
                      </a:r>
                      <a:r>
                        <a:rPr lang="fi-FI" sz="800" b="0" u="none" dirty="0"/>
                        <a:t> (</a:t>
                      </a:r>
                      <a:r>
                        <a:rPr lang="fi-FI" sz="800" b="0" u="none" dirty="0" err="1"/>
                        <a:t>passwords</a:t>
                      </a:r>
                      <a:r>
                        <a:rPr lang="fi-FI" sz="800" b="0" u="none" dirty="0"/>
                        <a:t> </a:t>
                      </a:r>
                      <a:r>
                        <a:rPr lang="fi-FI" sz="800" b="0" u="sng" dirty="0" err="1"/>
                        <a:t>never</a:t>
                      </a:r>
                      <a:r>
                        <a:rPr lang="fi-FI" sz="800" b="0" u="none" dirty="0"/>
                        <a:t> </a:t>
                      </a:r>
                      <a:r>
                        <a:rPr lang="fi-FI" sz="800" b="0" u="none" dirty="0" err="1"/>
                        <a:t>stored</a:t>
                      </a:r>
                      <a:r>
                        <a:rPr lang="fi-FI" sz="800" b="0" u="non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7178"/>
                  </a:ext>
                </a:extLst>
              </a:tr>
              <a:tr h="198910">
                <a:tc>
                  <a:txBody>
                    <a:bodyPr/>
                    <a:lstStyle/>
                    <a:p>
                      <a:r>
                        <a:rPr lang="fi-FI" sz="800" dirty="0" err="1"/>
                        <a:t>mikkok</a:t>
                      </a:r>
                      <a:endParaRPr lang="fi-FI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mikko.käki@abb.fi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DSA2SDFIK3SFS4ADFLA93SDFL…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23490"/>
                  </a:ext>
                </a:extLst>
              </a:tr>
              <a:tr h="198910">
                <a:tc>
                  <a:txBody>
                    <a:bodyPr/>
                    <a:lstStyle/>
                    <a:p>
                      <a:r>
                        <a:rPr lang="fi-FI" sz="800" dirty="0"/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masa@jopo.fi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UAPOD1WJF02AWELADFJ2AW…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80958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859667-F702-4909-81E6-96FD6704D55A}"/>
              </a:ext>
            </a:extLst>
          </p:cNvPr>
          <p:cNvCxnSpPr/>
          <p:nvPr/>
        </p:nvCxnSpPr>
        <p:spPr>
          <a:xfrm flipH="1">
            <a:off x="5295275" y="314793"/>
            <a:ext cx="367259" cy="116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AF1789-8FF9-486C-BD29-0B3A0FD11F56}"/>
              </a:ext>
            </a:extLst>
          </p:cNvPr>
          <p:cNvSpPr/>
          <p:nvPr/>
        </p:nvSpPr>
        <p:spPr>
          <a:xfrm>
            <a:off x="7505287" y="2423567"/>
            <a:ext cx="1091357" cy="3401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fi-FI" sz="9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webapp_admin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BF8A0A-69FE-4BDF-BE7B-D8EB592541EA}"/>
              </a:ext>
            </a:extLst>
          </p:cNvPr>
          <p:cNvSpPr/>
          <p:nvPr/>
        </p:nvSpPr>
        <p:spPr>
          <a:xfrm>
            <a:off x="7499234" y="3652450"/>
            <a:ext cx="1091357" cy="3401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fi-FI" sz="9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webapp_worker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79E976-0F79-4DB1-B765-E8285C112EF5}"/>
              </a:ext>
            </a:extLst>
          </p:cNvPr>
          <p:cNvSpPr/>
          <p:nvPr/>
        </p:nvSpPr>
        <p:spPr>
          <a:xfrm>
            <a:off x="7505287" y="5392498"/>
            <a:ext cx="1091357" cy="3401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fi-FI" sz="9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dba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(etc.)</a:t>
            </a:r>
          </a:p>
          <a:p>
            <a:pPr algn="ctr"/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67E5FE-407F-426F-B725-73B2D70FF709}"/>
              </a:ext>
            </a:extLst>
          </p:cNvPr>
          <p:cNvSpPr/>
          <p:nvPr/>
        </p:nvSpPr>
        <p:spPr>
          <a:xfrm>
            <a:off x="2012825" y="2548117"/>
            <a:ext cx="461691" cy="446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DB1741-8682-4315-9B8C-44B9A5A4CB92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981857" y="2105766"/>
            <a:ext cx="1030606" cy="5326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BEF2D9-9CCC-4D39-942D-7572C3B73EAD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61328" y="2905787"/>
            <a:ext cx="1036621" cy="14194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316A3A-29C7-4DA0-9B24-D173C30F7EFC}"/>
              </a:ext>
            </a:extLst>
          </p:cNvPr>
          <p:cNvCxnSpPr>
            <a:cxnSpLocks/>
            <a:stCxn id="25" idx="3"/>
            <a:endCxn id="18" idx="2"/>
          </p:cNvCxnSpPr>
          <p:nvPr/>
        </p:nvCxnSpPr>
        <p:spPr>
          <a:xfrm flipV="1">
            <a:off x="2474516" y="1045094"/>
            <a:ext cx="2032531" cy="1726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BEB68F-565B-43E1-8F6D-F1012A4383A2}"/>
              </a:ext>
            </a:extLst>
          </p:cNvPr>
          <p:cNvCxnSpPr>
            <a:cxnSpLocks/>
          </p:cNvCxnSpPr>
          <p:nvPr/>
        </p:nvCxnSpPr>
        <p:spPr>
          <a:xfrm flipH="1" flipV="1">
            <a:off x="4784487" y="1057095"/>
            <a:ext cx="878048" cy="9623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FF472E3-89AA-49D2-9F5F-88EE91230ED7}"/>
              </a:ext>
            </a:extLst>
          </p:cNvPr>
          <p:cNvSpPr/>
          <p:nvPr/>
        </p:nvSpPr>
        <p:spPr>
          <a:xfrm>
            <a:off x="4507042" y="2454111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7A762E-4FB3-491F-913E-841DDB33C34F}"/>
              </a:ext>
            </a:extLst>
          </p:cNvPr>
          <p:cNvSpPr/>
          <p:nvPr/>
        </p:nvSpPr>
        <p:spPr>
          <a:xfrm>
            <a:off x="4507042" y="2939283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84ABC6-24FC-4E07-A44A-42E45E5D453F}"/>
              </a:ext>
            </a:extLst>
          </p:cNvPr>
          <p:cNvSpPr/>
          <p:nvPr/>
        </p:nvSpPr>
        <p:spPr>
          <a:xfrm>
            <a:off x="4509332" y="3447584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6795E6-B86D-48BD-97A0-F0FF06F19799}"/>
              </a:ext>
            </a:extLst>
          </p:cNvPr>
          <p:cNvSpPr/>
          <p:nvPr/>
        </p:nvSpPr>
        <p:spPr>
          <a:xfrm>
            <a:off x="4507042" y="3932756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82E291-D866-4599-8052-F205A467C519}"/>
              </a:ext>
            </a:extLst>
          </p:cNvPr>
          <p:cNvSpPr/>
          <p:nvPr/>
        </p:nvSpPr>
        <p:spPr>
          <a:xfrm>
            <a:off x="5478904" y="2450237"/>
            <a:ext cx="7938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A5586F-6915-4AA7-AD2A-45E69C1F0403}"/>
              </a:ext>
            </a:extLst>
          </p:cNvPr>
          <p:cNvSpPr/>
          <p:nvPr/>
        </p:nvSpPr>
        <p:spPr>
          <a:xfrm>
            <a:off x="5466413" y="2925244"/>
            <a:ext cx="7938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E2BAF2-BF2A-439F-8AEB-7D16FE034482}"/>
              </a:ext>
            </a:extLst>
          </p:cNvPr>
          <p:cNvSpPr/>
          <p:nvPr/>
        </p:nvSpPr>
        <p:spPr>
          <a:xfrm>
            <a:off x="5466413" y="3435583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A0D65E-F727-450E-9810-0681E257DB49}"/>
              </a:ext>
            </a:extLst>
          </p:cNvPr>
          <p:cNvSpPr/>
          <p:nvPr/>
        </p:nvSpPr>
        <p:spPr>
          <a:xfrm>
            <a:off x="5466413" y="3918717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D697E5-9D28-4F17-9D1F-A72D93450E01}"/>
              </a:ext>
            </a:extLst>
          </p:cNvPr>
          <p:cNvSpPr/>
          <p:nvPr/>
        </p:nvSpPr>
        <p:spPr>
          <a:xfrm>
            <a:off x="5167299" y="2003484"/>
            <a:ext cx="17718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third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party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checking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authorization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endParaRPr lang="fi-FI" sz="9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F9DD62-58AB-46CB-B016-4B26AB47C6DC}"/>
              </a:ext>
            </a:extLst>
          </p:cNvPr>
          <p:cNvSpPr/>
          <p:nvPr/>
        </p:nvSpPr>
        <p:spPr>
          <a:xfrm rot="19214755">
            <a:off x="3194380" y="1345686"/>
            <a:ext cx="12763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username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password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-&gt;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9831D7B-E590-4F97-A2BF-AF29E155821E}"/>
              </a:ext>
            </a:extLst>
          </p:cNvPr>
          <p:cNvSpPr/>
          <p:nvPr/>
        </p:nvSpPr>
        <p:spPr>
          <a:xfrm rot="19214755">
            <a:off x="2273935" y="1768180"/>
            <a:ext cx="28619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&lt;-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authorization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e.g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. w. JWT),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user+roles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5EA501-2E6D-4BA4-ACD5-D5C0371D1B06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3689098" y="2565654"/>
            <a:ext cx="817944" cy="31965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26B1860-AB8C-4C0E-A75E-3E0BE5D632D9}"/>
              </a:ext>
            </a:extLst>
          </p:cNvPr>
          <p:cNvSpPr/>
          <p:nvPr/>
        </p:nvSpPr>
        <p:spPr>
          <a:xfrm>
            <a:off x="3670686" y="2971823"/>
            <a:ext cx="920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requests</a:t>
            </a:r>
            <a:endParaRPr lang="fi-FI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i-FI" sz="1200" u="sng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auth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tokens</a:t>
            </a:r>
            <a:endParaRPr lang="fi-FI" sz="12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613D81F-960A-4354-A978-245362C379B4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61328" y="4297379"/>
            <a:ext cx="1807989" cy="278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F6259C2-58F7-4048-B3DB-1E21BDD8494D}"/>
              </a:ext>
            </a:extLst>
          </p:cNvPr>
          <p:cNvCxnSpPr>
            <a:cxnSpLocks/>
            <a:stCxn id="58" idx="0"/>
            <a:endCxn id="5" idx="3"/>
          </p:cNvCxnSpPr>
          <p:nvPr/>
        </p:nvCxnSpPr>
        <p:spPr>
          <a:xfrm flipH="1" flipV="1">
            <a:off x="981857" y="2105766"/>
            <a:ext cx="2356362" cy="65798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588F726-325B-403F-BEAA-209F8AE577CA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981857" y="2105766"/>
            <a:ext cx="1821777" cy="1928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602D8CD-0AEE-48AA-A899-D5442D06B4FD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3704910" y="3028160"/>
            <a:ext cx="802132" cy="2266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2B6E4F-B1A8-4920-B2DC-2415B055A9C3}"/>
              </a:ext>
            </a:extLst>
          </p:cNvPr>
          <p:cNvCxnSpPr>
            <a:cxnSpLocks/>
          </p:cNvCxnSpPr>
          <p:nvPr/>
        </p:nvCxnSpPr>
        <p:spPr>
          <a:xfrm flipH="1">
            <a:off x="3537680" y="3541590"/>
            <a:ext cx="974767" cy="59189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FDFFCF0-593D-4DCC-A433-B9103666E46E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537680" y="4044299"/>
            <a:ext cx="969362" cy="17214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B9EAF8A-F823-455C-902C-038FD937A0C0}"/>
              </a:ext>
            </a:extLst>
          </p:cNvPr>
          <p:cNvSpPr/>
          <p:nvPr/>
        </p:nvSpPr>
        <p:spPr>
          <a:xfrm>
            <a:off x="2873222" y="3992638"/>
            <a:ext cx="643929" cy="55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43F229-2AE8-41A8-8F98-AB5ED6C2C3E0}"/>
              </a:ext>
            </a:extLst>
          </p:cNvPr>
          <p:cNvSpPr/>
          <p:nvPr/>
        </p:nvSpPr>
        <p:spPr>
          <a:xfrm>
            <a:off x="2806607" y="3909628"/>
            <a:ext cx="643929" cy="553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2C8987B-52DB-4548-8D7F-B607B062E96B}"/>
              </a:ext>
            </a:extLst>
          </p:cNvPr>
          <p:cNvSpPr/>
          <p:nvPr/>
        </p:nvSpPr>
        <p:spPr>
          <a:xfrm>
            <a:off x="3072540" y="2845910"/>
            <a:ext cx="643929" cy="55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C56DDB2-D7B8-494B-828F-1977388FC8F1}"/>
              </a:ext>
            </a:extLst>
          </p:cNvPr>
          <p:cNvSpPr/>
          <p:nvPr/>
        </p:nvSpPr>
        <p:spPr>
          <a:xfrm>
            <a:off x="3016254" y="2763755"/>
            <a:ext cx="643929" cy="553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9C65857-3425-467D-B14C-221D52AA5FA5}"/>
              </a:ext>
            </a:extLst>
          </p:cNvPr>
          <p:cNvCxnSpPr>
            <a:cxnSpLocks/>
          </p:cNvCxnSpPr>
          <p:nvPr/>
        </p:nvCxnSpPr>
        <p:spPr>
          <a:xfrm flipH="1">
            <a:off x="6636065" y="2725483"/>
            <a:ext cx="863169" cy="31517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C9B961-2172-4D23-A17C-F881D1FF6224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623575" y="2565653"/>
            <a:ext cx="881712" cy="2800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C181557-EA90-4DF5-9A09-B492380B1BF9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6623576" y="3541590"/>
            <a:ext cx="875658" cy="28095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F330D0E-15C4-4D37-AF16-533591EFD5B8}"/>
              </a:ext>
            </a:extLst>
          </p:cNvPr>
          <p:cNvCxnSpPr>
            <a:cxnSpLocks/>
          </p:cNvCxnSpPr>
          <p:nvPr/>
        </p:nvCxnSpPr>
        <p:spPr>
          <a:xfrm flipH="1">
            <a:off x="6580268" y="3938197"/>
            <a:ext cx="918966" cy="9593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Graphic 110" descr="Drama">
            <a:extLst>
              <a:ext uri="{FF2B5EF4-FFF2-40B4-BE49-F238E27FC236}">
                <a16:creationId xmlns:a16="http://schemas.microsoft.com/office/drawing/2014/main" id="{80DE42FB-F44B-452E-88CE-635E4C82DF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8990163" y="2375000"/>
            <a:ext cx="655168" cy="722811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14368FEE-80CF-4A97-ADEA-6B0A418646A9}"/>
              </a:ext>
            </a:extLst>
          </p:cNvPr>
          <p:cNvSpPr/>
          <p:nvPr/>
        </p:nvSpPr>
        <p:spPr>
          <a:xfrm>
            <a:off x="8990163" y="2032254"/>
            <a:ext cx="57419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5E293EA-EBAE-482D-B7C8-9FE88174BC11}"/>
              </a:ext>
            </a:extLst>
          </p:cNvPr>
          <p:cNvSpPr/>
          <p:nvPr/>
        </p:nvSpPr>
        <p:spPr>
          <a:xfrm>
            <a:off x="9932024" y="1937161"/>
            <a:ext cx="6078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5BA75AE-A5AB-4CD2-B0FD-B8B7D522A30A}"/>
              </a:ext>
            </a:extLst>
          </p:cNvPr>
          <p:cNvSpPr/>
          <p:nvPr/>
        </p:nvSpPr>
        <p:spPr>
          <a:xfrm>
            <a:off x="10881665" y="1665416"/>
            <a:ext cx="6270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A177C9-9C3F-4D09-B542-14C4C5F1DCBA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8596644" y="2590246"/>
            <a:ext cx="348286" cy="34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BEECF6F-DA02-4579-8CC7-4B23B1E6210C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8590591" y="3050825"/>
            <a:ext cx="608140" cy="771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15A6958-1126-4C09-B80C-7FC453C56A15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9440645" y="2413671"/>
            <a:ext cx="477794" cy="708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15CBEDD-72B5-4A4F-89C2-8FE6CAEC2BF6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9642874" y="2872292"/>
            <a:ext cx="261484" cy="87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3E1B333-2005-4413-A854-DAD7470EDBFA}"/>
              </a:ext>
            </a:extLst>
          </p:cNvPr>
          <p:cNvSpPr/>
          <p:nvPr/>
        </p:nvSpPr>
        <p:spPr>
          <a:xfrm>
            <a:off x="9918439" y="2221802"/>
            <a:ext cx="698406" cy="38373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SQL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BA48554-A6BC-4FBD-B0B5-1A1B3F39D2D2}"/>
              </a:ext>
            </a:extLst>
          </p:cNvPr>
          <p:cNvSpPr/>
          <p:nvPr/>
        </p:nvSpPr>
        <p:spPr>
          <a:xfrm>
            <a:off x="9904358" y="2763755"/>
            <a:ext cx="704603" cy="39232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SQL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FF915AB-E5C1-4BD6-89EA-103F944B8298}"/>
              </a:ext>
            </a:extLst>
          </p:cNvPr>
          <p:cNvSpPr/>
          <p:nvPr/>
        </p:nvSpPr>
        <p:spPr>
          <a:xfrm>
            <a:off x="10931652" y="2386436"/>
            <a:ext cx="643929" cy="34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SQL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3F427B5-7934-42F6-A2D2-89E7C898C536}"/>
              </a:ext>
            </a:extLst>
          </p:cNvPr>
          <p:cNvCxnSpPr>
            <a:cxnSpLocks/>
            <a:stCxn id="138" idx="1"/>
            <a:endCxn id="136" idx="3"/>
          </p:cNvCxnSpPr>
          <p:nvPr/>
        </p:nvCxnSpPr>
        <p:spPr>
          <a:xfrm flipH="1" flipV="1">
            <a:off x="10616845" y="2413671"/>
            <a:ext cx="314807" cy="147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180C0A5-D89E-4A0F-9378-CB105C6AED80}"/>
              </a:ext>
            </a:extLst>
          </p:cNvPr>
          <p:cNvCxnSpPr>
            <a:cxnSpLocks/>
            <a:endCxn id="137" idx="3"/>
          </p:cNvCxnSpPr>
          <p:nvPr/>
        </p:nvCxnSpPr>
        <p:spPr>
          <a:xfrm flipH="1">
            <a:off x="10608961" y="2701732"/>
            <a:ext cx="314807" cy="258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7BD0289-C7EA-4854-A629-E60CF357FF92}"/>
              </a:ext>
            </a:extLst>
          </p:cNvPr>
          <p:cNvSpPr/>
          <p:nvPr/>
        </p:nvSpPr>
        <p:spPr>
          <a:xfrm rot="1524027">
            <a:off x="10567526" y="2315368"/>
            <a:ext cx="4523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CRUD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EBED7EF-1F3E-4714-9C5E-A43090166995}"/>
              </a:ext>
            </a:extLst>
          </p:cNvPr>
          <p:cNvSpPr/>
          <p:nvPr/>
        </p:nvSpPr>
        <p:spPr>
          <a:xfrm rot="18872376">
            <a:off x="10586491" y="2684476"/>
            <a:ext cx="2471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42BFB00-B80D-4501-9D1F-D5529B973DF9}"/>
              </a:ext>
            </a:extLst>
          </p:cNvPr>
          <p:cNvSpPr/>
          <p:nvPr/>
        </p:nvSpPr>
        <p:spPr>
          <a:xfrm>
            <a:off x="8834781" y="2250832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admin_role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76745BF-925D-48F1-BEE7-6E161544F20A}"/>
              </a:ext>
            </a:extLst>
          </p:cNvPr>
          <p:cNvSpPr/>
          <p:nvPr/>
        </p:nvSpPr>
        <p:spPr>
          <a:xfrm>
            <a:off x="9102936" y="29823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worker_role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7" name="Graphic 156" descr="Tools">
            <a:extLst>
              <a:ext uri="{FF2B5EF4-FFF2-40B4-BE49-F238E27FC236}">
                <a16:creationId xmlns:a16="http://schemas.microsoft.com/office/drawing/2014/main" id="{B4AE128E-33C6-414C-A7A0-0AFEFBD643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93564" y="5685020"/>
            <a:ext cx="632580" cy="632580"/>
          </a:xfrm>
          <a:prstGeom prst="rect">
            <a:avLst/>
          </a:prstGeom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D5FCC5C8-1931-43C3-96C7-D0C46EFD3130}"/>
              </a:ext>
            </a:extLst>
          </p:cNvPr>
          <p:cNvSpPr/>
          <p:nvPr/>
        </p:nvSpPr>
        <p:spPr>
          <a:xfrm>
            <a:off x="3929143" y="6296267"/>
            <a:ext cx="612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Some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developer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building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maintaining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DB and DB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logins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directly</a:t>
            </a:r>
            <a:endParaRPr lang="fi-FI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CD999BF-1604-4D29-8CF2-FA5AADB79720}"/>
              </a:ext>
            </a:extLst>
          </p:cNvPr>
          <p:cNvCxnSpPr>
            <a:cxnSpLocks/>
            <a:stCxn id="24" idx="1"/>
            <a:endCxn id="157" idx="3"/>
          </p:cNvCxnSpPr>
          <p:nvPr/>
        </p:nvCxnSpPr>
        <p:spPr>
          <a:xfrm flipH="1">
            <a:off x="7026144" y="5562592"/>
            <a:ext cx="479143" cy="43871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2" name="Table 161">
            <a:extLst>
              <a:ext uri="{FF2B5EF4-FFF2-40B4-BE49-F238E27FC236}">
                <a16:creationId xmlns:a16="http://schemas.microsoft.com/office/drawing/2014/main" id="{BCD6990A-5C9A-495B-BFAF-EED094E8A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272226"/>
              </p:ext>
            </p:extLst>
          </p:nvPr>
        </p:nvGraphicFramePr>
        <p:xfrm>
          <a:off x="8229600" y="4445877"/>
          <a:ext cx="3438207" cy="655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643">
                  <a:extLst>
                    <a:ext uri="{9D8B030D-6E8A-4147-A177-3AD203B41FA5}">
                      <a16:colId xmlns:a16="http://schemas.microsoft.com/office/drawing/2014/main" val="2390664011"/>
                    </a:ext>
                  </a:extLst>
                </a:gridCol>
                <a:gridCol w="711791">
                  <a:extLst>
                    <a:ext uri="{9D8B030D-6E8A-4147-A177-3AD203B41FA5}">
                      <a16:colId xmlns:a16="http://schemas.microsoft.com/office/drawing/2014/main" val="2860169357"/>
                    </a:ext>
                  </a:extLst>
                </a:gridCol>
                <a:gridCol w="504627">
                  <a:extLst>
                    <a:ext uri="{9D8B030D-6E8A-4147-A177-3AD203B41FA5}">
                      <a16:colId xmlns:a16="http://schemas.microsoft.com/office/drawing/2014/main" val="3382898931"/>
                    </a:ext>
                  </a:extLst>
                </a:gridCol>
                <a:gridCol w="493245">
                  <a:extLst>
                    <a:ext uri="{9D8B030D-6E8A-4147-A177-3AD203B41FA5}">
                      <a16:colId xmlns:a16="http://schemas.microsoft.com/office/drawing/2014/main" val="486045570"/>
                    </a:ext>
                  </a:extLst>
                </a:gridCol>
                <a:gridCol w="1286901">
                  <a:extLst>
                    <a:ext uri="{9D8B030D-6E8A-4147-A177-3AD203B41FA5}">
                      <a16:colId xmlns:a16="http://schemas.microsoft.com/office/drawing/2014/main" val="4235470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i-FI" sz="6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name</a:t>
                      </a:r>
                      <a:r>
                        <a:rPr lang="fi-FI" sz="6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ownerId</a:t>
                      </a:r>
                      <a:endParaRPr lang="fi-FI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date</a:t>
                      </a:r>
                      <a:endParaRPr lang="fi-FI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description</a:t>
                      </a:r>
                      <a:endParaRPr lang="fi-FI" sz="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7178"/>
                  </a:ext>
                </a:extLst>
              </a:tr>
              <a:tr h="236491">
                <a:tc>
                  <a:txBody>
                    <a:bodyPr/>
                    <a:lstStyle/>
                    <a:p>
                      <a:r>
                        <a:rPr lang="fi-FI" sz="600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Mercurion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>
                          <a:solidFill>
                            <a:srgbClr val="FF0000"/>
                          </a:solidFill>
                        </a:rPr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mmmm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Xxxxx</a:t>
                      </a:r>
                      <a:r>
                        <a:rPr lang="fi-FI" sz="600" dirty="0"/>
                        <a:t> xxxx </a:t>
                      </a:r>
                      <a:r>
                        <a:rPr lang="fi-FI" sz="600" dirty="0" err="1"/>
                        <a:t>xxxxxxx</a:t>
                      </a:r>
                      <a:r>
                        <a:rPr lang="fi-FI" sz="600" dirty="0"/>
                        <a:t> 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23490"/>
                  </a:ext>
                </a:extLst>
              </a:tr>
              <a:tr h="236491">
                <a:tc>
                  <a:txBody>
                    <a:bodyPr/>
                    <a:lstStyle/>
                    <a:p>
                      <a:r>
                        <a:rPr lang="fi-FI" sz="600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Lonavala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>
                          <a:solidFill>
                            <a:srgbClr val="FF0000"/>
                          </a:solidFill>
                        </a:rPr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nnnnnn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/>
                        <a:t>Xxxx xxxx </a:t>
                      </a:r>
                      <a:r>
                        <a:rPr lang="fi-FI" sz="600" dirty="0" err="1"/>
                        <a:t>xxxxx</a:t>
                      </a:r>
                      <a:r>
                        <a:rPr lang="fi-FI" sz="600" dirty="0"/>
                        <a:t> </a:t>
                      </a:r>
                      <a:r>
                        <a:rPr lang="fi-FI" sz="600" dirty="0" err="1"/>
                        <a:t>xxxxx</a:t>
                      </a:r>
                      <a:endParaRPr lang="fi-FI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80958"/>
                  </a:ext>
                </a:extLst>
              </a:tr>
            </a:tbl>
          </a:graphicData>
        </a:graphic>
      </p:graphicFrame>
      <p:sp>
        <p:nvSpPr>
          <p:cNvPr id="163" name="Rectangle 162">
            <a:extLst>
              <a:ext uri="{FF2B5EF4-FFF2-40B4-BE49-F238E27FC236}">
                <a16:creationId xmlns:a16="http://schemas.microsoft.com/office/drawing/2014/main" id="{4FA99FF1-F3F2-476B-BFED-19683A658489}"/>
              </a:ext>
            </a:extLst>
          </p:cNvPr>
          <p:cNvSpPr/>
          <p:nvPr/>
        </p:nvSpPr>
        <p:spPr>
          <a:xfrm>
            <a:off x="8188949" y="4203961"/>
            <a:ext cx="31502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Project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Also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can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for per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item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authorization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!)</a:t>
            </a:r>
            <a:endParaRPr lang="fi-FI" sz="9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8461B90-4C61-410D-A026-0E5859C69712}"/>
              </a:ext>
            </a:extLst>
          </p:cNvPr>
          <p:cNvSpPr/>
          <p:nvPr/>
        </p:nvSpPr>
        <p:spPr>
          <a:xfrm>
            <a:off x="9677488" y="3592755"/>
            <a:ext cx="1878713" cy="39232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Triggers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stored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procedures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functions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domains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etc.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32A4EF0-9A2C-4E3D-97F2-101D055A6B8B}"/>
              </a:ext>
            </a:extLst>
          </p:cNvPr>
          <p:cNvSpPr/>
          <p:nvPr/>
        </p:nvSpPr>
        <p:spPr>
          <a:xfrm rot="20160556">
            <a:off x="776210" y="5696406"/>
            <a:ext cx="1567744" cy="64633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i-FI" sz="1200" b="1" dirty="0">
                <a:solidFill>
                  <a:srgbClr val="FF0000"/>
                </a:solidFill>
              </a:rPr>
              <a:t>TOP SCARED!</a:t>
            </a:r>
            <a:br>
              <a:rPr lang="fi-FI" sz="1200" b="1" dirty="0">
                <a:solidFill>
                  <a:srgbClr val="FF0000"/>
                </a:solidFill>
              </a:rPr>
            </a:br>
            <a:r>
              <a:rPr lang="fi-FI" sz="1200" dirty="0">
                <a:solidFill>
                  <a:srgbClr val="FF0000"/>
                </a:solidFill>
              </a:rPr>
              <a:t>Watch </a:t>
            </a:r>
            <a:r>
              <a:rPr lang="fi-FI" sz="1200" dirty="0" err="1">
                <a:solidFill>
                  <a:srgbClr val="FF0000"/>
                </a:solidFill>
              </a:rPr>
              <a:t>the</a:t>
            </a:r>
            <a:r>
              <a:rPr lang="fi-FI" sz="1200" dirty="0">
                <a:solidFill>
                  <a:srgbClr val="FF0000"/>
                </a:solidFill>
              </a:rPr>
              <a:t> </a:t>
            </a:r>
            <a:r>
              <a:rPr lang="fi-FI" sz="1200" dirty="0" err="1">
                <a:solidFill>
                  <a:srgbClr val="FF0000"/>
                </a:solidFill>
              </a:rPr>
              <a:t>associated</a:t>
            </a:r>
            <a:endParaRPr lang="fi-FI" sz="1200" dirty="0">
              <a:solidFill>
                <a:srgbClr val="FF0000"/>
              </a:solidFill>
            </a:endParaRPr>
          </a:p>
          <a:p>
            <a:pPr algn="ctr"/>
            <a:r>
              <a:rPr lang="fi-FI" sz="1200" dirty="0">
                <a:solidFill>
                  <a:srgbClr val="FF0000"/>
                </a:solidFill>
              </a:rPr>
              <a:t>video </a:t>
            </a:r>
            <a:r>
              <a:rPr lang="fi-FI" sz="1200" dirty="0" err="1">
                <a:solidFill>
                  <a:srgbClr val="FF0000"/>
                </a:solidFill>
              </a:rPr>
              <a:t>explanation</a:t>
            </a:r>
            <a:r>
              <a:rPr lang="fi-FI" sz="1200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170" name="Graphic 169" descr="Database">
            <a:extLst>
              <a:ext uri="{FF2B5EF4-FFF2-40B4-BE49-F238E27FC236}">
                <a16:creationId xmlns:a16="http://schemas.microsoft.com/office/drawing/2014/main" id="{3C758B97-BE0E-42D1-94E0-6383F7C35A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8106" y="2845362"/>
            <a:ext cx="572702" cy="572702"/>
          </a:xfrm>
          <a:prstGeom prst="rect">
            <a:avLst/>
          </a:prstGeom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CBA20AF5-D565-40DF-A506-6B9291EBB59E}"/>
              </a:ext>
            </a:extLst>
          </p:cNvPr>
          <p:cNvSpPr/>
          <p:nvPr/>
        </p:nvSpPr>
        <p:spPr>
          <a:xfrm>
            <a:off x="10905297" y="1926293"/>
            <a:ext cx="643929" cy="34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SQL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61D9EDA-45B1-4F4A-991F-027B0DAB488A}"/>
              </a:ext>
            </a:extLst>
          </p:cNvPr>
          <p:cNvCxnSpPr>
            <a:cxnSpLocks/>
            <a:stCxn id="178" idx="1"/>
            <a:endCxn id="136" idx="3"/>
          </p:cNvCxnSpPr>
          <p:nvPr/>
        </p:nvCxnSpPr>
        <p:spPr>
          <a:xfrm flipH="1">
            <a:off x="10616845" y="2101035"/>
            <a:ext cx="288452" cy="3126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74FAAE8-7C93-0EF4-E02E-FDA8BB9D3726}"/>
              </a:ext>
            </a:extLst>
          </p:cNvPr>
          <p:cNvSpPr/>
          <p:nvPr/>
        </p:nvSpPr>
        <p:spPr>
          <a:xfrm>
            <a:off x="10575121" y="6627168"/>
            <a:ext cx="16168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©2022-2024 Juhani Välimäki</a:t>
            </a:r>
            <a:endParaRPr lang="fi-FI" sz="900" dirty="0"/>
          </a:p>
        </p:txBody>
      </p:sp>
    </p:spTree>
    <p:extLst>
      <p:ext uri="{BB962C8B-B14F-4D97-AF65-F5344CB8AC3E}">
        <p14:creationId xmlns:p14="http://schemas.microsoft.com/office/powerpoint/2010/main" val="2720814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Office worker">
            <a:extLst>
              <a:ext uri="{FF2B5EF4-FFF2-40B4-BE49-F238E27FC236}">
                <a16:creationId xmlns:a16="http://schemas.microsoft.com/office/drawing/2014/main" id="{34A66367-FDF3-4470-BA98-30A472CD2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389" y="1836532"/>
            <a:ext cx="538468" cy="538468"/>
          </a:xfrm>
          <a:prstGeom prst="rect">
            <a:avLst/>
          </a:prstGeom>
        </p:spPr>
      </p:pic>
      <p:pic>
        <p:nvPicPr>
          <p:cNvPr id="7" name="Graphic 6" descr="Construction worker">
            <a:extLst>
              <a:ext uri="{FF2B5EF4-FFF2-40B4-BE49-F238E27FC236}">
                <a16:creationId xmlns:a16="http://schemas.microsoft.com/office/drawing/2014/main" id="{3045F39E-F82F-484F-BF5A-71DB11285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737" y="4076419"/>
            <a:ext cx="497591" cy="497591"/>
          </a:xfrm>
          <a:prstGeom prst="rect">
            <a:avLst/>
          </a:prstGeom>
        </p:spPr>
      </p:pic>
      <p:pic>
        <p:nvPicPr>
          <p:cNvPr id="9" name="Graphic 8" descr="Syncing cloud">
            <a:extLst>
              <a:ext uri="{FF2B5EF4-FFF2-40B4-BE49-F238E27FC236}">
                <a16:creationId xmlns:a16="http://schemas.microsoft.com/office/drawing/2014/main" id="{FFDCBF5A-7448-4D19-8A84-1992DA35AE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1262" y="86919"/>
            <a:ext cx="699738" cy="699738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D0A5097B-2145-4FFD-B93D-CF6382D698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09213" y="172387"/>
            <a:ext cx="457200" cy="457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0C7279-90F8-422E-A0A7-D43CBC5A468D}"/>
              </a:ext>
            </a:extLst>
          </p:cNvPr>
          <p:cNvSpPr/>
          <p:nvPr/>
        </p:nvSpPr>
        <p:spPr>
          <a:xfrm>
            <a:off x="1908414" y="1721158"/>
            <a:ext cx="2138930" cy="3221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Frontend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8890CF-99DE-4B43-8F34-5F9852C05A53}"/>
              </a:ext>
            </a:extLst>
          </p:cNvPr>
          <p:cNvSpPr/>
          <p:nvPr/>
        </p:nvSpPr>
        <p:spPr>
          <a:xfrm>
            <a:off x="5009213" y="1698673"/>
            <a:ext cx="2079885" cy="3244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Backend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E9F8C4-83E1-4665-A2F9-4C3166075382}"/>
              </a:ext>
            </a:extLst>
          </p:cNvPr>
          <p:cNvSpPr/>
          <p:nvPr/>
        </p:nvSpPr>
        <p:spPr>
          <a:xfrm>
            <a:off x="8113427" y="1343143"/>
            <a:ext cx="3728804" cy="4626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Database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server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database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F9D098-615A-4E3F-BF71-10982A99A38A}"/>
              </a:ext>
            </a:extLst>
          </p:cNvPr>
          <p:cNvSpPr/>
          <p:nvPr/>
        </p:nvSpPr>
        <p:spPr>
          <a:xfrm>
            <a:off x="257937" y="2272128"/>
            <a:ext cx="15561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mikkok</a:t>
            </a:r>
            <a:br>
              <a:rPr lang="fi-FI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, </a:t>
            </a:r>
          </a:p>
          <a:p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fi-FI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FC911-9C4A-4EF6-A7F8-FF310B885BEF}"/>
              </a:ext>
            </a:extLst>
          </p:cNvPr>
          <p:cNvSpPr/>
          <p:nvPr/>
        </p:nvSpPr>
        <p:spPr>
          <a:xfrm>
            <a:off x="250127" y="4487371"/>
            <a:ext cx="15561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matti86</a:t>
            </a:r>
            <a:br>
              <a:rPr lang="fi-FI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D13E2B-6C97-42CE-A424-49D9812CC998}"/>
              </a:ext>
            </a:extLst>
          </p:cNvPr>
          <p:cNvSpPr/>
          <p:nvPr/>
        </p:nvSpPr>
        <p:spPr>
          <a:xfrm>
            <a:off x="2186247" y="675762"/>
            <a:ext cx="4641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Third party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authentication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system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i-FI" u="sng" dirty="0" err="1">
                <a:solidFill>
                  <a:schemeClr val="accent1">
                    <a:lumMod val="75000"/>
                  </a:schemeClr>
                </a:solidFill>
              </a:rPr>
              <a:t>often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used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56B9878-3206-4906-877C-3232E6776CFF}"/>
              </a:ext>
            </a:extLst>
          </p:cNvPr>
          <p:cNvGraphicFramePr>
            <a:graphicFrameLocks noGrp="1"/>
          </p:cNvGraphicFramePr>
          <p:nvPr/>
        </p:nvGraphicFramePr>
        <p:xfrm>
          <a:off x="5662534" y="65120"/>
          <a:ext cx="466146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157">
                  <a:extLst>
                    <a:ext uri="{9D8B030D-6E8A-4147-A177-3AD203B41FA5}">
                      <a16:colId xmlns:a16="http://schemas.microsoft.com/office/drawing/2014/main" val="2390664011"/>
                    </a:ext>
                  </a:extLst>
                </a:gridCol>
                <a:gridCol w="988454">
                  <a:extLst>
                    <a:ext uri="{9D8B030D-6E8A-4147-A177-3AD203B41FA5}">
                      <a16:colId xmlns:a16="http://schemas.microsoft.com/office/drawing/2014/main" val="2860169357"/>
                    </a:ext>
                  </a:extLst>
                </a:gridCol>
                <a:gridCol w="464274">
                  <a:extLst>
                    <a:ext uri="{9D8B030D-6E8A-4147-A177-3AD203B41FA5}">
                      <a16:colId xmlns:a16="http://schemas.microsoft.com/office/drawing/2014/main" val="3382898931"/>
                    </a:ext>
                  </a:extLst>
                </a:gridCol>
                <a:gridCol w="587831">
                  <a:extLst>
                    <a:ext uri="{9D8B030D-6E8A-4147-A177-3AD203B41FA5}">
                      <a16:colId xmlns:a16="http://schemas.microsoft.com/office/drawing/2014/main" val="486045570"/>
                    </a:ext>
                  </a:extLst>
                </a:gridCol>
                <a:gridCol w="2081744">
                  <a:extLst>
                    <a:ext uri="{9D8B030D-6E8A-4147-A177-3AD203B41FA5}">
                      <a16:colId xmlns:a16="http://schemas.microsoft.com/office/drawing/2014/main" val="4235470484"/>
                    </a:ext>
                  </a:extLst>
                </a:gridCol>
              </a:tblGrid>
              <a:tr h="126579"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user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email</a:t>
                      </a:r>
                      <a:r>
                        <a:rPr lang="fi-FI" sz="8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admin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worker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password</a:t>
                      </a:r>
                      <a:r>
                        <a:rPr lang="fi-FI" sz="800" b="1" u="sng" dirty="0" err="1"/>
                        <a:t>Hash</a:t>
                      </a:r>
                      <a:r>
                        <a:rPr lang="fi-FI" sz="800" b="0" u="none" dirty="0"/>
                        <a:t> (</a:t>
                      </a:r>
                      <a:r>
                        <a:rPr lang="fi-FI" sz="800" b="0" u="none" dirty="0" err="1"/>
                        <a:t>passwords</a:t>
                      </a:r>
                      <a:r>
                        <a:rPr lang="fi-FI" sz="800" b="0" u="none" dirty="0"/>
                        <a:t> </a:t>
                      </a:r>
                      <a:r>
                        <a:rPr lang="fi-FI" sz="800" b="0" u="sng" dirty="0" err="1"/>
                        <a:t>never</a:t>
                      </a:r>
                      <a:r>
                        <a:rPr lang="fi-FI" sz="800" b="0" u="none" dirty="0"/>
                        <a:t> </a:t>
                      </a:r>
                      <a:r>
                        <a:rPr lang="fi-FI" sz="800" b="0" u="none" dirty="0" err="1"/>
                        <a:t>stored</a:t>
                      </a:r>
                      <a:r>
                        <a:rPr lang="fi-FI" sz="800" b="0" u="non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7178"/>
                  </a:ext>
                </a:extLst>
              </a:tr>
              <a:tr h="198910">
                <a:tc>
                  <a:txBody>
                    <a:bodyPr/>
                    <a:lstStyle/>
                    <a:p>
                      <a:r>
                        <a:rPr lang="fi-FI" sz="800" dirty="0" err="1"/>
                        <a:t>mikkok</a:t>
                      </a:r>
                      <a:endParaRPr lang="fi-FI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mikko.käki@abb.fi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DSA2SDFIK3SFS4ADFLA93SDFL…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23490"/>
                  </a:ext>
                </a:extLst>
              </a:tr>
              <a:tr h="198910">
                <a:tc>
                  <a:txBody>
                    <a:bodyPr/>
                    <a:lstStyle/>
                    <a:p>
                      <a:r>
                        <a:rPr lang="fi-FI" sz="800" dirty="0"/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masa@jopo.fi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UAPOD1WJF02AWELADFJ2AW…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80958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859667-F702-4909-81E6-96FD6704D55A}"/>
              </a:ext>
            </a:extLst>
          </p:cNvPr>
          <p:cNvCxnSpPr/>
          <p:nvPr/>
        </p:nvCxnSpPr>
        <p:spPr>
          <a:xfrm flipH="1">
            <a:off x="5295275" y="314793"/>
            <a:ext cx="367259" cy="1161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AF1789-8FF9-486C-BD29-0B3A0FD11F56}"/>
              </a:ext>
            </a:extLst>
          </p:cNvPr>
          <p:cNvSpPr/>
          <p:nvPr/>
        </p:nvSpPr>
        <p:spPr>
          <a:xfrm>
            <a:off x="7518235" y="3045621"/>
            <a:ext cx="1091357" cy="3401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fi-FI" sz="9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900" b="1" dirty="0" err="1">
                <a:solidFill>
                  <a:srgbClr val="00B050"/>
                </a:solidFill>
              </a:rPr>
              <a:t>webapp</a:t>
            </a:r>
            <a:endParaRPr lang="fi-FI" sz="900" b="1" dirty="0">
              <a:solidFill>
                <a:srgbClr val="00B050"/>
              </a:solidFill>
            </a:endParaRPr>
          </a:p>
          <a:p>
            <a:pPr algn="ctr"/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79E976-0F79-4DB1-B765-E8285C112EF5}"/>
              </a:ext>
            </a:extLst>
          </p:cNvPr>
          <p:cNvSpPr/>
          <p:nvPr/>
        </p:nvSpPr>
        <p:spPr>
          <a:xfrm>
            <a:off x="7505287" y="5392498"/>
            <a:ext cx="1091357" cy="3401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fi-FI" sz="9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dba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(etc.)</a:t>
            </a:r>
          </a:p>
          <a:p>
            <a:pPr algn="ctr"/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67E5FE-407F-426F-B725-73B2D70FF709}"/>
              </a:ext>
            </a:extLst>
          </p:cNvPr>
          <p:cNvSpPr/>
          <p:nvPr/>
        </p:nvSpPr>
        <p:spPr>
          <a:xfrm>
            <a:off x="2012825" y="2548117"/>
            <a:ext cx="461691" cy="446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DB1741-8682-4315-9B8C-44B9A5A4CB92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981857" y="2105766"/>
            <a:ext cx="1030606" cy="5326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BEF2D9-9CCC-4D39-942D-7572C3B73EAD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61328" y="2905787"/>
            <a:ext cx="1036621" cy="14194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316A3A-29C7-4DA0-9B24-D173C30F7EFC}"/>
              </a:ext>
            </a:extLst>
          </p:cNvPr>
          <p:cNvCxnSpPr>
            <a:cxnSpLocks/>
            <a:stCxn id="25" idx="3"/>
            <a:endCxn id="18" idx="2"/>
          </p:cNvCxnSpPr>
          <p:nvPr/>
        </p:nvCxnSpPr>
        <p:spPr>
          <a:xfrm flipV="1">
            <a:off x="2474516" y="1045094"/>
            <a:ext cx="2032527" cy="17261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BEB68F-565B-43E1-8F6D-F1012A4383A2}"/>
              </a:ext>
            </a:extLst>
          </p:cNvPr>
          <p:cNvCxnSpPr>
            <a:cxnSpLocks/>
          </p:cNvCxnSpPr>
          <p:nvPr/>
        </p:nvCxnSpPr>
        <p:spPr>
          <a:xfrm flipH="1" flipV="1">
            <a:off x="4784487" y="1057095"/>
            <a:ext cx="878048" cy="9623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FF472E3-89AA-49D2-9F5F-88EE91230ED7}"/>
              </a:ext>
            </a:extLst>
          </p:cNvPr>
          <p:cNvSpPr/>
          <p:nvPr/>
        </p:nvSpPr>
        <p:spPr>
          <a:xfrm>
            <a:off x="4507042" y="2454111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7A762E-4FB3-491F-913E-841DDB33C34F}"/>
              </a:ext>
            </a:extLst>
          </p:cNvPr>
          <p:cNvSpPr/>
          <p:nvPr/>
        </p:nvSpPr>
        <p:spPr>
          <a:xfrm>
            <a:off x="4507042" y="2939283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84ABC6-24FC-4E07-A44A-42E45E5D453F}"/>
              </a:ext>
            </a:extLst>
          </p:cNvPr>
          <p:cNvSpPr/>
          <p:nvPr/>
        </p:nvSpPr>
        <p:spPr>
          <a:xfrm>
            <a:off x="4509332" y="3447584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6795E6-B86D-48BD-97A0-F0FF06F19799}"/>
              </a:ext>
            </a:extLst>
          </p:cNvPr>
          <p:cNvSpPr/>
          <p:nvPr/>
        </p:nvSpPr>
        <p:spPr>
          <a:xfrm>
            <a:off x="4507042" y="3932756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82E291-D866-4599-8052-F205A467C519}"/>
              </a:ext>
            </a:extLst>
          </p:cNvPr>
          <p:cNvSpPr/>
          <p:nvPr/>
        </p:nvSpPr>
        <p:spPr>
          <a:xfrm>
            <a:off x="5478904" y="2450237"/>
            <a:ext cx="7938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A5586F-6915-4AA7-AD2A-45E69C1F0403}"/>
              </a:ext>
            </a:extLst>
          </p:cNvPr>
          <p:cNvSpPr/>
          <p:nvPr/>
        </p:nvSpPr>
        <p:spPr>
          <a:xfrm>
            <a:off x="5466413" y="2925244"/>
            <a:ext cx="7938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E2BAF2-BF2A-439F-8AEB-7D16FE034482}"/>
              </a:ext>
            </a:extLst>
          </p:cNvPr>
          <p:cNvSpPr/>
          <p:nvPr/>
        </p:nvSpPr>
        <p:spPr>
          <a:xfrm>
            <a:off x="5466413" y="3435583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A0D65E-F727-450E-9810-0681E257DB49}"/>
              </a:ext>
            </a:extLst>
          </p:cNvPr>
          <p:cNvSpPr/>
          <p:nvPr/>
        </p:nvSpPr>
        <p:spPr>
          <a:xfrm>
            <a:off x="5466413" y="3918717"/>
            <a:ext cx="8306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D697E5-9D28-4F17-9D1F-A72D93450E01}"/>
              </a:ext>
            </a:extLst>
          </p:cNvPr>
          <p:cNvSpPr/>
          <p:nvPr/>
        </p:nvSpPr>
        <p:spPr>
          <a:xfrm>
            <a:off x="5388761" y="2003484"/>
            <a:ext cx="155038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third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party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checking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endParaRPr lang="fi-FI" sz="9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F9DD62-58AB-46CB-B016-4B26AB47C6DC}"/>
              </a:ext>
            </a:extLst>
          </p:cNvPr>
          <p:cNvSpPr/>
          <p:nvPr/>
        </p:nvSpPr>
        <p:spPr>
          <a:xfrm rot="19214755">
            <a:off x="3194380" y="1345686"/>
            <a:ext cx="127631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username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password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-&gt;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9831D7B-E590-4F97-A2BF-AF29E155821E}"/>
              </a:ext>
            </a:extLst>
          </p:cNvPr>
          <p:cNvSpPr/>
          <p:nvPr/>
        </p:nvSpPr>
        <p:spPr>
          <a:xfrm rot="19214755">
            <a:off x="2273935" y="1768180"/>
            <a:ext cx="28619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&lt;-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authentication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e.g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. w. JWT),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user+roles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5EA501-2E6D-4BA4-ACD5-D5C0371D1B06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3689098" y="2565654"/>
            <a:ext cx="817944" cy="31965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26B1860-AB8C-4C0E-A75E-3E0BE5D632D9}"/>
              </a:ext>
            </a:extLst>
          </p:cNvPr>
          <p:cNvSpPr/>
          <p:nvPr/>
        </p:nvSpPr>
        <p:spPr>
          <a:xfrm>
            <a:off x="3670686" y="2971823"/>
            <a:ext cx="9204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requests</a:t>
            </a:r>
            <a:endParaRPr lang="fi-FI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i-FI" sz="1200" u="sng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auth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tokens</a:t>
            </a:r>
            <a:endParaRPr lang="fi-FI" sz="12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613D81F-960A-4354-A978-245362C379B4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61328" y="4297379"/>
            <a:ext cx="1807989" cy="278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F6259C2-58F7-4048-B3DB-1E21BDD8494D}"/>
              </a:ext>
            </a:extLst>
          </p:cNvPr>
          <p:cNvCxnSpPr>
            <a:cxnSpLocks/>
            <a:stCxn id="58" idx="0"/>
            <a:endCxn id="5" idx="3"/>
          </p:cNvCxnSpPr>
          <p:nvPr/>
        </p:nvCxnSpPr>
        <p:spPr>
          <a:xfrm flipH="1" flipV="1">
            <a:off x="981857" y="2105766"/>
            <a:ext cx="2356362" cy="65798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588F726-325B-403F-BEAA-209F8AE577CA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981857" y="2105766"/>
            <a:ext cx="1821777" cy="1928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602D8CD-0AEE-48AA-A899-D5442D06B4FD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3704910" y="3028160"/>
            <a:ext cx="802132" cy="2266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2B6E4F-B1A8-4920-B2DC-2415B055A9C3}"/>
              </a:ext>
            </a:extLst>
          </p:cNvPr>
          <p:cNvCxnSpPr>
            <a:cxnSpLocks/>
          </p:cNvCxnSpPr>
          <p:nvPr/>
        </p:nvCxnSpPr>
        <p:spPr>
          <a:xfrm flipH="1">
            <a:off x="3537680" y="3541590"/>
            <a:ext cx="974767" cy="59189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FDFFCF0-593D-4DCC-A433-B9103666E46E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537680" y="4044299"/>
            <a:ext cx="969362" cy="17214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B9EAF8A-F823-455C-902C-038FD937A0C0}"/>
              </a:ext>
            </a:extLst>
          </p:cNvPr>
          <p:cNvSpPr/>
          <p:nvPr/>
        </p:nvSpPr>
        <p:spPr>
          <a:xfrm>
            <a:off x="2873222" y="3992638"/>
            <a:ext cx="643929" cy="55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43F229-2AE8-41A8-8F98-AB5ED6C2C3E0}"/>
              </a:ext>
            </a:extLst>
          </p:cNvPr>
          <p:cNvSpPr/>
          <p:nvPr/>
        </p:nvSpPr>
        <p:spPr>
          <a:xfrm>
            <a:off x="2806607" y="3909628"/>
            <a:ext cx="643929" cy="553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2C8987B-52DB-4548-8D7F-B607B062E96B}"/>
              </a:ext>
            </a:extLst>
          </p:cNvPr>
          <p:cNvSpPr/>
          <p:nvPr/>
        </p:nvSpPr>
        <p:spPr>
          <a:xfrm>
            <a:off x="3072540" y="2845910"/>
            <a:ext cx="643929" cy="55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C56DDB2-D7B8-494B-828F-1977388FC8F1}"/>
              </a:ext>
            </a:extLst>
          </p:cNvPr>
          <p:cNvSpPr/>
          <p:nvPr/>
        </p:nvSpPr>
        <p:spPr>
          <a:xfrm>
            <a:off x="3016254" y="2763755"/>
            <a:ext cx="643929" cy="553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9C65857-3425-467D-B14C-221D52AA5FA5}"/>
              </a:ext>
            </a:extLst>
          </p:cNvPr>
          <p:cNvCxnSpPr>
            <a:cxnSpLocks/>
          </p:cNvCxnSpPr>
          <p:nvPr/>
        </p:nvCxnSpPr>
        <p:spPr>
          <a:xfrm flipH="1" flipV="1">
            <a:off x="6574487" y="2551267"/>
            <a:ext cx="914183" cy="54654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C9B961-2172-4D23-A17C-F881D1FF6224}"/>
              </a:ext>
            </a:extLst>
          </p:cNvPr>
          <p:cNvCxnSpPr>
            <a:cxnSpLocks/>
          </p:cNvCxnSpPr>
          <p:nvPr/>
        </p:nvCxnSpPr>
        <p:spPr>
          <a:xfrm flipH="1" flipV="1">
            <a:off x="6574487" y="3045621"/>
            <a:ext cx="895182" cy="16667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Graphic 110" descr="Drama">
            <a:extLst>
              <a:ext uri="{FF2B5EF4-FFF2-40B4-BE49-F238E27FC236}">
                <a16:creationId xmlns:a16="http://schemas.microsoft.com/office/drawing/2014/main" id="{80DE42FB-F44B-452E-88CE-635E4C82DF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8990163" y="2375000"/>
            <a:ext cx="655168" cy="722811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14368FEE-80CF-4A97-ADEA-6B0A418646A9}"/>
              </a:ext>
            </a:extLst>
          </p:cNvPr>
          <p:cNvSpPr/>
          <p:nvPr/>
        </p:nvSpPr>
        <p:spPr>
          <a:xfrm>
            <a:off x="8990163" y="2032254"/>
            <a:ext cx="57419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5E293EA-EBAE-482D-B7C8-9FE88174BC11}"/>
              </a:ext>
            </a:extLst>
          </p:cNvPr>
          <p:cNvSpPr/>
          <p:nvPr/>
        </p:nvSpPr>
        <p:spPr>
          <a:xfrm>
            <a:off x="9932024" y="1937161"/>
            <a:ext cx="60785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5BA75AE-A5AB-4CD2-B0FD-B8B7D522A30A}"/>
              </a:ext>
            </a:extLst>
          </p:cNvPr>
          <p:cNvSpPr/>
          <p:nvPr/>
        </p:nvSpPr>
        <p:spPr>
          <a:xfrm>
            <a:off x="10881665" y="1665416"/>
            <a:ext cx="6270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AA177C9-9C3F-4D09-B542-14C4C5F1DCBA}"/>
              </a:ext>
            </a:extLst>
          </p:cNvPr>
          <p:cNvCxnSpPr>
            <a:cxnSpLocks/>
            <a:stCxn id="111" idx="3"/>
            <a:endCxn id="22" idx="3"/>
          </p:cNvCxnSpPr>
          <p:nvPr/>
        </p:nvCxnSpPr>
        <p:spPr>
          <a:xfrm flipH="1">
            <a:off x="8609592" y="2736406"/>
            <a:ext cx="380571" cy="4793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15A6958-1126-4C09-B80C-7FC453C56A15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9440645" y="2413671"/>
            <a:ext cx="477794" cy="708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15CBEDD-72B5-4A4F-89C2-8FE6CAEC2BF6}"/>
              </a:ext>
            </a:extLst>
          </p:cNvPr>
          <p:cNvCxnSpPr>
            <a:cxnSpLocks/>
            <a:endCxn id="137" idx="1"/>
          </p:cNvCxnSpPr>
          <p:nvPr/>
        </p:nvCxnSpPr>
        <p:spPr>
          <a:xfrm>
            <a:off x="9642874" y="2872292"/>
            <a:ext cx="261484" cy="87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3E1B333-2005-4413-A854-DAD7470EDBFA}"/>
              </a:ext>
            </a:extLst>
          </p:cNvPr>
          <p:cNvSpPr/>
          <p:nvPr/>
        </p:nvSpPr>
        <p:spPr>
          <a:xfrm>
            <a:off x="9918439" y="2221802"/>
            <a:ext cx="698406" cy="383737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SQL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BA48554-A6BC-4FBD-B0B5-1A1B3F39D2D2}"/>
              </a:ext>
            </a:extLst>
          </p:cNvPr>
          <p:cNvSpPr/>
          <p:nvPr/>
        </p:nvSpPr>
        <p:spPr>
          <a:xfrm>
            <a:off x="9904358" y="2763755"/>
            <a:ext cx="704603" cy="39232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SQL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FF915AB-E5C1-4BD6-89EA-103F944B8298}"/>
              </a:ext>
            </a:extLst>
          </p:cNvPr>
          <p:cNvSpPr/>
          <p:nvPr/>
        </p:nvSpPr>
        <p:spPr>
          <a:xfrm>
            <a:off x="10931652" y="2386436"/>
            <a:ext cx="643929" cy="34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SQL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3F427B5-7934-42F6-A2D2-89E7C898C536}"/>
              </a:ext>
            </a:extLst>
          </p:cNvPr>
          <p:cNvCxnSpPr>
            <a:cxnSpLocks/>
            <a:stCxn id="138" idx="1"/>
            <a:endCxn id="136" idx="3"/>
          </p:cNvCxnSpPr>
          <p:nvPr/>
        </p:nvCxnSpPr>
        <p:spPr>
          <a:xfrm flipH="1" flipV="1">
            <a:off x="10616845" y="2413671"/>
            <a:ext cx="314807" cy="1475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180C0A5-D89E-4A0F-9378-CB105C6AED80}"/>
              </a:ext>
            </a:extLst>
          </p:cNvPr>
          <p:cNvCxnSpPr>
            <a:cxnSpLocks/>
            <a:endCxn id="137" idx="3"/>
          </p:cNvCxnSpPr>
          <p:nvPr/>
        </p:nvCxnSpPr>
        <p:spPr>
          <a:xfrm flipH="1">
            <a:off x="10608961" y="2701732"/>
            <a:ext cx="314807" cy="2581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7BD0289-C7EA-4854-A629-E60CF357FF92}"/>
              </a:ext>
            </a:extLst>
          </p:cNvPr>
          <p:cNvSpPr/>
          <p:nvPr/>
        </p:nvSpPr>
        <p:spPr>
          <a:xfrm rot="1524027">
            <a:off x="10567526" y="2315368"/>
            <a:ext cx="4523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CRUD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EBED7EF-1F3E-4714-9C5E-A43090166995}"/>
              </a:ext>
            </a:extLst>
          </p:cNvPr>
          <p:cNvSpPr/>
          <p:nvPr/>
        </p:nvSpPr>
        <p:spPr>
          <a:xfrm rot="18872376">
            <a:off x="10586491" y="2684476"/>
            <a:ext cx="24718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R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42BFB00-B80D-4501-9D1F-D5529B973DF9}"/>
              </a:ext>
            </a:extLst>
          </p:cNvPr>
          <p:cNvSpPr/>
          <p:nvPr/>
        </p:nvSpPr>
        <p:spPr>
          <a:xfrm>
            <a:off x="8834781" y="2250832"/>
            <a:ext cx="7248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admin_role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76745BF-925D-48F1-BEE7-6E161544F20A}"/>
              </a:ext>
            </a:extLst>
          </p:cNvPr>
          <p:cNvSpPr/>
          <p:nvPr/>
        </p:nvSpPr>
        <p:spPr>
          <a:xfrm>
            <a:off x="9102936" y="2982395"/>
            <a:ext cx="76174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worker_role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7" name="Graphic 156" descr="Tools">
            <a:extLst>
              <a:ext uri="{FF2B5EF4-FFF2-40B4-BE49-F238E27FC236}">
                <a16:creationId xmlns:a16="http://schemas.microsoft.com/office/drawing/2014/main" id="{B4AE128E-33C6-414C-A7A0-0AFEFBD643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93564" y="5685020"/>
            <a:ext cx="632580" cy="632580"/>
          </a:xfrm>
          <a:prstGeom prst="rect">
            <a:avLst/>
          </a:prstGeom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D5FCC5C8-1931-43C3-96C7-D0C46EFD3130}"/>
              </a:ext>
            </a:extLst>
          </p:cNvPr>
          <p:cNvSpPr/>
          <p:nvPr/>
        </p:nvSpPr>
        <p:spPr>
          <a:xfrm>
            <a:off x="3929143" y="6296267"/>
            <a:ext cx="612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Some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developer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building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maintaining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DB and DB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logins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directly</a:t>
            </a:r>
            <a:endParaRPr lang="fi-FI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CD999BF-1604-4D29-8CF2-FA5AADB79720}"/>
              </a:ext>
            </a:extLst>
          </p:cNvPr>
          <p:cNvCxnSpPr>
            <a:cxnSpLocks/>
            <a:stCxn id="24" idx="1"/>
            <a:endCxn id="157" idx="3"/>
          </p:cNvCxnSpPr>
          <p:nvPr/>
        </p:nvCxnSpPr>
        <p:spPr>
          <a:xfrm flipH="1">
            <a:off x="7026144" y="5562592"/>
            <a:ext cx="479143" cy="43871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2" name="Table 161">
            <a:extLst>
              <a:ext uri="{FF2B5EF4-FFF2-40B4-BE49-F238E27FC236}">
                <a16:creationId xmlns:a16="http://schemas.microsoft.com/office/drawing/2014/main" id="{BCD6990A-5C9A-495B-BFAF-EED094E8A7F1}"/>
              </a:ext>
            </a:extLst>
          </p:cNvPr>
          <p:cNvGraphicFramePr>
            <a:graphicFrameLocks noGrp="1"/>
          </p:cNvGraphicFramePr>
          <p:nvPr/>
        </p:nvGraphicFramePr>
        <p:xfrm>
          <a:off x="8229600" y="4445877"/>
          <a:ext cx="3438207" cy="655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643">
                  <a:extLst>
                    <a:ext uri="{9D8B030D-6E8A-4147-A177-3AD203B41FA5}">
                      <a16:colId xmlns:a16="http://schemas.microsoft.com/office/drawing/2014/main" val="2390664011"/>
                    </a:ext>
                  </a:extLst>
                </a:gridCol>
                <a:gridCol w="711791">
                  <a:extLst>
                    <a:ext uri="{9D8B030D-6E8A-4147-A177-3AD203B41FA5}">
                      <a16:colId xmlns:a16="http://schemas.microsoft.com/office/drawing/2014/main" val="2860169357"/>
                    </a:ext>
                  </a:extLst>
                </a:gridCol>
                <a:gridCol w="504627">
                  <a:extLst>
                    <a:ext uri="{9D8B030D-6E8A-4147-A177-3AD203B41FA5}">
                      <a16:colId xmlns:a16="http://schemas.microsoft.com/office/drawing/2014/main" val="3382898931"/>
                    </a:ext>
                  </a:extLst>
                </a:gridCol>
                <a:gridCol w="493245">
                  <a:extLst>
                    <a:ext uri="{9D8B030D-6E8A-4147-A177-3AD203B41FA5}">
                      <a16:colId xmlns:a16="http://schemas.microsoft.com/office/drawing/2014/main" val="486045570"/>
                    </a:ext>
                  </a:extLst>
                </a:gridCol>
                <a:gridCol w="1286901">
                  <a:extLst>
                    <a:ext uri="{9D8B030D-6E8A-4147-A177-3AD203B41FA5}">
                      <a16:colId xmlns:a16="http://schemas.microsoft.com/office/drawing/2014/main" val="4235470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i-FI" sz="6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name</a:t>
                      </a:r>
                      <a:r>
                        <a:rPr lang="fi-FI" sz="6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ownerId</a:t>
                      </a:r>
                      <a:endParaRPr lang="fi-FI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date</a:t>
                      </a:r>
                      <a:endParaRPr lang="fi-FI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description</a:t>
                      </a:r>
                      <a:endParaRPr lang="fi-FI" sz="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7178"/>
                  </a:ext>
                </a:extLst>
              </a:tr>
              <a:tr h="236491">
                <a:tc>
                  <a:txBody>
                    <a:bodyPr/>
                    <a:lstStyle/>
                    <a:p>
                      <a:r>
                        <a:rPr lang="fi-FI" sz="600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Mercurion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>
                          <a:solidFill>
                            <a:srgbClr val="FF0000"/>
                          </a:solidFill>
                        </a:rPr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mmmm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Xxxxx</a:t>
                      </a:r>
                      <a:r>
                        <a:rPr lang="fi-FI" sz="600" dirty="0"/>
                        <a:t> xxxx </a:t>
                      </a:r>
                      <a:r>
                        <a:rPr lang="fi-FI" sz="600" dirty="0" err="1"/>
                        <a:t>xxxxxxx</a:t>
                      </a:r>
                      <a:r>
                        <a:rPr lang="fi-FI" sz="600" dirty="0"/>
                        <a:t> 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23490"/>
                  </a:ext>
                </a:extLst>
              </a:tr>
              <a:tr h="236491">
                <a:tc>
                  <a:txBody>
                    <a:bodyPr/>
                    <a:lstStyle/>
                    <a:p>
                      <a:r>
                        <a:rPr lang="fi-FI" sz="600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Lonavala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>
                          <a:solidFill>
                            <a:srgbClr val="FF0000"/>
                          </a:solidFill>
                        </a:rPr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nnnnnn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/>
                        <a:t>Xxxx xxxx </a:t>
                      </a:r>
                      <a:r>
                        <a:rPr lang="fi-FI" sz="600" dirty="0" err="1"/>
                        <a:t>xxxxx</a:t>
                      </a:r>
                      <a:r>
                        <a:rPr lang="fi-FI" sz="600" dirty="0"/>
                        <a:t> </a:t>
                      </a:r>
                      <a:r>
                        <a:rPr lang="fi-FI" sz="600" dirty="0" err="1"/>
                        <a:t>xxxxx</a:t>
                      </a:r>
                      <a:endParaRPr lang="fi-FI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80958"/>
                  </a:ext>
                </a:extLst>
              </a:tr>
            </a:tbl>
          </a:graphicData>
        </a:graphic>
      </p:graphicFrame>
      <p:sp>
        <p:nvSpPr>
          <p:cNvPr id="163" name="Rectangle 162">
            <a:extLst>
              <a:ext uri="{FF2B5EF4-FFF2-40B4-BE49-F238E27FC236}">
                <a16:creationId xmlns:a16="http://schemas.microsoft.com/office/drawing/2014/main" id="{4FA99FF1-F3F2-476B-BFED-19683A658489}"/>
              </a:ext>
            </a:extLst>
          </p:cNvPr>
          <p:cNvSpPr/>
          <p:nvPr/>
        </p:nvSpPr>
        <p:spPr>
          <a:xfrm>
            <a:off x="8188949" y="4203961"/>
            <a:ext cx="31502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Project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Also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can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for per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item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authorization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!)</a:t>
            </a:r>
            <a:endParaRPr lang="fi-FI" sz="9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8461B90-4C61-410D-A026-0E5859C69712}"/>
              </a:ext>
            </a:extLst>
          </p:cNvPr>
          <p:cNvSpPr/>
          <p:nvPr/>
        </p:nvSpPr>
        <p:spPr>
          <a:xfrm>
            <a:off x="9677488" y="3592755"/>
            <a:ext cx="1878713" cy="39232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Triggers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stored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procedures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functions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domains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etc.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32A4EF0-9A2C-4E3D-97F2-101D055A6B8B}"/>
              </a:ext>
            </a:extLst>
          </p:cNvPr>
          <p:cNvSpPr/>
          <p:nvPr/>
        </p:nvSpPr>
        <p:spPr>
          <a:xfrm rot="20160556">
            <a:off x="776210" y="5696406"/>
            <a:ext cx="1567744" cy="64633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i-FI" sz="1200" b="1" dirty="0">
                <a:solidFill>
                  <a:srgbClr val="FF0000"/>
                </a:solidFill>
              </a:rPr>
              <a:t>TOP SCARED!</a:t>
            </a:r>
            <a:br>
              <a:rPr lang="fi-FI" sz="1200" b="1" dirty="0">
                <a:solidFill>
                  <a:srgbClr val="FF0000"/>
                </a:solidFill>
              </a:rPr>
            </a:br>
            <a:r>
              <a:rPr lang="fi-FI" sz="1200" dirty="0">
                <a:solidFill>
                  <a:srgbClr val="FF0000"/>
                </a:solidFill>
              </a:rPr>
              <a:t>Watch </a:t>
            </a:r>
            <a:r>
              <a:rPr lang="fi-FI" sz="1200" dirty="0" err="1">
                <a:solidFill>
                  <a:srgbClr val="FF0000"/>
                </a:solidFill>
              </a:rPr>
              <a:t>the</a:t>
            </a:r>
            <a:r>
              <a:rPr lang="fi-FI" sz="1200" dirty="0">
                <a:solidFill>
                  <a:srgbClr val="FF0000"/>
                </a:solidFill>
              </a:rPr>
              <a:t> </a:t>
            </a:r>
            <a:r>
              <a:rPr lang="fi-FI" sz="1200" dirty="0" err="1">
                <a:solidFill>
                  <a:srgbClr val="FF0000"/>
                </a:solidFill>
              </a:rPr>
              <a:t>associated</a:t>
            </a:r>
            <a:endParaRPr lang="fi-FI" sz="1200" dirty="0">
              <a:solidFill>
                <a:srgbClr val="FF0000"/>
              </a:solidFill>
            </a:endParaRPr>
          </a:p>
          <a:p>
            <a:pPr algn="ctr"/>
            <a:r>
              <a:rPr lang="fi-FI" sz="1200" dirty="0">
                <a:solidFill>
                  <a:srgbClr val="FF0000"/>
                </a:solidFill>
              </a:rPr>
              <a:t>video </a:t>
            </a:r>
            <a:r>
              <a:rPr lang="fi-FI" sz="1200" dirty="0" err="1">
                <a:solidFill>
                  <a:srgbClr val="FF0000"/>
                </a:solidFill>
              </a:rPr>
              <a:t>explanation</a:t>
            </a:r>
            <a:r>
              <a:rPr lang="fi-FI" sz="1200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170" name="Graphic 169" descr="Database">
            <a:extLst>
              <a:ext uri="{FF2B5EF4-FFF2-40B4-BE49-F238E27FC236}">
                <a16:creationId xmlns:a16="http://schemas.microsoft.com/office/drawing/2014/main" id="{3C758B97-BE0E-42D1-94E0-6383F7C35A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28106" y="2845362"/>
            <a:ext cx="572702" cy="572702"/>
          </a:xfrm>
          <a:prstGeom prst="rect">
            <a:avLst/>
          </a:prstGeom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CBA20AF5-D565-40DF-A506-6B9291EBB59E}"/>
              </a:ext>
            </a:extLst>
          </p:cNvPr>
          <p:cNvSpPr/>
          <p:nvPr/>
        </p:nvSpPr>
        <p:spPr>
          <a:xfrm>
            <a:off x="10905297" y="1926293"/>
            <a:ext cx="643929" cy="34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SQL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61D9EDA-45B1-4F4A-991F-027B0DAB488A}"/>
              </a:ext>
            </a:extLst>
          </p:cNvPr>
          <p:cNvCxnSpPr>
            <a:cxnSpLocks/>
            <a:stCxn id="178" idx="1"/>
            <a:endCxn id="136" idx="3"/>
          </p:cNvCxnSpPr>
          <p:nvPr/>
        </p:nvCxnSpPr>
        <p:spPr>
          <a:xfrm flipH="1">
            <a:off x="10616845" y="2101035"/>
            <a:ext cx="288452" cy="3126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C437247-CCBB-47B6-9788-BB654287C28B}"/>
              </a:ext>
            </a:extLst>
          </p:cNvPr>
          <p:cNvCxnSpPr>
            <a:cxnSpLocks/>
          </p:cNvCxnSpPr>
          <p:nvPr/>
        </p:nvCxnSpPr>
        <p:spPr>
          <a:xfrm flipH="1">
            <a:off x="6534813" y="3338143"/>
            <a:ext cx="953857" cy="23472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798D7C7-BA57-479A-9DFE-C3821DB2A6AD}"/>
              </a:ext>
            </a:extLst>
          </p:cNvPr>
          <p:cNvCxnSpPr>
            <a:cxnSpLocks/>
          </p:cNvCxnSpPr>
          <p:nvPr/>
        </p:nvCxnSpPr>
        <p:spPr>
          <a:xfrm flipH="1">
            <a:off x="6534813" y="3472192"/>
            <a:ext cx="953857" cy="4813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265F579-8625-4C78-8834-A669F8A70D21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8609592" y="2982395"/>
            <a:ext cx="565307" cy="2333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E1FCFAB-D0D2-4967-B161-292B98281937}"/>
              </a:ext>
            </a:extLst>
          </p:cNvPr>
          <p:cNvSpPr/>
          <p:nvPr/>
        </p:nvSpPr>
        <p:spPr>
          <a:xfrm>
            <a:off x="9547646" y="688902"/>
            <a:ext cx="26627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b="1" dirty="0" err="1">
                <a:solidFill>
                  <a:srgbClr val="00B050"/>
                </a:solidFill>
              </a:rPr>
              <a:t>Frequent</a:t>
            </a:r>
            <a:r>
              <a:rPr lang="fi-FI" b="1" dirty="0">
                <a:solidFill>
                  <a:srgbClr val="00B050"/>
                </a:solidFill>
              </a:rPr>
              <a:t> option, just </a:t>
            </a:r>
            <a:r>
              <a:rPr lang="fi-FI" b="1" dirty="0" err="1">
                <a:solidFill>
                  <a:srgbClr val="00B050"/>
                </a:solidFill>
              </a:rPr>
              <a:t>one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fi-FI" b="1" dirty="0">
                <a:solidFill>
                  <a:srgbClr val="00B050"/>
                </a:solidFill>
              </a:rPr>
              <a:t>DB </a:t>
            </a:r>
            <a:r>
              <a:rPr lang="fi-FI" b="1" dirty="0" err="1">
                <a:solidFill>
                  <a:srgbClr val="00B050"/>
                </a:solidFill>
              </a:rPr>
              <a:t>user</a:t>
            </a:r>
            <a:r>
              <a:rPr lang="fi-FI" b="1" dirty="0">
                <a:solidFill>
                  <a:srgbClr val="00B050"/>
                </a:solidFill>
              </a:rPr>
              <a:t> for </a:t>
            </a:r>
            <a:r>
              <a:rPr lang="fi-FI" b="1" dirty="0" err="1">
                <a:solidFill>
                  <a:srgbClr val="00B050"/>
                </a:solidFill>
              </a:rPr>
              <a:t>the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webapp</a:t>
            </a:r>
            <a:endParaRPr lang="fi-FI" b="1" dirty="0">
              <a:solidFill>
                <a:srgbClr val="00B05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A1D2E9-D1CB-5C9D-5971-EFE8A7A0470D}"/>
              </a:ext>
            </a:extLst>
          </p:cNvPr>
          <p:cNvSpPr/>
          <p:nvPr/>
        </p:nvSpPr>
        <p:spPr>
          <a:xfrm>
            <a:off x="10575121" y="6627168"/>
            <a:ext cx="16168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©2022-2024 Juhani Välimäki</a:t>
            </a:r>
            <a:endParaRPr lang="fi-FI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0CAD0-FDB5-182D-4B1E-473278BA92C1}"/>
              </a:ext>
            </a:extLst>
          </p:cNvPr>
          <p:cNvSpPr txBox="1"/>
          <p:nvPr/>
        </p:nvSpPr>
        <p:spPr>
          <a:xfrm>
            <a:off x="5754123" y="4684065"/>
            <a:ext cx="8893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000" dirty="0" err="1">
                <a:solidFill>
                  <a:schemeClr val="accent1">
                    <a:lumMod val="75000"/>
                  </a:schemeClr>
                </a:solidFill>
              </a:rPr>
              <a:t>tokenSecret</a:t>
            </a:r>
            <a:endParaRPr lang="fi-FI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97320-34D8-D7B8-40A4-F1EB619CC3B8}"/>
              </a:ext>
            </a:extLst>
          </p:cNvPr>
          <p:cNvSpPr txBox="1"/>
          <p:nvPr/>
        </p:nvSpPr>
        <p:spPr>
          <a:xfrm>
            <a:off x="6127244" y="4438528"/>
            <a:ext cx="9600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000" dirty="0"/>
              <a:t>-&gt; 2. </a:t>
            </a:r>
            <a:r>
              <a:rPr lang="fi-FI" sz="1000" dirty="0" err="1"/>
              <a:t>verify</a:t>
            </a:r>
            <a:endParaRPr lang="fi-FI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70581C-59F0-3550-18A0-9CB27B974729}"/>
              </a:ext>
            </a:extLst>
          </p:cNvPr>
          <p:cNvSpPr txBox="1"/>
          <p:nvPr/>
        </p:nvSpPr>
        <p:spPr>
          <a:xfrm>
            <a:off x="5480290" y="4438527"/>
            <a:ext cx="8893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000" dirty="0"/>
              <a:t>&lt;- 1. </a:t>
            </a:r>
            <a:r>
              <a:rPr lang="fi-FI" sz="1000" dirty="0" err="1"/>
              <a:t>sign</a:t>
            </a:r>
            <a:r>
              <a:rPr lang="fi-FI" sz="1000" dirty="0"/>
              <a:t>,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63190F-EDD5-329C-E1E9-7CA73B733646}"/>
              </a:ext>
            </a:extLst>
          </p:cNvPr>
          <p:cNvCxnSpPr>
            <a:cxnSpLocks/>
          </p:cNvCxnSpPr>
          <p:nvPr/>
        </p:nvCxnSpPr>
        <p:spPr>
          <a:xfrm flipH="1">
            <a:off x="6321478" y="4643532"/>
            <a:ext cx="123731" cy="97164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AAB232-FC8D-767E-92CF-CA502853AA7A}"/>
              </a:ext>
            </a:extLst>
          </p:cNvPr>
          <p:cNvCxnSpPr>
            <a:cxnSpLocks/>
          </p:cNvCxnSpPr>
          <p:nvPr/>
        </p:nvCxnSpPr>
        <p:spPr>
          <a:xfrm>
            <a:off x="5795617" y="4642528"/>
            <a:ext cx="157203" cy="65834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96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Office worker">
            <a:extLst>
              <a:ext uri="{FF2B5EF4-FFF2-40B4-BE49-F238E27FC236}">
                <a16:creationId xmlns:a16="http://schemas.microsoft.com/office/drawing/2014/main" id="{34A66367-FDF3-4470-BA98-30A472CD2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389" y="1836532"/>
            <a:ext cx="538468" cy="538468"/>
          </a:xfrm>
          <a:prstGeom prst="rect">
            <a:avLst/>
          </a:prstGeom>
        </p:spPr>
      </p:pic>
      <p:pic>
        <p:nvPicPr>
          <p:cNvPr id="7" name="Graphic 6" descr="Construction worker">
            <a:extLst>
              <a:ext uri="{FF2B5EF4-FFF2-40B4-BE49-F238E27FC236}">
                <a16:creationId xmlns:a16="http://schemas.microsoft.com/office/drawing/2014/main" id="{3045F39E-F82F-484F-BF5A-71DB11285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737" y="4076419"/>
            <a:ext cx="497591" cy="4975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0C7279-90F8-422E-A0A7-D43CBC5A468D}"/>
              </a:ext>
            </a:extLst>
          </p:cNvPr>
          <p:cNvSpPr/>
          <p:nvPr/>
        </p:nvSpPr>
        <p:spPr>
          <a:xfrm>
            <a:off x="1908414" y="1721158"/>
            <a:ext cx="2138930" cy="32218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Frontend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8890CF-99DE-4B43-8F34-5F9852C05A53}"/>
              </a:ext>
            </a:extLst>
          </p:cNvPr>
          <p:cNvSpPr/>
          <p:nvPr/>
        </p:nvSpPr>
        <p:spPr>
          <a:xfrm>
            <a:off x="5009213" y="1698673"/>
            <a:ext cx="2079885" cy="32443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Backend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E9F8C4-83E1-4665-A2F9-4C3166075382}"/>
              </a:ext>
            </a:extLst>
          </p:cNvPr>
          <p:cNvSpPr/>
          <p:nvPr/>
        </p:nvSpPr>
        <p:spPr>
          <a:xfrm>
            <a:off x="8113427" y="1343143"/>
            <a:ext cx="3728804" cy="4626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Database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server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database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F9D098-615A-4E3F-BF71-10982A99A38A}"/>
              </a:ext>
            </a:extLst>
          </p:cNvPr>
          <p:cNvSpPr/>
          <p:nvPr/>
        </p:nvSpPr>
        <p:spPr>
          <a:xfrm>
            <a:off x="257937" y="2272128"/>
            <a:ext cx="15561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mikkok</a:t>
            </a:r>
            <a:br>
              <a:rPr lang="fi-FI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, </a:t>
            </a:r>
          </a:p>
          <a:p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planner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endParaRPr lang="fi-FI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7FC911-9C4A-4EF6-A7F8-FF310B885BEF}"/>
              </a:ext>
            </a:extLst>
          </p:cNvPr>
          <p:cNvSpPr/>
          <p:nvPr/>
        </p:nvSpPr>
        <p:spPr>
          <a:xfrm>
            <a:off x="250127" y="4487371"/>
            <a:ext cx="15561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matti86</a:t>
            </a:r>
            <a:br>
              <a:rPr lang="fi-FI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planner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D13E2B-6C97-42CE-A424-49D9812CC998}"/>
              </a:ext>
            </a:extLst>
          </p:cNvPr>
          <p:cNvSpPr/>
          <p:nvPr/>
        </p:nvSpPr>
        <p:spPr>
          <a:xfrm>
            <a:off x="792958" y="439035"/>
            <a:ext cx="260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One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example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project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case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56B9878-3206-4906-877C-3232E677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48830"/>
              </p:ext>
            </p:extLst>
          </p:nvPr>
        </p:nvGraphicFramePr>
        <p:xfrm>
          <a:off x="5662533" y="65120"/>
          <a:ext cx="509442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235">
                  <a:extLst>
                    <a:ext uri="{9D8B030D-6E8A-4147-A177-3AD203B41FA5}">
                      <a16:colId xmlns:a16="http://schemas.microsoft.com/office/drawing/2014/main" val="2390664011"/>
                    </a:ext>
                  </a:extLst>
                </a:gridCol>
                <a:gridCol w="1080263">
                  <a:extLst>
                    <a:ext uri="{9D8B030D-6E8A-4147-A177-3AD203B41FA5}">
                      <a16:colId xmlns:a16="http://schemas.microsoft.com/office/drawing/2014/main" val="2860169357"/>
                    </a:ext>
                  </a:extLst>
                </a:gridCol>
                <a:gridCol w="575763">
                  <a:extLst>
                    <a:ext uri="{9D8B030D-6E8A-4147-A177-3AD203B41FA5}">
                      <a16:colId xmlns:a16="http://schemas.microsoft.com/office/drawing/2014/main" val="3382898931"/>
                    </a:ext>
                  </a:extLst>
                </a:gridCol>
                <a:gridCol w="710328">
                  <a:extLst>
                    <a:ext uri="{9D8B030D-6E8A-4147-A177-3AD203B41FA5}">
                      <a16:colId xmlns:a16="http://schemas.microsoft.com/office/drawing/2014/main" val="486045570"/>
                    </a:ext>
                  </a:extLst>
                </a:gridCol>
                <a:gridCol w="2138833">
                  <a:extLst>
                    <a:ext uri="{9D8B030D-6E8A-4147-A177-3AD203B41FA5}">
                      <a16:colId xmlns:a16="http://schemas.microsoft.com/office/drawing/2014/main" val="4235470484"/>
                    </a:ext>
                  </a:extLst>
                </a:gridCol>
              </a:tblGrid>
              <a:tr h="126579"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user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email</a:t>
                      </a:r>
                      <a:r>
                        <a:rPr lang="fi-FI" sz="8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isAdmin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isPlanner</a:t>
                      </a:r>
                      <a:endParaRPr lang="fi-FI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b="1" dirty="0" err="1"/>
                        <a:t>password</a:t>
                      </a:r>
                      <a:r>
                        <a:rPr lang="fi-FI" sz="800" b="1" u="sng" dirty="0" err="1"/>
                        <a:t>Hash</a:t>
                      </a:r>
                      <a:r>
                        <a:rPr lang="fi-FI" sz="800" b="0" u="none" dirty="0"/>
                        <a:t> (</a:t>
                      </a:r>
                      <a:r>
                        <a:rPr lang="fi-FI" sz="800" b="0" u="none" dirty="0" err="1"/>
                        <a:t>passwords</a:t>
                      </a:r>
                      <a:r>
                        <a:rPr lang="fi-FI" sz="800" b="0" u="none" dirty="0"/>
                        <a:t> </a:t>
                      </a:r>
                      <a:r>
                        <a:rPr lang="fi-FI" sz="800" b="0" u="sng" dirty="0" err="1"/>
                        <a:t>never</a:t>
                      </a:r>
                      <a:r>
                        <a:rPr lang="fi-FI" sz="800" b="0" u="none" dirty="0"/>
                        <a:t> </a:t>
                      </a:r>
                      <a:r>
                        <a:rPr lang="fi-FI" sz="800" b="0" u="none" dirty="0" err="1"/>
                        <a:t>stored</a:t>
                      </a:r>
                      <a:r>
                        <a:rPr lang="fi-FI" sz="800" b="0" u="non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7178"/>
                  </a:ext>
                </a:extLst>
              </a:tr>
              <a:tr h="198910">
                <a:tc>
                  <a:txBody>
                    <a:bodyPr/>
                    <a:lstStyle/>
                    <a:p>
                      <a:r>
                        <a:rPr lang="fi-FI" sz="800" dirty="0" err="1"/>
                        <a:t>mikkok</a:t>
                      </a:r>
                      <a:endParaRPr lang="fi-FI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mikko.käki@abb.fi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DSA2SDFIK3SFS4ADFLA93SDFL…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23490"/>
                  </a:ext>
                </a:extLst>
              </a:tr>
              <a:tr h="198910">
                <a:tc>
                  <a:txBody>
                    <a:bodyPr/>
                    <a:lstStyle/>
                    <a:p>
                      <a:r>
                        <a:rPr lang="fi-FI" sz="800" dirty="0"/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masa@jopo.fi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800" dirty="0"/>
                        <a:t>UAPOD1WJF02AWELADFJ2AW…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80958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859667-F702-4909-81E6-96FD6704D55A}"/>
              </a:ext>
            </a:extLst>
          </p:cNvPr>
          <p:cNvCxnSpPr>
            <a:cxnSpLocks/>
            <a:stCxn id="19" idx="2"/>
            <a:endCxn id="170" idx="0"/>
          </p:cNvCxnSpPr>
          <p:nvPr/>
        </p:nvCxnSpPr>
        <p:spPr>
          <a:xfrm>
            <a:off x="8209744" y="705200"/>
            <a:ext cx="2393432" cy="22200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FAF1789-8FF9-486C-BD29-0B3A0FD11F56}"/>
              </a:ext>
            </a:extLst>
          </p:cNvPr>
          <p:cNvSpPr/>
          <p:nvPr/>
        </p:nvSpPr>
        <p:spPr>
          <a:xfrm>
            <a:off x="7518235" y="3045621"/>
            <a:ext cx="1091357" cy="3401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fi-FI" sz="9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900" b="1" dirty="0">
                <a:solidFill>
                  <a:srgbClr val="00B050"/>
                </a:solidFill>
              </a:rPr>
              <a:t>jyser3</a:t>
            </a:r>
          </a:p>
          <a:p>
            <a:pPr algn="ctr"/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79E976-0F79-4DB1-B765-E8285C112EF5}"/>
              </a:ext>
            </a:extLst>
          </p:cNvPr>
          <p:cNvSpPr/>
          <p:nvPr/>
        </p:nvSpPr>
        <p:spPr>
          <a:xfrm>
            <a:off x="7505287" y="5392498"/>
            <a:ext cx="1091357" cy="34018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fi-FI" sz="9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root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67E5FE-407F-426F-B725-73B2D70FF709}"/>
              </a:ext>
            </a:extLst>
          </p:cNvPr>
          <p:cNvSpPr/>
          <p:nvPr/>
        </p:nvSpPr>
        <p:spPr>
          <a:xfrm>
            <a:off x="2012825" y="2548117"/>
            <a:ext cx="461691" cy="4461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DB1741-8682-4315-9B8C-44B9A5A4CB92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981857" y="2105766"/>
            <a:ext cx="1030606" cy="53263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BEF2D9-9CCC-4D39-942D-7572C3B73EAD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61328" y="2905787"/>
            <a:ext cx="1036621" cy="141942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316A3A-29C7-4DA0-9B24-D173C30F7EFC}"/>
              </a:ext>
            </a:extLst>
          </p:cNvPr>
          <p:cNvCxnSpPr>
            <a:cxnSpLocks/>
            <a:stCxn id="25" idx="3"/>
            <a:endCxn id="2" idx="1"/>
          </p:cNvCxnSpPr>
          <p:nvPr/>
        </p:nvCxnSpPr>
        <p:spPr>
          <a:xfrm flipV="1">
            <a:off x="2474516" y="2229810"/>
            <a:ext cx="2004845" cy="5413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ABEB68F-565B-43E1-8F6D-F1012A4383A2}"/>
              </a:ext>
            </a:extLst>
          </p:cNvPr>
          <p:cNvCxnSpPr>
            <a:cxnSpLocks/>
            <a:stCxn id="53" idx="1"/>
            <a:endCxn id="2" idx="3"/>
          </p:cNvCxnSpPr>
          <p:nvPr/>
        </p:nvCxnSpPr>
        <p:spPr>
          <a:xfrm flipH="1" flipV="1">
            <a:off x="5528257" y="2229810"/>
            <a:ext cx="327105" cy="4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FF472E3-89AA-49D2-9F5F-88EE91230ED7}"/>
              </a:ext>
            </a:extLst>
          </p:cNvPr>
          <p:cNvSpPr/>
          <p:nvPr/>
        </p:nvSpPr>
        <p:spPr>
          <a:xfrm>
            <a:off x="4489349" y="2653137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07A762E-4FB3-491F-913E-841DDB33C34F}"/>
              </a:ext>
            </a:extLst>
          </p:cNvPr>
          <p:cNvSpPr/>
          <p:nvPr/>
        </p:nvSpPr>
        <p:spPr>
          <a:xfrm>
            <a:off x="4489349" y="3138309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84ABC6-24FC-4E07-A44A-42E45E5D453F}"/>
              </a:ext>
            </a:extLst>
          </p:cNvPr>
          <p:cNvSpPr/>
          <p:nvPr/>
        </p:nvSpPr>
        <p:spPr>
          <a:xfrm>
            <a:off x="4491639" y="3646610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6795E6-B86D-48BD-97A0-F0FF06F19799}"/>
              </a:ext>
            </a:extLst>
          </p:cNvPr>
          <p:cNvSpPr/>
          <p:nvPr/>
        </p:nvSpPr>
        <p:spPr>
          <a:xfrm>
            <a:off x="4489349" y="4131782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82E291-D866-4599-8052-F205A467C519}"/>
              </a:ext>
            </a:extLst>
          </p:cNvPr>
          <p:cNvSpPr/>
          <p:nvPr/>
        </p:nvSpPr>
        <p:spPr>
          <a:xfrm>
            <a:off x="5461211" y="2649263"/>
            <a:ext cx="7938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A5586F-6915-4AA7-AD2A-45E69C1F0403}"/>
              </a:ext>
            </a:extLst>
          </p:cNvPr>
          <p:cNvSpPr/>
          <p:nvPr/>
        </p:nvSpPr>
        <p:spPr>
          <a:xfrm>
            <a:off x="5448720" y="3124270"/>
            <a:ext cx="7938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E2BAF2-BF2A-439F-8AEB-7D16FE034482}"/>
              </a:ext>
            </a:extLst>
          </p:cNvPr>
          <p:cNvSpPr/>
          <p:nvPr/>
        </p:nvSpPr>
        <p:spPr>
          <a:xfrm>
            <a:off x="5480290" y="3632996"/>
            <a:ext cx="8595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planner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A0D65E-F727-450E-9810-0681E257DB49}"/>
              </a:ext>
            </a:extLst>
          </p:cNvPr>
          <p:cNvSpPr/>
          <p:nvPr/>
        </p:nvSpPr>
        <p:spPr>
          <a:xfrm>
            <a:off x="5461947" y="4117743"/>
            <a:ext cx="85953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planner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D697E5-9D28-4F17-9D1F-A72D93450E01}"/>
              </a:ext>
            </a:extLst>
          </p:cNvPr>
          <p:cNvSpPr/>
          <p:nvPr/>
        </p:nvSpPr>
        <p:spPr>
          <a:xfrm>
            <a:off x="5855362" y="1980288"/>
            <a:ext cx="1153431" cy="5078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Library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module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generating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checking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endParaRPr lang="fi-FI" sz="9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F9DD62-58AB-46CB-B016-4B26AB47C6DC}"/>
              </a:ext>
            </a:extLst>
          </p:cNvPr>
          <p:cNvSpPr/>
          <p:nvPr/>
        </p:nvSpPr>
        <p:spPr>
          <a:xfrm rot="20733921">
            <a:off x="2727886" y="2276242"/>
            <a:ext cx="127631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username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password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-&gt;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5EA501-2E6D-4BA4-ACD5-D5C0371D1B06}"/>
              </a:ext>
            </a:extLst>
          </p:cNvPr>
          <p:cNvCxnSpPr>
            <a:cxnSpLocks/>
            <a:stCxn id="40" idx="1"/>
            <a:endCxn id="58" idx="3"/>
          </p:cNvCxnSpPr>
          <p:nvPr/>
        </p:nvCxnSpPr>
        <p:spPr>
          <a:xfrm flipH="1">
            <a:off x="3660183" y="2764680"/>
            <a:ext cx="829166" cy="2759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26B1860-AB8C-4C0E-A75E-3E0BE5D632D9}"/>
              </a:ext>
            </a:extLst>
          </p:cNvPr>
          <p:cNvSpPr/>
          <p:nvPr/>
        </p:nvSpPr>
        <p:spPr>
          <a:xfrm>
            <a:off x="3670686" y="2971823"/>
            <a:ext cx="7521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000" dirty="0" err="1">
                <a:solidFill>
                  <a:schemeClr val="accent1">
                    <a:lumMod val="75000"/>
                  </a:schemeClr>
                </a:solidFill>
              </a:rPr>
              <a:t>further</a:t>
            </a:r>
            <a:endParaRPr lang="fi-FI" sz="1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i-FI" sz="1000" dirty="0" err="1">
                <a:solidFill>
                  <a:schemeClr val="accent1">
                    <a:lumMod val="75000"/>
                  </a:schemeClr>
                </a:solidFill>
              </a:rPr>
              <a:t>requests</a:t>
            </a:r>
            <a:endParaRPr lang="fi-FI" sz="1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i-FI" sz="1000" u="sng" dirty="0" err="1">
                <a:solidFill>
                  <a:schemeClr val="accent1">
                    <a:lumMod val="75000"/>
                  </a:schemeClr>
                </a:solidFill>
              </a:rPr>
              <a:t>with</a:t>
            </a:r>
            <a:r>
              <a:rPr lang="fi-FI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r>
              <a:rPr lang="fi-FI" sz="1000" dirty="0" err="1">
                <a:solidFill>
                  <a:schemeClr val="accent1">
                    <a:lumMod val="75000"/>
                  </a:schemeClr>
                </a:solidFill>
              </a:rPr>
              <a:t>auth</a:t>
            </a:r>
            <a:r>
              <a:rPr lang="fi-FI" sz="1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1000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endParaRPr lang="fi-FI" sz="1000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613D81F-960A-4354-A978-245362C379B4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961328" y="4297379"/>
            <a:ext cx="1807989" cy="27836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F6259C2-58F7-4048-B3DB-1E21BDD8494D}"/>
              </a:ext>
            </a:extLst>
          </p:cNvPr>
          <p:cNvCxnSpPr>
            <a:cxnSpLocks/>
            <a:stCxn id="58" idx="0"/>
            <a:endCxn id="5" idx="3"/>
          </p:cNvCxnSpPr>
          <p:nvPr/>
        </p:nvCxnSpPr>
        <p:spPr>
          <a:xfrm flipH="1" flipV="1">
            <a:off x="981857" y="2105766"/>
            <a:ext cx="2356362" cy="65798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588F726-325B-403F-BEAA-209F8AE577CA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981857" y="2105766"/>
            <a:ext cx="1821777" cy="192836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602D8CD-0AEE-48AA-A899-D5442D06B4FD}"/>
              </a:ext>
            </a:extLst>
          </p:cNvPr>
          <p:cNvCxnSpPr>
            <a:cxnSpLocks/>
            <a:stCxn id="41" idx="1"/>
            <a:endCxn id="87" idx="3"/>
          </p:cNvCxnSpPr>
          <p:nvPr/>
        </p:nvCxnSpPr>
        <p:spPr>
          <a:xfrm flipH="1" flipV="1">
            <a:off x="3716469" y="3122815"/>
            <a:ext cx="772880" cy="12703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82B6E4F-B1A8-4920-B2DC-2415B055A9C3}"/>
              </a:ext>
            </a:extLst>
          </p:cNvPr>
          <p:cNvCxnSpPr>
            <a:cxnSpLocks/>
            <a:stCxn id="42" idx="1"/>
            <a:endCxn id="59" idx="3"/>
          </p:cNvCxnSpPr>
          <p:nvPr/>
        </p:nvCxnSpPr>
        <p:spPr>
          <a:xfrm flipH="1">
            <a:off x="3450536" y="3758153"/>
            <a:ext cx="1041103" cy="42838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FDFFCF0-593D-4DCC-A433-B9103666E46E}"/>
              </a:ext>
            </a:extLst>
          </p:cNvPr>
          <p:cNvCxnSpPr>
            <a:cxnSpLocks/>
            <a:stCxn id="43" idx="1"/>
            <a:endCxn id="86" idx="3"/>
          </p:cNvCxnSpPr>
          <p:nvPr/>
        </p:nvCxnSpPr>
        <p:spPr>
          <a:xfrm flipH="1">
            <a:off x="3517151" y="4243325"/>
            <a:ext cx="972198" cy="2621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B9EAF8A-F823-455C-902C-038FD937A0C0}"/>
              </a:ext>
            </a:extLst>
          </p:cNvPr>
          <p:cNvSpPr/>
          <p:nvPr/>
        </p:nvSpPr>
        <p:spPr>
          <a:xfrm>
            <a:off x="2873222" y="3992638"/>
            <a:ext cx="643929" cy="55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43F229-2AE8-41A8-8F98-AB5ED6C2C3E0}"/>
              </a:ext>
            </a:extLst>
          </p:cNvPr>
          <p:cNvSpPr/>
          <p:nvPr/>
        </p:nvSpPr>
        <p:spPr>
          <a:xfrm>
            <a:off x="2806607" y="3909628"/>
            <a:ext cx="643929" cy="553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Worker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2C8987B-52DB-4548-8D7F-B607B062E96B}"/>
              </a:ext>
            </a:extLst>
          </p:cNvPr>
          <p:cNvSpPr/>
          <p:nvPr/>
        </p:nvSpPr>
        <p:spPr>
          <a:xfrm>
            <a:off x="3072540" y="2845910"/>
            <a:ext cx="643929" cy="5538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C56DDB2-D7B8-494B-828F-1977388FC8F1}"/>
              </a:ext>
            </a:extLst>
          </p:cNvPr>
          <p:cNvSpPr/>
          <p:nvPr/>
        </p:nvSpPr>
        <p:spPr>
          <a:xfrm>
            <a:off x="3016254" y="2763755"/>
            <a:ext cx="643929" cy="553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9C65857-3425-467D-B14C-221D52AA5FA5}"/>
              </a:ext>
            </a:extLst>
          </p:cNvPr>
          <p:cNvCxnSpPr>
            <a:cxnSpLocks/>
            <a:endCxn id="53" idx="2"/>
          </p:cNvCxnSpPr>
          <p:nvPr/>
        </p:nvCxnSpPr>
        <p:spPr>
          <a:xfrm flipH="1" flipV="1">
            <a:off x="6432078" y="2488119"/>
            <a:ext cx="1056592" cy="60969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C9B961-2172-4D23-A17C-F881D1FF6224}"/>
              </a:ext>
            </a:extLst>
          </p:cNvPr>
          <p:cNvCxnSpPr>
            <a:cxnSpLocks/>
          </p:cNvCxnSpPr>
          <p:nvPr/>
        </p:nvCxnSpPr>
        <p:spPr>
          <a:xfrm flipH="1" flipV="1">
            <a:off x="6574487" y="3045621"/>
            <a:ext cx="895182" cy="16667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4368FEE-80CF-4A97-ADEA-6B0A418646A9}"/>
              </a:ext>
            </a:extLst>
          </p:cNvPr>
          <p:cNvSpPr/>
          <p:nvPr/>
        </p:nvSpPr>
        <p:spPr>
          <a:xfrm>
            <a:off x="8374875" y="1767525"/>
            <a:ext cx="74411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roles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in</a:t>
            </a:r>
          </a:p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case)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5E293EA-EBAE-482D-B7C8-9FE88174BC11}"/>
              </a:ext>
            </a:extLst>
          </p:cNvPr>
          <p:cNvSpPr/>
          <p:nvPr/>
        </p:nvSpPr>
        <p:spPr>
          <a:xfrm>
            <a:off x="9714180" y="1679915"/>
            <a:ext cx="74411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views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not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in</a:t>
            </a:r>
          </a:p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case)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5BA75AE-A5AB-4CD2-B0FD-B8B7D522A30A}"/>
              </a:ext>
            </a:extLst>
          </p:cNvPr>
          <p:cNvSpPr/>
          <p:nvPr/>
        </p:nvSpPr>
        <p:spPr>
          <a:xfrm>
            <a:off x="10881665" y="1665416"/>
            <a:ext cx="62709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DB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FF915AB-E5C1-4BD6-89EA-103F944B8298}"/>
              </a:ext>
            </a:extLst>
          </p:cNvPr>
          <p:cNvSpPr/>
          <p:nvPr/>
        </p:nvSpPr>
        <p:spPr>
          <a:xfrm>
            <a:off x="10931652" y="2386436"/>
            <a:ext cx="643929" cy="34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SQL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3F427B5-7934-42F6-A2D2-89E7C898C536}"/>
              </a:ext>
            </a:extLst>
          </p:cNvPr>
          <p:cNvCxnSpPr>
            <a:cxnSpLocks/>
            <a:stCxn id="138" idx="1"/>
            <a:endCxn id="22" idx="3"/>
          </p:cNvCxnSpPr>
          <p:nvPr/>
        </p:nvCxnSpPr>
        <p:spPr>
          <a:xfrm flipH="1">
            <a:off x="8609592" y="2561178"/>
            <a:ext cx="2322060" cy="6545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7BD0289-C7EA-4854-A629-E60CF357FF92}"/>
              </a:ext>
            </a:extLst>
          </p:cNvPr>
          <p:cNvSpPr/>
          <p:nvPr/>
        </p:nvSpPr>
        <p:spPr>
          <a:xfrm rot="20393708">
            <a:off x="9945518" y="2548130"/>
            <a:ext cx="4523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CRUD</a:t>
            </a:r>
          </a:p>
        </p:txBody>
      </p:sp>
      <p:pic>
        <p:nvPicPr>
          <p:cNvPr id="157" name="Graphic 156" descr="Tools">
            <a:extLst>
              <a:ext uri="{FF2B5EF4-FFF2-40B4-BE49-F238E27FC236}">
                <a16:creationId xmlns:a16="http://schemas.microsoft.com/office/drawing/2014/main" id="{B4AE128E-33C6-414C-A7A0-0AFEFBD643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3564" y="5685020"/>
            <a:ext cx="632580" cy="632580"/>
          </a:xfrm>
          <a:prstGeom prst="rect">
            <a:avLst/>
          </a:prstGeom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D5FCC5C8-1931-43C3-96C7-D0C46EFD3130}"/>
              </a:ext>
            </a:extLst>
          </p:cNvPr>
          <p:cNvSpPr/>
          <p:nvPr/>
        </p:nvSpPr>
        <p:spPr>
          <a:xfrm>
            <a:off x="3929143" y="6296267"/>
            <a:ext cx="6128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Some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developer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building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maintaining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DB and DB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logins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directly</a:t>
            </a:r>
            <a:endParaRPr lang="fi-FI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CD999BF-1604-4D29-8CF2-FA5AADB79720}"/>
              </a:ext>
            </a:extLst>
          </p:cNvPr>
          <p:cNvCxnSpPr>
            <a:cxnSpLocks/>
            <a:stCxn id="24" idx="1"/>
            <a:endCxn id="157" idx="3"/>
          </p:cNvCxnSpPr>
          <p:nvPr/>
        </p:nvCxnSpPr>
        <p:spPr>
          <a:xfrm flipH="1">
            <a:off x="7026144" y="5562592"/>
            <a:ext cx="479143" cy="43871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2" name="Table 161">
            <a:extLst>
              <a:ext uri="{FF2B5EF4-FFF2-40B4-BE49-F238E27FC236}">
                <a16:creationId xmlns:a16="http://schemas.microsoft.com/office/drawing/2014/main" id="{BCD6990A-5C9A-495B-BFAF-EED094E8A7F1}"/>
              </a:ext>
            </a:extLst>
          </p:cNvPr>
          <p:cNvGraphicFramePr>
            <a:graphicFrameLocks noGrp="1"/>
          </p:cNvGraphicFramePr>
          <p:nvPr/>
        </p:nvGraphicFramePr>
        <p:xfrm>
          <a:off x="8229600" y="4445877"/>
          <a:ext cx="3438207" cy="6558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643">
                  <a:extLst>
                    <a:ext uri="{9D8B030D-6E8A-4147-A177-3AD203B41FA5}">
                      <a16:colId xmlns:a16="http://schemas.microsoft.com/office/drawing/2014/main" val="2390664011"/>
                    </a:ext>
                  </a:extLst>
                </a:gridCol>
                <a:gridCol w="711791">
                  <a:extLst>
                    <a:ext uri="{9D8B030D-6E8A-4147-A177-3AD203B41FA5}">
                      <a16:colId xmlns:a16="http://schemas.microsoft.com/office/drawing/2014/main" val="2860169357"/>
                    </a:ext>
                  </a:extLst>
                </a:gridCol>
                <a:gridCol w="504627">
                  <a:extLst>
                    <a:ext uri="{9D8B030D-6E8A-4147-A177-3AD203B41FA5}">
                      <a16:colId xmlns:a16="http://schemas.microsoft.com/office/drawing/2014/main" val="3382898931"/>
                    </a:ext>
                  </a:extLst>
                </a:gridCol>
                <a:gridCol w="493245">
                  <a:extLst>
                    <a:ext uri="{9D8B030D-6E8A-4147-A177-3AD203B41FA5}">
                      <a16:colId xmlns:a16="http://schemas.microsoft.com/office/drawing/2014/main" val="486045570"/>
                    </a:ext>
                  </a:extLst>
                </a:gridCol>
                <a:gridCol w="1286901">
                  <a:extLst>
                    <a:ext uri="{9D8B030D-6E8A-4147-A177-3AD203B41FA5}">
                      <a16:colId xmlns:a16="http://schemas.microsoft.com/office/drawing/2014/main" val="42354704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i-FI" sz="6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name</a:t>
                      </a:r>
                      <a:r>
                        <a:rPr lang="fi-FI" sz="6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ownerId</a:t>
                      </a:r>
                      <a:endParaRPr lang="fi-FI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date</a:t>
                      </a:r>
                      <a:endParaRPr lang="fi-FI" sz="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 err="1"/>
                        <a:t>description</a:t>
                      </a:r>
                      <a:endParaRPr lang="fi-FI" sz="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27178"/>
                  </a:ext>
                </a:extLst>
              </a:tr>
              <a:tr h="236491">
                <a:tc>
                  <a:txBody>
                    <a:bodyPr/>
                    <a:lstStyle/>
                    <a:p>
                      <a:r>
                        <a:rPr lang="fi-FI" sz="600" dirty="0"/>
                        <a:t>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Mercurion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>
                          <a:solidFill>
                            <a:srgbClr val="FF0000"/>
                          </a:solidFill>
                        </a:rPr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mmmm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Xxxxx</a:t>
                      </a:r>
                      <a:r>
                        <a:rPr lang="fi-FI" sz="600" dirty="0"/>
                        <a:t> xxxx </a:t>
                      </a:r>
                      <a:r>
                        <a:rPr lang="fi-FI" sz="600" dirty="0" err="1"/>
                        <a:t>xxxxxxx</a:t>
                      </a:r>
                      <a:r>
                        <a:rPr lang="fi-FI" sz="600" dirty="0"/>
                        <a:t> xxxx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23490"/>
                  </a:ext>
                </a:extLst>
              </a:tr>
              <a:tr h="236491">
                <a:tc>
                  <a:txBody>
                    <a:bodyPr/>
                    <a:lstStyle/>
                    <a:p>
                      <a:r>
                        <a:rPr lang="fi-FI" sz="600" dirty="0"/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Lonavala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b="1" dirty="0">
                          <a:solidFill>
                            <a:srgbClr val="FF0000"/>
                          </a:solidFill>
                        </a:rPr>
                        <a:t>matti86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 err="1"/>
                        <a:t>nnnnnn</a:t>
                      </a:r>
                      <a:endParaRPr lang="fi-FI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600" dirty="0"/>
                        <a:t>Xxxx xxxx </a:t>
                      </a:r>
                      <a:r>
                        <a:rPr lang="fi-FI" sz="600" dirty="0" err="1"/>
                        <a:t>xxxxx</a:t>
                      </a:r>
                      <a:r>
                        <a:rPr lang="fi-FI" sz="600" dirty="0"/>
                        <a:t> </a:t>
                      </a:r>
                      <a:r>
                        <a:rPr lang="fi-FI" sz="600" dirty="0" err="1"/>
                        <a:t>xxxxx</a:t>
                      </a:r>
                      <a:endParaRPr lang="fi-FI" sz="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780958"/>
                  </a:ext>
                </a:extLst>
              </a:tr>
            </a:tbl>
          </a:graphicData>
        </a:graphic>
      </p:graphicFrame>
      <p:sp>
        <p:nvSpPr>
          <p:cNvPr id="163" name="Rectangle 162">
            <a:extLst>
              <a:ext uri="{FF2B5EF4-FFF2-40B4-BE49-F238E27FC236}">
                <a16:creationId xmlns:a16="http://schemas.microsoft.com/office/drawing/2014/main" id="{4FA99FF1-F3F2-476B-BFED-19683A658489}"/>
              </a:ext>
            </a:extLst>
          </p:cNvPr>
          <p:cNvSpPr/>
          <p:nvPr/>
        </p:nvSpPr>
        <p:spPr>
          <a:xfrm>
            <a:off x="8188949" y="4203961"/>
            <a:ext cx="315022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Project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Also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can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be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for per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item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authorization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!)</a:t>
            </a:r>
            <a:endParaRPr lang="fi-FI" sz="900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8461B90-4C61-410D-A026-0E5859C69712}"/>
              </a:ext>
            </a:extLst>
          </p:cNvPr>
          <p:cNvSpPr/>
          <p:nvPr/>
        </p:nvSpPr>
        <p:spPr>
          <a:xfrm>
            <a:off x="9677488" y="3592755"/>
            <a:ext cx="1878713" cy="39232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Triggers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stored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procedures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functions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domains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etc.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32A4EF0-9A2C-4E3D-97F2-101D055A6B8B}"/>
              </a:ext>
            </a:extLst>
          </p:cNvPr>
          <p:cNvSpPr/>
          <p:nvPr/>
        </p:nvSpPr>
        <p:spPr>
          <a:xfrm rot="20160556">
            <a:off x="776210" y="5696406"/>
            <a:ext cx="1567744" cy="646331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i-FI" sz="1200" b="1" dirty="0">
                <a:solidFill>
                  <a:srgbClr val="FF0000"/>
                </a:solidFill>
              </a:rPr>
              <a:t>TOP SCARED!</a:t>
            </a:r>
            <a:br>
              <a:rPr lang="fi-FI" sz="1200" b="1" dirty="0">
                <a:solidFill>
                  <a:srgbClr val="FF0000"/>
                </a:solidFill>
              </a:rPr>
            </a:br>
            <a:r>
              <a:rPr lang="fi-FI" sz="1200" dirty="0">
                <a:solidFill>
                  <a:srgbClr val="FF0000"/>
                </a:solidFill>
              </a:rPr>
              <a:t>Watch </a:t>
            </a:r>
            <a:r>
              <a:rPr lang="fi-FI" sz="1200" dirty="0" err="1">
                <a:solidFill>
                  <a:srgbClr val="FF0000"/>
                </a:solidFill>
              </a:rPr>
              <a:t>the</a:t>
            </a:r>
            <a:r>
              <a:rPr lang="fi-FI" sz="1200" dirty="0">
                <a:solidFill>
                  <a:srgbClr val="FF0000"/>
                </a:solidFill>
              </a:rPr>
              <a:t> </a:t>
            </a:r>
            <a:r>
              <a:rPr lang="fi-FI" sz="1200" dirty="0" err="1">
                <a:solidFill>
                  <a:srgbClr val="FF0000"/>
                </a:solidFill>
              </a:rPr>
              <a:t>associated</a:t>
            </a:r>
            <a:endParaRPr lang="fi-FI" sz="1200" dirty="0">
              <a:solidFill>
                <a:srgbClr val="FF0000"/>
              </a:solidFill>
            </a:endParaRPr>
          </a:p>
          <a:p>
            <a:pPr algn="ctr"/>
            <a:r>
              <a:rPr lang="fi-FI" sz="1200" dirty="0">
                <a:solidFill>
                  <a:srgbClr val="FF0000"/>
                </a:solidFill>
              </a:rPr>
              <a:t>video </a:t>
            </a:r>
            <a:r>
              <a:rPr lang="fi-FI" sz="1200" dirty="0" err="1">
                <a:solidFill>
                  <a:srgbClr val="FF0000"/>
                </a:solidFill>
              </a:rPr>
              <a:t>explanation</a:t>
            </a:r>
            <a:r>
              <a:rPr lang="fi-FI" sz="1200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170" name="Graphic 169" descr="Database">
            <a:extLst>
              <a:ext uri="{FF2B5EF4-FFF2-40B4-BE49-F238E27FC236}">
                <a16:creationId xmlns:a16="http://schemas.microsoft.com/office/drawing/2014/main" id="{3C758B97-BE0E-42D1-94E0-6383F7C35A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16825" y="2925244"/>
            <a:ext cx="572702" cy="572702"/>
          </a:xfrm>
          <a:prstGeom prst="rect">
            <a:avLst/>
          </a:prstGeom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CBA20AF5-D565-40DF-A506-6B9291EBB59E}"/>
              </a:ext>
            </a:extLst>
          </p:cNvPr>
          <p:cNvSpPr/>
          <p:nvPr/>
        </p:nvSpPr>
        <p:spPr>
          <a:xfrm>
            <a:off x="10905297" y="1926293"/>
            <a:ext cx="643929" cy="34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SQL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61D9EDA-45B1-4F4A-991F-027B0DAB488A}"/>
              </a:ext>
            </a:extLst>
          </p:cNvPr>
          <p:cNvCxnSpPr>
            <a:cxnSpLocks/>
            <a:stCxn id="178" idx="1"/>
            <a:endCxn id="22" idx="3"/>
          </p:cNvCxnSpPr>
          <p:nvPr/>
        </p:nvCxnSpPr>
        <p:spPr>
          <a:xfrm flipH="1">
            <a:off x="8609592" y="2101035"/>
            <a:ext cx="2295705" cy="11146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C437247-CCBB-47B6-9788-BB654287C28B}"/>
              </a:ext>
            </a:extLst>
          </p:cNvPr>
          <p:cNvCxnSpPr>
            <a:cxnSpLocks/>
          </p:cNvCxnSpPr>
          <p:nvPr/>
        </p:nvCxnSpPr>
        <p:spPr>
          <a:xfrm flipH="1">
            <a:off x="6534813" y="3338143"/>
            <a:ext cx="953857" cy="23472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798D7C7-BA57-479A-9DFE-C3821DB2A6AD}"/>
              </a:ext>
            </a:extLst>
          </p:cNvPr>
          <p:cNvCxnSpPr>
            <a:cxnSpLocks/>
          </p:cNvCxnSpPr>
          <p:nvPr/>
        </p:nvCxnSpPr>
        <p:spPr>
          <a:xfrm flipH="1">
            <a:off x="6534813" y="3472192"/>
            <a:ext cx="953857" cy="4813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E1FCFAB-D0D2-4967-B161-292B98281937}"/>
              </a:ext>
            </a:extLst>
          </p:cNvPr>
          <p:cNvSpPr/>
          <p:nvPr/>
        </p:nvSpPr>
        <p:spPr>
          <a:xfrm>
            <a:off x="9547646" y="688902"/>
            <a:ext cx="26627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i-FI" b="1" dirty="0" err="1">
                <a:solidFill>
                  <a:srgbClr val="00B050"/>
                </a:solidFill>
              </a:rPr>
              <a:t>Frequent</a:t>
            </a:r>
            <a:r>
              <a:rPr lang="fi-FI" b="1" dirty="0">
                <a:solidFill>
                  <a:srgbClr val="00B050"/>
                </a:solidFill>
              </a:rPr>
              <a:t> option, just </a:t>
            </a:r>
            <a:r>
              <a:rPr lang="fi-FI" b="1" dirty="0" err="1">
                <a:solidFill>
                  <a:srgbClr val="00B050"/>
                </a:solidFill>
              </a:rPr>
              <a:t>one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fi-FI" b="1" dirty="0">
                <a:solidFill>
                  <a:srgbClr val="00B050"/>
                </a:solidFill>
              </a:rPr>
              <a:t>DB </a:t>
            </a:r>
            <a:r>
              <a:rPr lang="fi-FI" b="1" dirty="0" err="1">
                <a:solidFill>
                  <a:srgbClr val="00B050"/>
                </a:solidFill>
              </a:rPr>
              <a:t>user</a:t>
            </a:r>
            <a:r>
              <a:rPr lang="fi-FI" b="1" dirty="0">
                <a:solidFill>
                  <a:srgbClr val="00B050"/>
                </a:solidFill>
              </a:rPr>
              <a:t> for </a:t>
            </a:r>
            <a:r>
              <a:rPr lang="fi-FI" b="1" dirty="0" err="1">
                <a:solidFill>
                  <a:srgbClr val="00B050"/>
                </a:solidFill>
              </a:rPr>
              <a:t>the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webapp</a:t>
            </a:r>
            <a:endParaRPr lang="fi-FI" b="1" dirty="0">
              <a:solidFill>
                <a:srgbClr val="00B05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E4FB20-3B27-AB00-5FD4-BC43C6411DF9}"/>
              </a:ext>
            </a:extLst>
          </p:cNvPr>
          <p:cNvSpPr/>
          <p:nvPr/>
        </p:nvSpPr>
        <p:spPr>
          <a:xfrm>
            <a:off x="4479361" y="2118267"/>
            <a:ext cx="1048896" cy="223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Login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feature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9831D7B-E590-4F97-A2BF-AF29E155821E}"/>
              </a:ext>
            </a:extLst>
          </p:cNvPr>
          <p:cNvSpPr/>
          <p:nvPr/>
        </p:nvSpPr>
        <p:spPr>
          <a:xfrm rot="20760802">
            <a:off x="1995142" y="2489181"/>
            <a:ext cx="28619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&lt;-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authentication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e.g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. w. JWT),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user+roles</a:t>
            </a:r>
            <a:endParaRPr lang="fi-FI" sz="9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5732BD-37A5-B328-045E-360229AB9757}"/>
              </a:ext>
            </a:extLst>
          </p:cNvPr>
          <p:cNvSpPr/>
          <p:nvPr/>
        </p:nvSpPr>
        <p:spPr>
          <a:xfrm rot="20393708">
            <a:off x="9757695" y="2320116"/>
            <a:ext cx="45236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CRUD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CD6283-F584-EFD8-CCF3-3CA4903AC382}"/>
              </a:ext>
            </a:extLst>
          </p:cNvPr>
          <p:cNvSpPr/>
          <p:nvPr/>
        </p:nvSpPr>
        <p:spPr>
          <a:xfrm>
            <a:off x="10985914" y="2853418"/>
            <a:ext cx="747898" cy="34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SQL data </a:t>
            </a:r>
            <a:r>
              <a:rPr lang="fi-FI" sz="900" dirty="0" err="1">
                <a:solidFill>
                  <a:schemeClr val="accent1">
                    <a:lumMod val="75000"/>
                  </a:schemeClr>
                </a:solidFill>
              </a:rPr>
              <a:t>table</a:t>
            </a:r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 User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2310C1-37C8-7283-6374-FA429CBCF4A7}"/>
              </a:ext>
            </a:extLst>
          </p:cNvPr>
          <p:cNvSpPr/>
          <p:nvPr/>
        </p:nvSpPr>
        <p:spPr>
          <a:xfrm>
            <a:off x="10575121" y="6627168"/>
            <a:ext cx="16168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©2022-2024 Juhani Välimäki</a:t>
            </a:r>
            <a:endParaRPr lang="fi-FI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A47735-D812-7656-BBFC-0D118E2A73BD}"/>
              </a:ext>
            </a:extLst>
          </p:cNvPr>
          <p:cNvSpPr txBox="1"/>
          <p:nvPr/>
        </p:nvSpPr>
        <p:spPr>
          <a:xfrm>
            <a:off x="5754123" y="4684065"/>
            <a:ext cx="8893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000" dirty="0" err="1">
                <a:solidFill>
                  <a:schemeClr val="accent1">
                    <a:lumMod val="75000"/>
                  </a:schemeClr>
                </a:solidFill>
              </a:rPr>
              <a:t>tokenSecret</a:t>
            </a:r>
            <a:endParaRPr lang="fi-FI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8206A-8FF4-6BD7-4A25-44A28A93F02E}"/>
              </a:ext>
            </a:extLst>
          </p:cNvPr>
          <p:cNvSpPr txBox="1"/>
          <p:nvPr/>
        </p:nvSpPr>
        <p:spPr>
          <a:xfrm>
            <a:off x="6127244" y="4438528"/>
            <a:ext cx="9600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000" dirty="0"/>
              <a:t>-&gt; 2. </a:t>
            </a:r>
            <a:r>
              <a:rPr lang="fi-FI" sz="1000" dirty="0" err="1"/>
              <a:t>verify</a:t>
            </a:r>
            <a:endParaRPr lang="fi-FI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4A515-E235-0B99-B667-BCED88D086EC}"/>
              </a:ext>
            </a:extLst>
          </p:cNvPr>
          <p:cNvSpPr txBox="1"/>
          <p:nvPr/>
        </p:nvSpPr>
        <p:spPr>
          <a:xfrm>
            <a:off x="5480290" y="4438527"/>
            <a:ext cx="8893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000" dirty="0"/>
              <a:t>&lt;- 1. </a:t>
            </a:r>
            <a:r>
              <a:rPr lang="fi-FI" sz="1000" dirty="0" err="1"/>
              <a:t>sign</a:t>
            </a:r>
            <a:r>
              <a:rPr lang="fi-FI" sz="1000" dirty="0"/>
              <a:t>,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93DD36-1745-56B8-4091-5B5B2C2790CE}"/>
              </a:ext>
            </a:extLst>
          </p:cNvPr>
          <p:cNvCxnSpPr>
            <a:cxnSpLocks/>
          </p:cNvCxnSpPr>
          <p:nvPr/>
        </p:nvCxnSpPr>
        <p:spPr>
          <a:xfrm flipH="1">
            <a:off x="6321478" y="4643532"/>
            <a:ext cx="123731" cy="97164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FD5508-8DC4-6148-26A8-021709329DA0}"/>
              </a:ext>
            </a:extLst>
          </p:cNvPr>
          <p:cNvCxnSpPr>
            <a:cxnSpLocks/>
          </p:cNvCxnSpPr>
          <p:nvPr/>
        </p:nvCxnSpPr>
        <p:spPr>
          <a:xfrm>
            <a:off x="5795617" y="4642528"/>
            <a:ext cx="157203" cy="65834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0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2BFE06-C886-42A6-9B0E-D768C48E4033}"/>
              </a:ext>
            </a:extLst>
          </p:cNvPr>
          <p:cNvSpPr/>
          <p:nvPr/>
        </p:nvSpPr>
        <p:spPr>
          <a:xfrm>
            <a:off x="1130378" y="1150491"/>
            <a:ext cx="92018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b="1" dirty="0">
                <a:solidFill>
                  <a:srgbClr val="00B050"/>
                </a:solidFill>
              </a:rPr>
              <a:t>SECURITY NOTES</a:t>
            </a:r>
          </a:p>
          <a:p>
            <a:br>
              <a:rPr lang="fi-FI" b="1" dirty="0">
                <a:solidFill>
                  <a:srgbClr val="00B050"/>
                </a:solidFill>
              </a:rPr>
            </a:br>
            <a:br>
              <a:rPr lang="fi-FI" b="1" dirty="0">
                <a:solidFill>
                  <a:srgbClr val="00B050"/>
                </a:solidFill>
              </a:rPr>
            </a:br>
            <a:r>
              <a:rPr lang="fi-FI" b="1" dirty="0" err="1">
                <a:solidFill>
                  <a:srgbClr val="00B050"/>
                </a:solidFill>
              </a:rPr>
              <a:t>Especially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when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database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server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usually</a:t>
            </a:r>
            <a:r>
              <a:rPr lang="fi-FI" b="1" dirty="0">
                <a:solidFill>
                  <a:srgbClr val="00B050"/>
                </a:solidFill>
              </a:rPr>
              <a:t> is on </a:t>
            </a:r>
            <a:r>
              <a:rPr lang="fi-FI" b="1" dirty="0" err="1">
                <a:solidFill>
                  <a:srgbClr val="00B050"/>
                </a:solidFill>
              </a:rPr>
              <a:t>another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server</a:t>
            </a:r>
            <a:r>
              <a:rPr lang="fi-FI" b="1" dirty="0">
                <a:solidFill>
                  <a:srgbClr val="00B050"/>
                </a:solidFill>
              </a:rPr>
              <a:t>, </a:t>
            </a:r>
            <a:r>
              <a:rPr lang="fi-FI" b="1" dirty="0" err="1">
                <a:solidFill>
                  <a:srgbClr val="00B050"/>
                </a:solidFill>
              </a:rPr>
              <a:t>behind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the</a:t>
            </a:r>
            <a:r>
              <a:rPr lang="fi-FI" b="1" dirty="0">
                <a:solidFill>
                  <a:srgbClr val="00B050"/>
                </a:solidFill>
              </a:rPr>
              <a:t> internet and </a:t>
            </a:r>
            <a:r>
              <a:rPr lang="fi-FI" b="1" dirty="0" err="1">
                <a:solidFill>
                  <a:srgbClr val="00B050"/>
                </a:solidFill>
              </a:rPr>
              <a:t>firewall</a:t>
            </a:r>
            <a:r>
              <a:rPr lang="fi-FI" b="1" dirty="0">
                <a:solidFill>
                  <a:srgbClr val="00B050"/>
                </a:solidFill>
              </a:rPr>
              <a:t>, </a:t>
            </a:r>
            <a:r>
              <a:rPr lang="fi-FI" b="1" dirty="0" err="1">
                <a:solidFill>
                  <a:srgbClr val="00B050"/>
                </a:solidFill>
              </a:rPr>
              <a:t>consider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these</a:t>
            </a:r>
            <a:r>
              <a:rPr lang="fi-FI" b="1" dirty="0">
                <a:solidFill>
                  <a:srgbClr val="00B050"/>
                </a:solidFill>
              </a:rPr>
              <a:t>:</a:t>
            </a:r>
          </a:p>
          <a:p>
            <a:endParaRPr lang="fi-FI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>
                <a:solidFill>
                  <a:srgbClr val="00B050"/>
                </a:solidFill>
              </a:rPr>
              <a:t>Call </a:t>
            </a:r>
            <a:r>
              <a:rPr lang="fi-FI" b="1" dirty="0" err="1">
                <a:solidFill>
                  <a:srgbClr val="00B050"/>
                </a:solidFill>
              </a:rPr>
              <a:t>you</a:t>
            </a:r>
            <a:r>
              <a:rPr lang="fi-FI" b="1" dirty="0">
                <a:solidFill>
                  <a:srgbClr val="00B050"/>
                </a:solidFill>
              </a:rPr>
              <a:t> DB </a:t>
            </a:r>
            <a:r>
              <a:rPr lang="fi-FI" b="1" dirty="0" err="1">
                <a:solidFill>
                  <a:srgbClr val="00B050"/>
                </a:solidFill>
              </a:rPr>
              <a:t>user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something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else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than</a:t>
            </a:r>
            <a:r>
              <a:rPr lang="fi-FI" b="1" dirty="0">
                <a:solidFill>
                  <a:srgbClr val="00B050"/>
                </a:solidFill>
              </a:rPr>
              <a:t> ’</a:t>
            </a:r>
            <a:r>
              <a:rPr lang="fi-FI" b="1" dirty="0" err="1">
                <a:solidFill>
                  <a:srgbClr val="00B050"/>
                </a:solidFill>
              </a:rPr>
              <a:t>app</a:t>
            </a:r>
            <a:r>
              <a:rPr lang="fi-FI" b="1" dirty="0">
                <a:solidFill>
                  <a:srgbClr val="00B050"/>
                </a:solidFill>
              </a:rPr>
              <a:t>’, ’</a:t>
            </a:r>
            <a:r>
              <a:rPr lang="fi-FI" b="1" dirty="0" err="1">
                <a:solidFill>
                  <a:srgbClr val="00B050"/>
                </a:solidFill>
              </a:rPr>
              <a:t>webapp</a:t>
            </a:r>
            <a:r>
              <a:rPr lang="fi-FI" b="1" dirty="0">
                <a:solidFill>
                  <a:srgbClr val="00B050"/>
                </a:solidFill>
              </a:rPr>
              <a:t>’, </a:t>
            </a:r>
            <a:r>
              <a:rPr lang="fi-FI" b="1" dirty="0" err="1">
                <a:solidFill>
                  <a:srgbClr val="00B050"/>
                </a:solidFill>
              </a:rPr>
              <a:t>or</a:t>
            </a:r>
            <a:r>
              <a:rPr lang="fi-FI" b="1" dirty="0">
                <a:solidFill>
                  <a:srgbClr val="00B050"/>
                </a:solidFill>
              </a:rPr>
              <a:t> ’</a:t>
            </a:r>
            <a:r>
              <a:rPr lang="fi-FI" b="1" dirty="0" err="1">
                <a:solidFill>
                  <a:srgbClr val="00B050"/>
                </a:solidFill>
              </a:rPr>
              <a:t>webapp_user</a:t>
            </a:r>
            <a:r>
              <a:rPr lang="fi-FI" b="1" dirty="0">
                <a:solidFill>
                  <a:srgbClr val="00B050"/>
                </a:solidFill>
              </a:rPr>
              <a:t>’, </a:t>
            </a:r>
            <a:r>
              <a:rPr lang="fi-FI" b="1" dirty="0" err="1">
                <a:solidFill>
                  <a:srgbClr val="00B050"/>
                </a:solidFill>
              </a:rPr>
              <a:t>or</a:t>
            </a:r>
            <a:r>
              <a:rPr lang="fi-FI" b="1" dirty="0">
                <a:solidFill>
                  <a:srgbClr val="00B050"/>
                </a:solidFill>
              </a:rPr>
              <a:t> ’</a:t>
            </a:r>
            <a:r>
              <a:rPr lang="fi-FI" b="1" dirty="0" err="1">
                <a:solidFill>
                  <a:srgbClr val="00B050"/>
                </a:solidFill>
              </a:rPr>
              <a:t>backend</a:t>
            </a:r>
            <a:r>
              <a:rPr lang="fi-FI" b="1" dirty="0">
                <a:solidFill>
                  <a:srgbClr val="00B050"/>
                </a:solidFill>
              </a:rPr>
              <a:t>’ </a:t>
            </a:r>
            <a:r>
              <a:rPr lang="fi-FI" b="1" dirty="0" err="1">
                <a:solidFill>
                  <a:srgbClr val="00B050"/>
                </a:solidFill>
              </a:rPr>
              <a:t>like</a:t>
            </a:r>
            <a:r>
              <a:rPr lang="fi-FI" b="1" dirty="0">
                <a:solidFill>
                  <a:srgbClr val="00B050"/>
                </a:solidFill>
              </a:rPr>
              <a:t> 50-90% of </a:t>
            </a:r>
            <a:r>
              <a:rPr lang="fi-FI" b="1" dirty="0" err="1">
                <a:solidFill>
                  <a:srgbClr val="00B050"/>
                </a:solidFill>
              </a:rPr>
              <a:t>the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developers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call</a:t>
            </a:r>
            <a:r>
              <a:rPr lang="fi-FI" b="1" dirty="0">
                <a:solidFill>
                  <a:srgbClr val="00B050"/>
                </a:solidFill>
              </a:rPr>
              <a:t>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b="1" dirty="0" err="1">
                <a:solidFill>
                  <a:srgbClr val="00B050"/>
                </a:solidFill>
              </a:rPr>
              <a:t>e.g</a:t>
            </a:r>
            <a:r>
              <a:rPr lang="fi-FI" b="1" dirty="0">
                <a:solidFill>
                  <a:srgbClr val="00B050"/>
                </a:solidFill>
              </a:rPr>
              <a:t>. </a:t>
            </a:r>
            <a:r>
              <a:rPr lang="fi-FI" b="1" dirty="0" err="1">
                <a:solidFill>
                  <a:srgbClr val="00B050"/>
                </a:solidFill>
              </a:rPr>
              <a:t>call</a:t>
            </a:r>
            <a:r>
              <a:rPr lang="fi-FI" b="1" dirty="0">
                <a:solidFill>
                  <a:srgbClr val="00B050"/>
                </a:solidFill>
              </a:rPr>
              <a:t> it ’</a:t>
            </a:r>
            <a:r>
              <a:rPr lang="fi-FI" b="1" dirty="0" err="1">
                <a:solidFill>
                  <a:srgbClr val="00B050"/>
                </a:solidFill>
              </a:rPr>
              <a:t>bunker_rat</a:t>
            </a:r>
            <a:r>
              <a:rPr lang="fi-FI" b="1" dirty="0">
                <a:solidFill>
                  <a:srgbClr val="00B050"/>
                </a:solidFill>
              </a:rPr>
              <a:t>’ </a:t>
            </a:r>
            <a:r>
              <a:rPr lang="fi-FI" b="1" dirty="0" err="1">
                <a:solidFill>
                  <a:srgbClr val="00B050"/>
                </a:solidFill>
              </a:rPr>
              <a:t>or</a:t>
            </a:r>
            <a:r>
              <a:rPr lang="fi-FI" b="1" dirty="0">
                <a:solidFill>
                  <a:srgbClr val="00B050"/>
                </a:solidFill>
              </a:rPr>
              <a:t> ’</a:t>
            </a:r>
            <a:r>
              <a:rPr lang="fi-FI" b="1" dirty="0" err="1">
                <a:solidFill>
                  <a:srgbClr val="00B050"/>
                </a:solidFill>
              </a:rPr>
              <a:t>sochi</a:t>
            </a:r>
            <a:r>
              <a:rPr lang="fi-FI" b="1" dirty="0">
                <a:solidFill>
                  <a:srgbClr val="00B050"/>
                </a:solidFill>
              </a:rPr>
              <a:t>’, </a:t>
            </a:r>
            <a:r>
              <a:rPr lang="fi-FI" b="1" dirty="0" err="1">
                <a:solidFill>
                  <a:srgbClr val="00B050"/>
                </a:solidFill>
              </a:rPr>
              <a:t>those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would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not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be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any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criminals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guesses</a:t>
            </a:r>
            <a:r>
              <a:rPr lang="fi-FI" b="1" dirty="0">
                <a:solidFill>
                  <a:srgbClr val="00B050"/>
                </a:solidFill>
              </a:rPr>
              <a:t>. </a:t>
            </a:r>
            <a:r>
              <a:rPr lang="fi-FI" b="1" dirty="0" err="1">
                <a:solidFill>
                  <a:srgbClr val="00B050"/>
                </a:solidFill>
              </a:rPr>
              <a:t>Or</a:t>
            </a:r>
            <a:r>
              <a:rPr lang="fi-FI" b="1" dirty="0">
                <a:solidFill>
                  <a:srgbClr val="00B050"/>
                </a:solidFill>
              </a:rPr>
              <a:t>, </a:t>
            </a:r>
            <a:r>
              <a:rPr lang="fi-FI" b="1" dirty="0" err="1">
                <a:solidFill>
                  <a:srgbClr val="00B050"/>
                </a:solidFill>
              </a:rPr>
              <a:t>maybe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they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are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now</a:t>
            </a:r>
            <a:r>
              <a:rPr lang="fi-FI" b="1" dirty="0">
                <a:solidFill>
                  <a:srgbClr val="00B050"/>
                </a:solidFill>
              </a:rPr>
              <a:t>, </a:t>
            </a:r>
            <a:r>
              <a:rPr lang="fi-FI" b="1" dirty="0" err="1">
                <a:solidFill>
                  <a:srgbClr val="00B050"/>
                </a:solidFill>
              </a:rPr>
              <a:t>so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maybe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something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else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random</a:t>
            </a:r>
            <a:r>
              <a:rPr lang="fi-FI" b="1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 err="1">
                <a:solidFill>
                  <a:srgbClr val="00B050"/>
                </a:solidFill>
              </a:rPr>
              <a:t>Whitelist</a:t>
            </a:r>
            <a:r>
              <a:rPr lang="fi-FI" b="1" dirty="0">
                <a:solidFill>
                  <a:srgbClr val="00B050"/>
                </a:solidFill>
              </a:rPr>
              <a:t>/</a:t>
            </a:r>
            <a:r>
              <a:rPr lang="fi-FI" b="1" dirty="0" err="1">
                <a:solidFill>
                  <a:srgbClr val="00B050"/>
                </a:solidFill>
              </a:rPr>
              <a:t>allow</a:t>
            </a:r>
            <a:r>
              <a:rPr lang="fi-FI" b="1" dirty="0">
                <a:solidFill>
                  <a:srgbClr val="00B050"/>
                </a:solidFill>
              </a:rPr>
              <a:t> in </a:t>
            </a:r>
            <a:r>
              <a:rPr lang="fi-FI" b="1" dirty="0" err="1">
                <a:solidFill>
                  <a:srgbClr val="00B050"/>
                </a:solidFill>
              </a:rPr>
              <a:t>only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those</a:t>
            </a:r>
            <a:r>
              <a:rPr lang="fi-FI" b="1" dirty="0">
                <a:solidFill>
                  <a:srgbClr val="00B050"/>
                </a:solidFill>
              </a:rPr>
              <a:t> IP </a:t>
            </a:r>
            <a:r>
              <a:rPr lang="fi-FI" b="1" dirty="0" err="1">
                <a:solidFill>
                  <a:srgbClr val="00B050"/>
                </a:solidFill>
              </a:rPr>
              <a:t>addresses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from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where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database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connections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are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allowed</a:t>
            </a:r>
            <a:r>
              <a:rPr lang="fi-FI" b="1" dirty="0">
                <a:solidFill>
                  <a:srgbClr val="00B05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b="1" dirty="0" err="1">
                <a:solidFill>
                  <a:srgbClr val="00B050"/>
                </a:solidFill>
              </a:rPr>
              <a:t>Backend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server</a:t>
            </a:r>
            <a:endParaRPr lang="fi-FI" b="1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b="1" dirty="0">
                <a:solidFill>
                  <a:srgbClr val="00B050"/>
                </a:solidFill>
              </a:rPr>
              <a:t>DBA (</a:t>
            </a:r>
            <a:r>
              <a:rPr lang="fi-FI" b="1" dirty="0" err="1">
                <a:solidFill>
                  <a:srgbClr val="00B050"/>
                </a:solidFill>
              </a:rPr>
              <a:t>database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admins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computer</a:t>
            </a:r>
            <a:r>
              <a:rPr lang="fi-FI" b="1" dirty="0">
                <a:solidFill>
                  <a:srgbClr val="00B05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i-FI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b="1" dirty="0">
                <a:solidFill>
                  <a:srgbClr val="00B050"/>
                </a:solidFill>
              </a:rPr>
              <a:t>In </a:t>
            </a:r>
            <a:r>
              <a:rPr lang="fi-FI" b="1" dirty="0" err="1">
                <a:solidFill>
                  <a:srgbClr val="00B050"/>
                </a:solidFill>
              </a:rPr>
              <a:t>all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security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related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aspects</a:t>
            </a:r>
            <a:r>
              <a:rPr lang="fi-FI" b="1" dirty="0">
                <a:solidFill>
                  <a:srgbClr val="00B050"/>
                </a:solidFill>
              </a:rPr>
              <a:t>, </a:t>
            </a:r>
            <a:r>
              <a:rPr lang="fi-FI" b="1" dirty="0" err="1">
                <a:solidFill>
                  <a:srgbClr val="00B050"/>
                </a:solidFill>
              </a:rPr>
              <a:t>write</a:t>
            </a:r>
            <a:r>
              <a:rPr lang="fi-FI" b="1" dirty="0">
                <a:solidFill>
                  <a:srgbClr val="00B050"/>
                </a:solidFill>
              </a:rPr>
              <a:t>/</a:t>
            </a:r>
            <a:r>
              <a:rPr lang="fi-FI" b="1" dirty="0" err="1">
                <a:solidFill>
                  <a:srgbClr val="00B050"/>
                </a:solidFill>
              </a:rPr>
              <a:t>collect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them</a:t>
            </a:r>
            <a:r>
              <a:rPr lang="fi-FI" b="1" dirty="0">
                <a:solidFill>
                  <a:srgbClr val="00B050"/>
                </a:solidFill>
              </a:rPr>
              <a:t> to </a:t>
            </a:r>
            <a:r>
              <a:rPr lang="fi-FI" b="1" dirty="0" err="1">
                <a:solidFill>
                  <a:srgbClr val="00B050"/>
                </a:solidFill>
              </a:rPr>
              <a:t>one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document</a:t>
            </a:r>
            <a:r>
              <a:rPr lang="fi-FI" b="1" dirty="0">
                <a:solidFill>
                  <a:srgbClr val="00B050"/>
                </a:solidFill>
              </a:rPr>
              <a:t> and </a:t>
            </a:r>
            <a:r>
              <a:rPr lang="fi-FI" b="1" dirty="0" err="1">
                <a:solidFill>
                  <a:srgbClr val="00B050"/>
                </a:solidFill>
              </a:rPr>
              <a:t>harden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them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before</a:t>
            </a:r>
            <a:r>
              <a:rPr lang="fi-FI" b="1" dirty="0">
                <a:solidFill>
                  <a:srgbClr val="00B050"/>
                </a:solidFill>
              </a:rPr>
              <a:t> publishing </a:t>
            </a:r>
            <a:r>
              <a:rPr lang="fi-FI" b="1" dirty="0" err="1">
                <a:solidFill>
                  <a:srgbClr val="00B050"/>
                </a:solidFill>
              </a:rPr>
              <a:t>any</a:t>
            </a:r>
            <a:r>
              <a:rPr lang="fi-FI" b="1" dirty="0">
                <a:solidFill>
                  <a:srgbClr val="00B050"/>
                </a:solidFill>
              </a:rPr>
              <a:t> </a:t>
            </a:r>
            <a:r>
              <a:rPr lang="fi-FI" b="1" dirty="0" err="1">
                <a:solidFill>
                  <a:srgbClr val="00B050"/>
                </a:solidFill>
              </a:rPr>
              <a:t>systems</a:t>
            </a:r>
            <a:r>
              <a:rPr lang="fi-FI" b="1" dirty="0">
                <a:solidFill>
                  <a:srgbClr val="00B050"/>
                </a:solidFill>
              </a:rPr>
              <a:t>!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626B82-F3D3-20AC-23D8-CA67570BC669}"/>
              </a:ext>
            </a:extLst>
          </p:cNvPr>
          <p:cNvSpPr/>
          <p:nvPr/>
        </p:nvSpPr>
        <p:spPr>
          <a:xfrm>
            <a:off x="10575121" y="6627168"/>
            <a:ext cx="161687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900" dirty="0">
                <a:solidFill>
                  <a:schemeClr val="accent1">
                    <a:lumMod val="75000"/>
                  </a:schemeClr>
                </a:solidFill>
              </a:rPr>
              <a:t>©2022-2024 Juhani Välimäki</a:t>
            </a:r>
            <a:endParaRPr lang="fi-FI" sz="900" dirty="0"/>
          </a:p>
        </p:txBody>
      </p:sp>
    </p:spTree>
    <p:extLst>
      <p:ext uri="{BB962C8B-B14F-4D97-AF65-F5344CB8AC3E}">
        <p14:creationId xmlns:p14="http://schemas.microsoft.com/office/powerpoint/2010/main" val="59315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930</Words>
  <Application>Microsoft Office PowerPoint</Application>
  <PresentationFormat>Widescreen</PresentationFormat>
  <Paragraphs>250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Explanation about Authentication and Authorization in a full-stack app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23</cp:revision>
  <dcterms:created xsi:type="dcterms:W3CDTF">2022-09-23T12:34:54Z</dcterms:created>
  <dcterms:modified xsi:type="dcterms:W3CDTF">2024-11-07T14:50:13Z</dcterms:modified>
</cp:coreProperties>
</file>