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4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3" r:id="rId22"/>
    <p:sldId id="272" r:id="rId23"/>
    <p:sldId id="275" r:id="rId2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20" d="100"/>
          <a:sy n="120" d="100"/>
        </p:scale>
        <p:origin x="120" y="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12/10/2022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12.10.2022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12.10.2022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12.10.2022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rul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context.html#when-to-use-context" TargetMode="External"/><Relationship Id="rId2" Type="http://schemas.openxmlformats.org/officeDocument/2006/relationships/hyperlink" Target="https://reactjs.org/docs/hooks-reference.html#usecontex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hMKvyLRWo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docs/hooks-custom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aw7wfdg_ls?t=7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lju/docs_frontend_design/blob/master/FrontendRelatedSteps_SimilarToOurCases.pdf" TargetMode="External"/><Relationship Id="rId2" Type="http://schemas.openxmlformats.org/officeDocument/2006/relationships/hyperlink" Target="https://github.com/valju/docs_backend_design/blob/master/FSO/FSOReadingList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intro.html" TargetMode="External"/><Relationship Id="rId2" Type="http://schemas.openxmlformats.org/officeDocument/2006/relationships/hyperlink" Target="https://youtu.be/mxK8b99iJTg?t=15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pw9EHDh2bM?t=106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TNhaISOUy6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hooks-state.html" TargetMode="External"/><Relationship Id="rId2" Type="http://schemas.openxmlformats.org/officeDocument/2006/relationships/hyperlink" Target="https://reactjs.org/docs/hooks-overview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ctjs.org/docs/context.html#when-to-use-context" TargetMode="External"/><Relationship Id="rId4" Type="http://schemas.openxmlformats.org/officeDocument/2006/relationships/hyperlink" Target="https://reactjs.org/docs/hooks-effec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Frontend exam – Summary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previously Word-presented things in a </a:t>
            </a:r>
            <a:r>
              <a:rPr lang="en-GB" dirty="0" err="1"/>
              <a:t>Powerpoint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12.10.2022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u="sng" dirty="0"/>
              <a:t>General rules of Hooks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https://reactjs.org/docs/hooks-rules.html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Name must start with lower letter text “use”</a:t>
            </a:r>
          </a:p>
          <a:p>
            <a:pPr lvl="1"/>
            <a:r>
              <a:rPr lang="en-US" dirty="0"/>
              <a:t>Should only be placed/called in the main level of the react component function</a:t>
            </a:r>
          </a:p>
          <a:p>
            <a:pPr lvl="1"/>
            <a:r>
              <a:rPr lang="en-US" dirty="0"/>
              <a:t>Call hooks only from your react functions (e.g. from your other hooks), </a:t>
            </a:r>
          </a:p>
          <a:p>
            <a:pPr lvl="2"/>
            <a:r>
              <a:rPr lang="en-US" dirty="0"/>
              <a:t>Do not call them from your regular JavaScript functions</a:t>
            </a:r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r>
              <a:rPr lang="fi-FI" dirty="0" err="1"/>
              <a:t>Mostly</a:t>
            </a:r>
            <a:r>
              <a:rPr lang="fi-FI" dirty="0"/>
              <a:t> of </a:t>
            </a:r>
            <a:r>
              <a:rPr lang="fi-FI" dirty="0" err="1"/>
              <a:t>course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React</a:t>
            </a:r>
            <a:r>
              <a:rPr lang="fi-FI" dirty="0"/>
              <a:t> </a:t>
            </a:r>
            <a:r>
              <a:rPr lang="fi-FI" dirty="0" err="1"/>
              <a:t>environment</a:t>
            </a:r>
            <a:r>
              <a:rPr lang="fi-FI" dirty="0"/>
              <a:t> </a:t>
            </a:r>
            <a:r>
              <a:rPr lang="fi-FI" dirty="0" err="1"/>
              <a:t>itself</a:t>
            </a:r>
            <a:r>
              <a:rPr lang="fi-FI" dirty="0"/>
              <a:t> </a:t>
            </a:r>
            <a:r>
              <a:rPr lang="fi-FI" dirty="0" err="1"/>
              <a:t>calls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, and </a:t>
            </a:r>
            <a:r>
              <a:rPr lang="fi-FI" dirty="0" err="1"/>
              <a:t>not</a:t>
            </a:r>
            <a:r>
              <a:rPr lang="fi-FI" dirty="0"/>
              <a:t> us.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call</a:t>
            </a:r>
            <a:r>
              <a:rPr lang="fi-FI" dirty="0"/>
              <a:t>,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rect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.</a:t>
            </a:r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10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/>
              <a:t>How to read this hook code?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 some = </a:t>
            </a:r>
            <a:r>
              <a:rPr lang="en-US" dirty="0" err="1"/>
              <a:t>useCustomX</a:t>
            </a:r>
            <a:r>
              <a:rPr lang="en-US" dirty="0"/>
              <a:t>( () =&gt; { </a:t>
            </a:r>
            <a:r>
              <a:rPr lang="en-US" dirty="0" err="1"/>
              <a:t>doSomething</a:t>
            </a:r>
            <a:r>
              <a:rPr lang="en-US" dirty="0"/>
              <a:t>(</a:t>
            </a:r>
            <a:r>
              <a:rPr lang="en-US" dirty="0" err="1"/>
              <a:t>kakku</a:t>
            </a:r>
            <a:r>
              <a:rPr lang="en-US" dirty="0"/>
              <a:t>); </a:t>
            </a:r>
            <a:r>
              <a:rPr lang="en-US" b="1" dirty="0">
                <a:solidFill>
                  <a:srgbClr val="C00000"/>
                </a:solidFill>
              </a:rPr>
              <a:t>return ()=&gt; {</a:t>
            </a:r>
            <a:r>
              <a:rPr lang="en-US" b="1" dirty="0" err="1">
                <a:solidFill>
                  <a:srgbClr val="C00000"/>
                </a:solidFill>
              </a:rPr>
              <a:t>doSomeAfterStuff</a:t>
            </a:r>
            <a:r>
              <a:rPr lang="en-US" b="1" dirty="0">
                <a:solidFill>
                  <a:srgbClr val="C00000"/>
                </a:solidFill>
              </a:rPr>
              <a:t>();} </a:t>
            </a:r>
            <a:r>
              <a:rPr lang="en-US" dirty="0"/>
              <a:t>} 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b="1" dirty="0">
                <a:solidFill>
                  <a:srgbClr val="00B050"/>
                </a:solidFill>
              </a:rPr>
              <a:t>[</a:t>
            </a:r>
            <a:r>
              <a:rPr lang="en-US" b="1" dirty="0" err="1">
                <a:solidFill>
                  <a:srgbClr val="00B050"/>
                </a:solidFill>
              </a:rPr>
              <a:t>kukka</a:t>
            </a:r>
            <a:r>
              <a:rPr lang="en-US" b="1" dirty="0">
                <a:solidFill>
                  <a:srgbClr val="00B050"/>
                </a:solidFill>
              </a:rPr>
              <a:t>]</a:t>
            </a:r>
            <a:r>
              <a:rPr lang="en-US" dirty="0">
                <a:solidFill>
                  <a:srgbClr val="00B050"/>
                </a:solidFill>
              </a:rPr>
              <a:t>);</a:t>
            </a:r>
            <a:endParaRPr lang="fi-FI" dirty="0">
              <a:solidFill>
                <a:srgbClr val="00B050"/>
              </a:solidFill>
            </a:endParaRPr>
          </a:p>
          <a:p>
            <a:pPr lvl="1"/>
            <a:r>
              <a:rPr lang="en-US" i="1" dirty="0"/>
              <a:t>Custom hooks too start with lower letter “use”</a:t>
            </a:r>
          </a:p>
          <a:p>
            <a:pPr lvl="1"/>
            <a:r>
              <a:rPr lang="en-US" i="1" dirty="0"/>
              <a:t>Hook </a:t>
            </a:r>
            <a:r>
              <a:rPr lang="en-US" i="1" dirty="0">
                <a:solidFill>
                  <a:srgbClr val="00B050"/>
                </a:solidFill>
              </a:rPr>
              <a:t>only fired </a:t>
            </a:r>
            <a:r>
              <a:rPr lang="en-US" b="1" i="1" dirty="0">
                <a:solidFill>
                  <a:srgbClr val="00B050"/>
                </a:solidFill>
              </a:rPr>
              <a:t>if </a:t>
            </a:r>
            <a:r>
              <a:rPr lang="en-US" b="1" i="1" dirty="0" err="1">
                <a:solidFill>
                  <a:srgbClr val="00B050"/>
                </a:solidFill>
              </a:rPr>
              <a:t>kukka</a:t>
            </a:r>
            <a:r>
              <a:rPr lang="en-US" b="1" i="1" dirty="0">
                <a:solidFill>
                  <a:srgbClr val="00B050"/>
                </a:solidFill>
              </a:rPr>
              <a:t> changes</a:t>
            </a:r>
            <a:r>
              <a:rPr lang="en-US" i="1" dirty="0"/>
              <a:t>! Not if any other prop or state changes, like e.g. </a:t>
            </a:r>
            <a:r>
              <a:rPr lang="en-US" i="1" dirty="0" err="1"/>
              <a:t>useEffect</a:t>
            </a:r>
            <a:r>
              <a:rPr lang="en-US" i="1" dirty="0"/>
              <a:t> does </a:t>
            </a:r>
            <a:r>
              <a:rPr lang="en-US" i="1"/>
              <a:t>by default.</a:t>
            </a:r>
            <a:endParaRPr lang="en-US" i="1" dirty="0"/>
          </a:p>
          <a:p>
            <a:pPr lvl="1"/>
            <a:r>
              <a:rPr lang="en-US" i="1" dirty="0"/>
              <a:t>After </a:t>
            </a:r>
            <a:r>
              <a:rPr lang="en-US" i="1" dirty="0" err="1"/>
              <a:t>doSomething</a:t>
            </a:r>
            <a:r>
              <a:rPr lang="en-US" i="1" dirty="0"/>
              <a:t> is done, the second function, </a:t>
            </a:r>
            <a:r>
              <a:rPr lang="en-US" b="1" i="1" dirty="0">
                <a:solidFill>
                  <a:srgbClr val="C00000"/>
                </a:solidFill>
              </a:rPr>
              <a:t>’cleanup function’</a:t>
            </a:r>
            <a:r>
              <a:rPr lang="en-US" i="1" dirty="0"/>
              <a:t>, is executed, the one that calls </a:t>
            </a:r>
            <a:r>
              <a:rPr lang="en-US" i="1" dirty="0" err="1"/>
              <a:t>doSomeAfterStuff</a:t>
            </a:r>
            <a:endParaRPr lang="fi-FI" i="1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3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Context Hook</a:t>
            </a:r>
            <a:endParaRPr lang="fi-FI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6846"/>
            <a:ext cx="11125198" cy="46065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Advanced topic, useful still in our case</a:t>
            </a:r>
            <a:endParaRPr lang="fi-FI" dirty="0"/>
          </a:p>
          <a:p>
            <a:r>
              <a:rPr lang="en-US" u="sng" dirty="0">
                <a:hlinkClick r:id="rId2"/>
              </a:rPr>
              <a:t>https://reactjs.org/docs/hooks-reference.html#usecontext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https://reactjs.org/docs/context.html#when-to-use-context</a:t>
            </a:r>
            <a:br>
              <a:rPr lang="en-US" dirty="0"/>
            </a:br>
            <a:endParaRPr lang="en-US" dirty="0"/>
          </a:p>
          <a:p>
            <a:r>
              <a:rPr lang="en-US" u="sng" dirty="0">
                <a:hlinkClick r:id="rId4"/>
              </a:rPr>
              <a:t>https://www.youtube.com/watch?v=lhMKvyLRWo0</a:t>
            </a:r>
            <a:r>
              <a:rPr lang="en-US" dirty="0"/>
              <a:t> </a:t>
            </a:r>
          </a:p>
          <a:p>
            <a:pPr marL="0" indent="0">
              <a:buNone/>
            </a:pPr>
            <a:br>
              <a:rPr lang="en-US" i="1" dirty="0"/>
            </a:br>
            <a:r>
              <a:rPr lang="en-US" i="1" dirty="0"/>
              <a:t>BTW. What happens here? From video above</a:t>
            </a:r>
          </a:p>
          <a:p>
            <a:pPr marL="5040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</a:rPr>
              <a:t>jsonText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JSON.stringify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myJSObject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fi-FI" dirty="0">
              <a:latin typeface="Consolas" panose="020B0609020204030204" pitchFamily="49" charset="0"/>
            </a:endParaRPr>
          </a:p>
          <a:p>
            <a:r>
              <a:rPr lang="en-US" dirty="0"/>
              <a:t>Explanation found if you look at the documentation, here with my longer parameter names though:</a:t>
            </a:r>
          </a:p>
          <a:p>
            <a:pPr marL="504000" lvl="1" indent="0">
              <a:buNone/>
            </a:pPr>
            <a:r>
              <a:rPr lang="en-US" dirty="0" err="1"/>
              <a:t>JSON.stringify</a:t>
            </a:r>
            <a:r>
              <a:rPr lang="en-US" dirty="0"/>
              <a:t>(</a:t>
            </a:r>
            <a:r>
              <a:rPr lang="en-US" dirty="0" err="1"/>
              <a:t>object_to_be_stringified_as_JSON</a:t>
            </a:r>
            <a:r>
              <a:rPr lang="en-US" b="1" dirty="0"/>
              <a:t>,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	  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null_as_no_replacer_function_needed_here_but_still_needs_something_as_second_param</a:t>
            </a:r>
            <a:r>
              <a:rPr lang="en-US" b="1" dirty="0"/>
              <a:t>,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                                                 </a:t>
            </a:r>
            <a:r>
              <a:rPr lang="en-US" b="1" dirty="0" err="1">
                <a:solidFill>
                  <a:srgbClr val="FF0000"/>
                </a:solidFill>
              </a:rPr>
              <a:t>white_space_has_to_be_the_</a:t>
            </a:r>
            <a:r>
              <a:rPr lang="en-US" b="1" i="1" u="sng" dirty="0" err="1">
                <a:solidFill>
                  <a:srgbClr val="FF0000"/>
                </a:solidFill>
              </a:rPr>
              <a:t>third</a:t>
            </a:r>
            <a:r>
              <a:rPr lang="en-US" b="1" dirty="0" err="1">
                <a:solidFill>
                  <a:srgbClr val="FF0000"/>
                </a:solidFill>
              </a:rPr>
              <a:t>_parameter</a:t>
            </a:r>
            <a:r>
              <a:rPr lang="en-US" dirty="0"/>
              <a:t> )        </a:t>
            </a:r>
            <a:br>
              <a:rPr lang="en-US" i="1" dirty="0"/>
            </a:b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8430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Custom Hooks (a bit Advanced topic)</a:t>
            </a:r>
            <a:endParaRPr lang="fi-FI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u="sng" dirty="0">
                <a:hlinkClick r:id="rId2"/>
              </a:rPr>
              <a:t>https://reactjs.org/docs/hooks-custom.html</a:t>
            </a:r>
            <a:r>
              <a:rPr lang="en-US" i="1" dirty="0"/>
              <a:t> </a:t>
            </a:r>
            <a:endParaRPr lang="fi-FI" dirty="0"/>
          </a:p>
          <a:p>
            <a:r>
              <a:rPr lang="en-US" i="1" dirty="0"/>
              <a:t>custom hooks,   like the ones in the second video:    </a:t>
            </a:r>
            <a:endParaRPr lang="fi-FI" dirty="0"/>
          </a:p>
          <a:p>
            <a:r>
              <a:rPr lang="en-US" i="1" dirty="0"/>
              <a:t>   </a:t>
            </a:r>
            <a:r>
              <a:rPr lang="en-US" i="1" dirty="0" err="1"/>
              <a:t>useWindowWidth</a:t>
            </a:r>
            <a:endParaRPr lang="fi-FI" dirty="0"/>
          </a:p>
          <a:p>
            <a:r>
              <a:rPr lang="en-US" i="1" dirty="0"/>
              <a:t>   </a:t>
            </a:r>
            <a:r>
              <a:rPr lang="en-US" i="1" dirty="0" err="1"/>
              <a:t>useDocumentTitle</a:t>
            </a:r>
            <a:endParaRPr lang="fi-FI" dirty="0"/>
          </a:p>
          <a:p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4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create-react-app – “CRA”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tool for downloading and setting up the React dev project environment</a:t>
            </a:r>
          </a:p>
          <a:p>
            <a:r>
              <a:rPr lang="en-US" dirty="0"/>
              <a:t>Basic understanding needed</a:t>
            </a:r>
          </a:p>
          <a:p>
            <a:r>
              <a:rPr lang="en-US" i="1" dirty="0"/>
              <a:t>What kind of project create-react-app creates? </a:t>
            </a:r>
            <a:r>
              <a:rPr lang="en-US" dirty="0"/>
              <a:t>(</a:t>
            </a:r>
            <a:r>
              <a:rPr lang="en-US" dirty="0" err="1"/>
              <a:t>npm</a:t>
            </a:r>
            <a:r>
              <a:rPr lang="en-US" dirty="0"/>
              <a:t> start =&gt; dev time environment with Node server, </a:t>
            </a:r>
            <a:r>
              <a:rPr lang="en-US" dirty="0" err="1"/>
              <a:t>webpackage</a:t>
            </a:r>
            <a:r>
              <a:rPr lang="en-US" dirty="0"/>
              <a:t>/</a:t>
            </a:r>
            <a:r>
              <a:rPr lang="en-US" dirty="0" err="1"/>
              <a:t>nodemon</a:t>
            </a:r>
            <a:r>
              <a:rPr lang="en-US" dirty="0"/>
              <a:t> (and e.g. React Dev tools) starts)</a:t>
            </a:r>
            <a:endParaRPr lang="fi-FI" dirty="0"/>
          </a:p>
          <a:p>
            <a:r>
              <a:rPr lang="en-US" i="1" dirty="0"/>
              <a:t>What's the relationship with the /public/index.html and the React app? How the React app starts and builds up the page? index.js | index.html + App.js | and so on.</a:t>
            </a:r>
            <a:endParaRPr lang="fi-FI" dirty="0"/>
          </a:p>
          <a:p>
            <a:r>
              <a:rPr lang="en-US" i="1" dirty="0"/>
              <a:t>How is the dev environment related to the build version = when published and put to 'production environment’?  </a:t>
            </a:r>
            <a:endParaRPr lang="fi-FI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build =&gt;  /build folder with only few mashed up .html and .</a:t>
            </a:r>
            <a:r>
              <a:rPr lang="en-US" dirty="0" err="1"/>
              <a:t>js</a:t>
            </a:r>
            <a:r>
              <a:rPr lang="en-US" dirty="0"/>
              <a:t> (and needed .</a:t>
            </a:r>
            <a:r>
              <a:rPr lang="en-US" dirty="0" err="1"/>
              <a:t>css</a:t>
            </a:r>
            <a:r>
              <a:rPr lang="en-US" dirty="0"/>
              <a:t> plus other static files),  </a:t>
            </a:r>
          </a:p>
          <a:p>
            <a:pPr lvl="1"/>
            <a:r>
              <a:rPr lang="en-US" dirty="0"/>
              <a:t>no Node anymore, no ES5,6,7,8, no </a:t>
            </a:r>
            <a:r>
              <a:rPr lang="en-US" dirty="0" err="1"/>
              <a:t>node_modules</a:t>
            </a:r>
            <a:r>
              <a:rPr lang="en-US" dirty="0"/>
              <a:t>, just browser runnable ‘DOM API’ JS + html + </a:t>
            </a:r>
            <a:r>
              <a:rPr lang="en-US" dirty="0" err="1"/>
              <a:t>css</a:t>
            </a:r>
            <a:r>
              <a:rPr lang="en-US" dirty="0"/>
              <a:t> + …, </a:t>
            </a:r>
          </a:p>
          <a:p>
            <a:pPr lvl="1"/>
            <a:r>
              <a:rPr lang="en-US" dirty="0"/>
              <a:t>served to the client's web browser by even a static web server, from www ports like 80/443 or so</a:t>
            </a:r>
            <a:br>
              <a:rPr lang="en-US" i="1" dirty="0"/>
            </a:br>
            <a:endParaRPr lang="en-US" i="1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03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SPA = Single-Page Application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one web page downloaded from the Web Server, but then with JS &amp; AJAX that single page’s DOM updated constantly. Showing/hiding certain Views so that it looks like we would have several Pages</a:t>
            </a:r>
            <a:endParaRPr lang="fi-FI" dirty="0"/>
          </a:p>
          <a:p>
            <a:r>
              <a:rPr lang="en-US" dirty="0"/>
              <a:t>SPA understood in general. </a:t>
            </a:r>
          </a:p>
          <a:p>
            <a:r>
              <a:rPr lang="en-US" dirty="0"/>
              <a:t>Single page which is changed based on user actions, by JS code, AJAX requests/responses and react-router routing "going to a new View" with possible routing parameters.</a:t>
            </a:r>
            <a:endParaRPr lang="fi-FI" dirty="0"/>
          </a:p>
          <a:p>
            <a:r>
              <a:rPr lang="en-US" dirty="0"/>
              <a:t>React components can be: </a:t>
            </a:r>
          </a:p>
          <a:p>
            <a:pPr lvl="1"/>
            <a:r>
              <a:rPr lang="en-US" dirty="0"/>
              <a:t>Views = SPA ‘pages’ we can get routed to</a:t>
            </a:r>
            <a:endParaRPr lang="fi-FI" dirty="0"/>
          </a:p>
          <a:p>
            <a:pPr lvl="1"/>
            <a:r>
              <a:rPr lang="en-US" dirty="0"/>
              <a:t>Some others are re-usable children of the Views</a:t>
            </a:r>
            <a:endParaRPr lang="fi-FI" dirty="0"/>
          </a:p>
          <a:p>
            <a:r>
              <a:rPr lang="en-US" dirty="0"/>
              <a:t>Some are:</a:t>
            </a:r>
          </a:p>
          <a:p>
            <a:pPr lvl="1"/>
            <a:r>
              <a:rPr lang="en-US" dirty="0"/>
              <a:t>container components who have/fetch the data, hold the state</a:t>
            </a:r>
            <a:endParaRPr lang="fi-FI" dirty="0"/>
          </a:p>
          <a:p>
            <a:pPr lvl="1"/>
            <a:r>
              <a:rPr lang="en-US" dirty="0"/>
              <a:t>Some others are presentational components who get the data from mother, and who only show what they get (plus possibly provide links/buttons related to _that_ item that it's showing)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548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React routing   (SPA routing in frontend, in DOM) 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14548"/>
            <a:ext cx="11125198" cy="4798890"/>
          </a:xfrm>
        </p:spPr>
        <p:txBody>
          <a:bodyPr>
            <a:normAutofit/>
          </a:bodyPr>
          <a:lstStyle/>
          <a:p>
            <a:r>
              <a:rPr lang="en-US" dirty="0"/>
              <a:t>SPA front-end routing between the Views (~like “going” to a different ‘page’)</a:t>
            </a:r>
            <a:endParaRPr lang="fi-FI" dirty="0"/>
          </a:p>
          <a:p>
            <a:pPr lvl="0"/>
            <a:r>
              <a:rPr lang="en-US" dirty="0"/>
              <a:t>While really just showing and hiding React Views on one downloaded page</a:t>
            </a:r>
            <a:endParaRPr lang="fi-FI" dirty="0"/>
          </a:p>
          <a:p>
            <a:pPr lvl="0"/>
            <a:r>
              <a:rPr lang="en-US" dirty="0"/>
              <a:t>We can also send routing parameter data while going to another View, e.g. id needed by next View</a:t>
            </a:r>
            <a:endParaRPr lang="fi-FI" dirty="0"/>
          </a:p>
          <a:p>
            <a:r>
              <a:rPr lang="en-US" i="1" dirty="0"/>
              <a:t>How is the react-router routing working in general? </a:t>
            </a:r>
            <a:endParaRPr lang="fi-FI" dirty="0"/>
          </a:p>
          <a:p>
            <a:pPr lvl="1"/>
            <a:r>
              <a:rPr lang="en-US" u="sng" dirty="0">
                <a:hlinkClick r:id="rId2"/>
              </a:rPr>
              <a:t>https://youtu.be/Law7wfdg_ls?t=73</a:t>
            </a:r>
            <a:r>
              <a:rPr lang="en-US" dirty="0"/>
              <a:t> </a:t>
            </a:r>
            <a:endParaRPr lang="fi-FI" dirty="0"/>
          </a:p>
          <a:p>
            <a:pPr lvl="1"/>
            <a:r>
              <a:rPr lang="en-US" dirty="0"/>
              <a:t>from 1:13 (link above already at that time) until 16:46 at least. </a:t>
            </a:r>
            <a:endParaRPr lang="fi-FI" dirty="0"/>
          </a:p>
          <a:p>
            <a:pPr lvl="1"/>
            <a:r>
              <a:rPr lang="en-US" dirty="0"/>
              <a:t>after 16:46 starts "custom routing" i.e. routing with parameters. 33 mins in total.</a:t>
            </a:r>
          </a:p>
          <a:p>
            <a:r>
              <a:rPr lang="en-US" b="1" dirty="0"/>
              <a:t>Ingredients of routing</a:t>
            </a:r>
            <a:r>
              <a:rPr lang="en-US" dirty="0"/>
              <a:t>: </a:t>
            </a:r>
          </a:p>
          <a:p>
            <a:pPr lvl="1"/>
            <a:r>
              <a:rPr lang="en-US" b="1" dirty="0"/>
              <a:t>react-router-</a:t>
            </a:r>
            <a:r>
              <a:rPr lang="en-US" b="1" dirty="0" err="1"/>
              <a:t>dom</a:t>
            </a:r>
            <a:r>
              <a:rPr lang="en-US" dirty="0"/>
              <a:t> node module, </a:t>
            </a:r>
          </a:p>
          <a:p>
            <a:pPr lvl="1"/>
            <a:r>
              <a:rPr lang="en-US" b="1" dirty="0"/>
              <a:t>Router</a:t>
            </a:r>
            <a:r>
              <a:rPr lang="en-US" dirty="0"/>
              <a:t> at root component with </a:t>
            </a:r>
            <a:r>
              <a:rPr lang="en-US" b="1" dirty="0"/>
              <a:t>Switch or similar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Routes </a:t>
            </a:r>
            <a:r>
              <a:rPr lang="en-US" dirty="0"/>
              <a:t>with </a:t>
            </a:r>
            <a:r>
              <a:rPr lang="en-US" b="1" dirty="0"/>
              <a:t>"</a:t>
            </a:r>
            <a:r>
              <a:rPr lang="en-US" b="1" dirty="0" err="1"/>
              <a:t>url</a:t>
            </a:r>
            <a:r>
              <a:rPr lang="en-US" b="1" dirty="0"/>
              <a:t>" patterns</a:t>
            </a:r>
            <a:r>
              <a:rPr lang="en-US" dirty="0"/>
              <a:t>, possible </a:t>
            </a:r>
            <a:r>
              <a:rPr lang="en-US" b="1" dirty="0"/>
              <a:t>parameters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Route mapped to (view) React </a:t>
            </a:r>
            <a:r>
              <a:rPr lang="en-US" b="1" dirty="0"/>
              <a:t>component</a:t>
            </a:r>
            <a:r>
              <a:rPr lang="en-US" dirty="0"/>
              <a:t>, </a:t>
            </a:r>
          </a:p>
          <a:p>
            <a:pPr lvl="1"/>
            <a:r>
              <a:rPr lang="en-US" b="1" dirty="0"/>
              <a:t>Link</a:t>
            </a:r>
            <a:r>
              <a:rPr lang="en-US" dirty="0"/>
              <a:t> components in other (view) components' code that use those Routes. Offering navigation to another view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731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Theming, styling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79227"/>
            <a:ext cx="11125198" cy="4834211"/>
          </a:xfrm>
        </p:spPr>
        <p:txBody>
          <a:bodyPr>
            <a:normAutofit/>
          </a:bodyPr>
          <a:lstStyle/>
          <a:p>
            <a:pPr lvl="0"/>
            <a:endParaRPr lang="fi-FI" dirty="0"/>
          </a:p>
          <a:p>
            <a:r>
              <a:rPr lang="en-US" i="1" dirty="0"/>
              <a:t>How is the style Theme shared with / provided to all React components? </a:t>
            </a:r>
          </a:p>
          <a:p>
            <a:pPr lvl="1"/>
            <a:r>
              <a:rPr lang="en-US" dirty="0"/>
              <a:t>Answer: Injected to the root React element, and theme-abled child components used, and they automagically read the style from the component tree</a:t>
            </a:r>
          </a:p>
          <a:p>
            <a:r>
              <a:rPr lang="en-US" i="1" dirty="0"/>
              <a:t>How is Theme idea good? Fulfills our goal of defining things only once, in one place / file / row etc.</a:t>
            </a:r>
            <a:endParaRPr lang="fi-FI" dirty="0"/>
          </a:p>
          <a:p>
            <a:endParaRPr lang="fi-FI" dirty="0"/>
          </a:p>
          <a:p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Theme</a:t>
            </a:r>
            <a:r>
              <a:rPr lang="fi-FI" dirty="0"/>
              <a:t> is </a:t>
            </a:r>
            <a:r>
              <a:rPr lang="fi-FI" dirty="0" err="1"/>
              <a:t>shared</a:t>
            </a:r>
            <a:r>
              <a:rPr lang="fi-FI" dirty="0"/>
              <a:t> to </a:t>
            </a:r>
            <a:r>
              <a:rPr lang="fi-FI" dirty="0" err="1"/>
              <a:t>child</a:t>
            </a:r>
            <a:r>
              <a:rPr lang="fi-FI" dirty="0"/>
              <a:t> </a:t>
            </a:r>
            <a:r>
              <a:rPr lang="fi-FI" dirty="0" err="1"/>
              <a:t>componets</a:t>
            </a:r>
            <a:r>
              <a:rPr lang="fi-FI" dirty="0"/>
              <a:t> a </a:t>
            </a:r>
            <a:r>
              <a:rPr lang="fi-FI" dirty="0" err="1"/>
              <a:t>bit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Context</a:t>
            </a:r>
            <a:r>
              <a:rPr lang="fi-FI" dirty="0"/>
              <a:t> is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shared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component</a:t>
            </a:r>
            <a:r>
              <a:rPr lang="fi-FI" dirty="0"/>
              <a:t> </a:t>
            </a:r>
            <a:r>
              <a:rPr lang="fi-FI" dirty="0" err="1"/>
              <a:t>tree</a:t>
            </a:r>
            <a:r>
              <a:rPr lang="fi-FI" dirty="0"/>
              <a:t>!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20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3495"/>
            <a:ext cx="11125200" cy="1223963"/>
          </a:xfrm>
        </p:spPr>
        <p:txBody>
          <a:bodyPr/>
          <a:lstStyle/>
          <a:p>
            <a:pPr lvl="0"/>
            <a:r>
              <a:rPr lang="en-US" dirty="0"/>
              <a:t>Frontend architecture principles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56" y="980499"/>
            <a:ext cx="11336337" cy="489700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SRP, Single-Responsibility Principle. Each module, function, and item is doing only one thing. (If one module is doing several, split into multiple orchestrated modules)</a:t>
            </a:r>
          </a:p>
          <a:p>
            <a:pPr lvl="1">
              <a:lnSpc>
                <a:spcPct val="170000"/>
              </a:lnSpc>
            </a:pPr>
            <a:r>
              <a:rPr lang="en-US" dirty="0" err="1"/>
              <a:t>E.g</a:t>
            </a:r>
            <a:r>
              <a:rPr lang="en-US" dirty="0"/>
              <a:t> React components should be in their own files so that they can be a) easily reused b) checked fast and with good test need understanding</a:t>
            </a:r>
            <a:br>
              <a:rPr lang="en-US" dirty="0"/>
            </a:br>
            <a:r>
              <a:rPr lang="en-US" dirty="0"/>
              <a:t>c) seen without scrolling the code</a:t>
            </a:r>
          </a:p>
          <a:p>
            <a:pPr>
              <a:lnSpc>
                <a:spcPct val="170000"/>
              </a:lnSpc>
            </a:pPr>
            <a:r>
              <a:rPr lang="en-US" dirty="0"/>
              <a:t>Cousin of the previous one: Each thing is only specified once, in one place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All settings and other constants should be read from env variables or other centralized storage</a:t>
            </a:r>
          </a:p>
          <a:p>
            <a:pPr>
              <a:lnSpc>
                <a:spcPct val="170000"/>
              </a:lnSpc>
            </a:pPr>
            <a:r>
              <a:rPr lang="en-US" dirty="0"/>
              <a:t>Each thing of different nature should be in separate location. Like routing in one folder, all ajax actions in another.</a:t>
            </a:r>
          </a:p>
          <a:p>
            <a:pPr>
              <a:lnSpc>
                <a:spcPct val="170000"/>
              </a:lnSpc>
            </a:pPr>
            <a:r>
              <a:rPr lang="en-US" dirty="0"/>
              <a:t>Each feature (done by a sub-team, feature team) is folder, file, and </a:t>
            </a:r>
            <a:r>
              <a:rPr lang="en-US" dirty="0" err="1"/>
              <a:t>codeline</a:t>
            </a:r>
            <a:r>
              <a:rPr lang="en-US" dirty="0"/>
              <a:t> -wise as independent of others as possible.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(</a:t>
            </a:r>
            <a:r>
              <a:rPr lang="en-US" dirty="0" err="1"/>
              <a:t>codeline</a:t>
            </a:r>
            <a:r>
              <a:rPr lang="en-US" dirty="0"/>
              <a:t>-wise: It's not always/mostly possible to add new feature without touching something of the</a:t>
            </a:r>
            <a:br>
              <a:rPr lang="en-US" dirty="0"/>
            </a:br>
            <a:r>
              <a:rPr lang="en-US" dirty="0"/>
              <a:t>existing shared files. But that should be done as a) as a fast commit and shared to others b) as uniform way as possible</a:t>
            </a:r>
            <a:br>
              <a:rPr lang="en-US" dirty="0"/>
            </a:br>
            <a:r>
              <a:rPr lang="en-US" dirty="0"/>
              <a:t>c) hopefully in a new </a:t>
            </a:r>
            <a:r>
              <a:rPr lang="en-US" dirty="0" err="1"/>
              <a:t>codeline</a:t>
            </a:r>
            <a:r>
              <a:rPr lang="en-US" dirty="0"/>
              <a:t> separate from the previous items. Seen nicely in Git</a:t>
            </a:r>
            <a:br>
              <a:rPr lang="en-US" dirty="0"/>
            </a:br>
            <a:r>
              <a:rPr lang="en-US" dirty="0"/>
              <a:t>	Think about e.g. a new View and its SPA "URL" added to the routing.	</a:t>
            </a:r>
          </a:p>
          <a:p>
            <a:pPr>
              <a:lnSpc>
                <a:spcPct val="170000"/>
              </a:lnSpc>
            </a:pPr>
            <a:r>
              <a:rPr lang="en-US" dirty="0"/>
              <a:t>Code should be easy to read by people who did not write it. Maximize reading speed, not writing speed.</a:t>
            </a:r>
          </a:p>
          <a:p>
            <a:pPr>
              <a:lnSpc>
                <a:spcPct val="170000"/>
              </a:lnSpc>
            </a:pPr>
            <a:r>
              <a:rPr lang="en-US" dirty="0"/>
              <a:t>Documentation should be short but informative and easy to modify and commit to git (Markdown or other text format). </a:t>
            </a:r>
            <a:br>
              <a:rPr lang="en-US" dirty="0"/>
            </a:br>
            <a:r>
              <a:rPr lang="en-US" dirty="0"/>
              <a:t> Documentation 'hierarchy’: 1. code naming should tell as much it can 2. only then comments in code, 3. only the rest to the separate documentation (in repo Markdown) 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temp comments in code are good </a:t>
            </a:r>
            <a:r>
              <a:rPr lang="en-US" u="sng" dirty="0"/>
              <a:t>while</a:t>
            </a:r>
            <a:r>
              <a:rPr lang="en-US" dirty="0"/>
              <a:t> developing. Use a TODO marker</a:t>
            </a:r>
          </a:p>
          <a:p>
            <a:pPr lvl="1">
              <a:lnSpc>
                <a:spcPct val="170000"/>
              </a:lnSpc>
            </a:pPr>
            <a:r>
              <a:rPr lang="en-US" dirty="0"/>
              <a:t>People who do not know the project should be able to install and setup the project. Hand-over to customer is important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131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Tech used in this semester’s case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err="1"/>
              <a:t>See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Frontend_UsedTech_20XXY.pdf </a:t>
            </a:r>
            <a:r>
              <a:rPr lang="fi-FI" dirty="0" err="1"/>
              <a:t>file</a:t>
            </a:r>
            <a:r>
              <a:rPr lang="fi-FI" dirty="0"/>
              <a:t> 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frontend</a:t>
            </a:r>
            <a:r>
              <a:rPr lang="fi-FI" dirty="0"/>
              <a:t> </a:t>
            </a:r>
            <a:r>
              <a:rPr lang="fi-FI" dirty="0" err="1"/>
              <a:t>learning</a:t>
            </a:r>
            <a:r>
              <a:rPr lang="fi-FI" dirty="0"/>
              <a:t> </a:t>
            </a:r>
            <a:r>
              <a:rPr lang="fi-FI" dirty="0" err="1"/>
              <a:t>repository</a:t>
            </a:r>
            <a:r>
              <a:rPr lang="fi-FI" dirty="0"/>
              <a:t> (</a:t>
            </a:r>
            <a:r>
              <a:rPr lang="fi-FI" dirty="0" err="1"/>
              <a:t>docs_frontend_design</a:t>
            </a:r>
            <a:r>
              <a:rPr lang="fi-FI"/>
              <a:t>).</a:t>
            </a: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8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React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React</a:t>
            </a:r>
            <a:r>
              <a:rPr lang="en-US" dirty="0"/>
              <a:t>: a JavaScript SPA UI building library</a:t>
            </a:r>
            <a:endParaRPr lang="fi-FI" sz="1100" dirty="0"/>
          </a:p>
          <a:p>
            <a:pPr lvl="0"/>
            <a:r>
              <a:rPr lang="en-US" dirty="0"/>
              <a:t>renders the output page (HTML+CSS+JS) DOM based on </a:t>
            </a:r>
            <a:endParaRPr lang="fi-FI" sz="1400" dirty="0"/>
          </a:p>
          <a:p>
            <a:pPr lvl="1"/>
            <a:r>
              <a:rPr lang="en-US" dirty="0"/>
              <a:t>your page template code (public&gt;index.html etc.)</a:t>
            </a:r>
          </a:p>
          <a:p>
            <a:pPr lvl="1"/>
            <a:r>
              <a:rPr lang="en-US" dirty="0"/>
              <a:t>Your React components (possibly inside other React components) </a:t>
            </a:r>
          </a:p>
          <a:p>
            <a:pPr marL="864000" lvl="2" indent="0">
              <a:buNone/>
            </a:pPr>
            <a:r>
              <a:rPr lang="en-US" dirty="0"/>
              <a:t>AND</a:t>
            </a:r>
            <a:endParaRPr lang="fi-FI" sz="1200" dirty="0"/>
          </a:p>
          <a:p>
            <a:pPr lvl="1"/>
            <a:r>
              <a:rPr lang="en-US" dirty="0"/>
              <a:t>the data provided by AJAX                                                                                     (with or without Redux)</a:t>
            </a:r>
            <a:endParaRPr lang="fi-FI" sz="1200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Other topics for the exam ? (Mainly extras)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AJAX</a:t>
            </a:r>
            <a:endParaRPr lang="fi-FI" dirty="0"/>
          </a:p>
          <a:p>
            <a:r>
              <a:rPr lang="en-US" i="1" dirty="0"/>
              <a:t>Something asked about AJAX? If then some core understanding.</a:t>
            </a:r>
          </a:p>
          <a:p>
            <a:pPr lvl="1"/>
            <a:r>
              <a:rPr lang="en-US" i="1" dirty="0"/>
              <a:t>Do we get the result out as JSON text, or already auto-parsed to be a JS object? Depends on library / function.</a:t>
            </a:r>
          </a:p>
          <a:p>
            <a:pPr lvl="1"/>
            <a:r>
              <a:rPr lang="en-US" i="1" dirty="0"/>
              <a:t>Usually each AJAX library has multiple different ways to write exactly same things! (e.g. </a:t>
            </a:r>
            <a:r>
              <a:rPr lang="en-US" i="1" dirty="0" err="1"/>
              <a:t>Axios</a:t>
            </a:r>
            <a:r>
              <a:rPr lang="en-US" i="1" dirty="0"/>
              <a:t> has, jQuery has,…)</a:t>
            </a:r>
            <a:endParaRPr lang="fi-FI" dirty="0"/>
          </a:p>
          <a:p>
            <a:pPr lvl="0"/>
            <a:r>
              <a:rPr lang="en-US" b="1" dirty="0" err="1"/>
              <a:t>LocalStorage</a:t>
            </a:r>
            <a:endParaRPr lang="fi-FI" dirty="0"/>
          </a:p>
          <a:p>
            <a:pPr lvl="1"/>
            <a:r>
              <a:rPr lang="en-US" dirty="0"/>
              <a:t>Browsers are able to save ‘text files’ to the computer’s disk and open them with a key/name e.g. days later. If objects are stringified=(serialized as JSON text) we can even persist (data) objects.</a:t>
            </a:r>
            <a:endParaRPr lang="fi-FI" dirty="0"/>
          </a:p>
          <a:p>
            <a:pPr lvl="0"/>
            <a:r>
              <a:rPr lang="en-US" b="1" dirty="0"/>
              <a:t>Full-stack open 202X, the reading list</a:t>
            </a:r>
            <a:endParaRPr lang="fi-FI" dirty="0"/>
          </a:p>
          <a:p>
            <a:pPr lvl="1"/>
            <a:r>
              <a:rPr lang="en-US" dirty="0"/>
              <a:t>has now the green parts that are interesting from Frontend learning point of view!</a:t>
            </a:r>
            <a:endParaRPr lang="fi-FI" dirty="0"/>
          </a:p>
          <a:p>
            <a:pPr lvl="1"/>
            <a:r>
              <a:rPr lang="en-US" u="sng" dirty="0">
                <a:hlinkClick r:id="rId2"/>
              </a:rPr>
              <a:t>https://github.com/valju/docs_backend_design/blob/master/FSO/FSOReadingList.pdf</a:t>
            </a:r>
            <a:r>
              <a:rPr lang="en-US" dirty="0"/>
              <a:t> (in Backend docs repo)   Note: some things from part 7 might be added for the Spring 2022 exam and onwards for advanced students!</a:t>
            </a:r>
            <a:endParaRPr lang="fi-FI" dirty="0"/>
          </a:p>
          <a:p>
            <a:pPr lvl="0"/>
            <a:r>
              <a:rPr lang="en-US" b="1" dirty="0"/>
              <a:t>For thoughts:   Possible frontend project design &amp; creation steps</a:t>
            </a:r>
            <a:endParaRPr lang="fi-FI" dirty="0"/>
          </a:p>
          <a:p>
            <a:pPr lvl="1"/>
            <a:r>
              <a:rPr lang="en-US" u="sng" dirty="0">
                <a:hlinkClick r:id="rId3"/>
              </a:rPr>
              <a:t>https://github.com/valju/docs_frontend_design/blob/master/FrontendRelatedSteps_SimilarToOurCases.pdf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JSX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67454"/>
            <a:ext cx="11125198" cy="4845984"/>
          </a:xfrm>
        </p:spPr>
        <p:txBody>
          <a:bodyPr>
            <a:normAutofit/>
          </a:bodyPr>
          <a:lstStyle/>
          <a:p>
            <a:r>
              <a:rPr lang="en-US" b="1" dirty="0"/>
              <a:t>JSX</a:t>
            </a:r>
            <a:r>
              <a:rPr lang="en-US" dirty="0"/>
              <a:t>: Basics </a:t>
            </a:r>
          </a:p>
          <a:p>
            <a:pPr lvl="1"/>
            <a:r>
              <a:rPr lang="en-US" dirty="0"/>
              <a:t>XML-like language mixing JS and React component markup, </a:t>
            </a:r>
          </a:p>
          <a:p>
            <a:pPr lvl="1"/>
            <a:r>
              <a:rPr lang="en-US" dirty="0"/>
              <a:t>not XML as it's not following XML rules, </a:t>
            </a:r>
          </a:p>
          <a:p>
            <a:pPr lvl="1"/>
            <a:r>
              <a:rPr lang="en-US" dirty="0"/>
              <a:t>nor HTML structure rules either</a:t>
            </a:r>
          </a:p>
          <a:p>
            <a:r>
              <a:rPr lang="en-US" dirty="0"/>
              <a:t>One syntax example: What is happening in the following?</a:t>
            </a:r>
            <a:br>
              <a:rPr lang="en-US" dirty="0"/>
            </a:br>
            <a:r>
              <a:rPr lang="en-US" dirty="0"/>
              <a:t>            var a =123; </a:t>
            </a:r>
            <a:br>
              <a:rPr lang="en-US" dirty="0"/>
            </a:br>
            <a:r>
              <a:rPr lang="en-US" dirty="0"/>
              <a:t>            &lt;</a:t>
            </a:r>
            <a:r>
              <a:rPr lang="en-US" dirty="0" err="1"/>
              <a:t>Xyz</a:t>
            </a:r>
            <a:r>
              <a:rPr lang="en-US" dirty="0"/>
              <a:t> </a:t>
            </a:r>
            <a:r>
              <a:rPr lang="en-US" dirty="0" err="1"/>
              <a:t>abc</a:t>
            </a:r>
            <a:r>
              <a:rPr lang="en-US" dirty="0"/>
              <a:t>={{a}}  /&gt;   </a:t>
            </a:r>
          </a:p>
          <a:p>
            <a:pPr lvl="3"/>
            <a:r>
              <a:rPr lang="en-US" dirty="0"/>
              <a:t>first go to JS mode with {  }, </a:t>
            </a:r>
          </a:p>
          <a:p>
            <a:pPr lvl="3"/>
            <a:r>
              <a:rPr lang="en-US" dirty="0"/>
              <a:t>then create an object {a}, (thus same as ={{</a:t>
            </a:r>
            <a:r>
              <a:rPr lang="en-US" dirty="0" err="1"/>
              <a:t>a:a</a:t>
            </a:r>
            <a:r>
              <a:rPr lang="en-US" dirty="0"/>
              <a:t>}}</a:t>
            </a:r>
          </a:p>
          <a:p>
            <a:r>
              <a:rPr lang="en-US" dirty="0"/>
              <a:t>React components with </a:t>
            </a:r>
            <a:r>
              <a:rPr lang="en-US" b="1" dirty="0" err="1"/>
              <a:t>C</a:t>
            </a:r>
            <a:r>
              <a:rPr lang="en-US" dirty="0" err="1"/>
              <a:t>apitalFirstLetter</a:t>
            </a:r>
            <a:r>
              <a:rPr lang="en-US" dirty="0"/>
              <a:t>, HTML elements/attributes with small letter</a:t>
            </a:r>
          </a:p>
          <a:p>
            <a:r>
              <a:rPr lang="en-US" b="1" dirty="0" err="1"/>
              <a:t>className</a:t>
            </a:r>
            <a:r>
              <a:rPr lang="en-US" b="1" dirty="0"/>
              <a:t>(s)</a:t>
            </a:r>
            <a:r>
              <a:rPr lang="en-US" dirty="0"/>
              <a:t> attribute or so (in React, react-rendered)  vs.   </a:t>
            </a:r>
            <a:r>
              <a:rPr lang="en-US" b="1" dirty="0"/>
              <a:t>class</a:t>
            </a:r>
            <a:r>
              <a:rPr lang="en-US" dirty="0"/>
              <a:t> attribute (HTML, already ready html. </a:t>
            </a:r>
          </a:p>
          <a:p>
            <a:pPr lvl="1"/>
            <a:r>
              <a:rPr lang="en-US" dirty="0"/>
              <a:t>Thus, being able to mix JSX and ready html, though only okay if unavoidable</a:t>
            </a:r>
          </a:p>
          <a:p>
            <a:r>
              <a:rPr lang="en-US" dirty="0"/>
              <a:t>when returning JSX, wrap it inside (  ) (((Or make sure to start JSX from same line as the return keyword))) 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Reac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: Basics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06846"/>
            <a:ext cx="11125198" cy="460659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Recap also the ES object destructor assignment if needed.</a:t>
            </a:r>
            <a:endParaRPr lang="fi-FI" dirty="0"/>
          </a:p>
          <a:p>
            <a:r>
              <a:rPr lang="en-US" u="sng" dirty="0">
                <a:hlinkClick r:id="rId2"/>
              </a:rPr>
              <a:t>https://youtu.be/mxK8b99iJTg?t=150</a:t>
            </a:r>
            <a:r>
              <a:rPr lang="en-US" dirty="0"/>
              <a:t> from 02:30 to 19:50, 18 mins </a:t>
            </a:r>
          </a:p>
          <a:p>
            <a:pPr lvl="1"/>
            <a:r>
              <a:rPr lang="en-US" sz="1400" u="sng" dirty="0"/>
              <a:t>(Skip</a:t>
            </a:r>
            <a:r>
              <a:rPr lang="en-US" sz="1400" dirty="0"/>
              <a:t> pre-release react installation! no need for: "</a:t>
            </a:r>
            <a:r>
              <a:rPr lang="en-US" sz="1400" dirty="0" err="1"/>
              <a:t>npm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...“)</a:t>
            </a:r>
          </a:p>
          <a:p>
            <a:pPr lvl="1"/>
            <a:r>
              <a:rPr lang="en-US" sz="1400" dirty="0"/>
              <a:t>(Here also anything with class/constructor you can just follow/skip, only fully understand the hooks version of the same.) </a:t>
            </a:r>
            <a:endParaRPr lang="fi-FI" sz="1400" dirty="0"/>
          </a:p>
          <a:p>
            <a:pPr lvl="1"/>
            <a:r>
              <a:rPr lang="en-US" dirty="0"/>
              <a:t>Simple output and input UI with react hooks. (No AJAX/persistence here) Pay attention to: </a:t>
            </a:r>
          </a:p>
          <a:p>
            <a:pPr marL="1206900" lvl="2" indent="-342900">
              <a:buAutoNum type="arabicPeriod"/>
            </a:pPr>
            <a:r>
              <a:rPr lang="en-US" dirty="0"/>
              <a:t>only arrow functions used!  </a:t>
            </a:r>
          </a:p>
          <a:p>
            <a:pPr marL="1206900" lvl="2" indent="-342900">
              <a:buAutoNum type="arabicPeriod"/>
            </a:pPr>
            <a:r>
              <a:rPr lang="en-US" dirty="0"/>
              <a:t>function definitions vs. </a:t>
            </a:r>
            <a:r>
              <a:rPr lang="en-US" dirty="0" err="1"/>
              <a:t>func</a:t>
            </a:r>
            <a:r>
              <a:rPr lang="en-US" dirty="0"/>
              <a:t> calls! (function definitions / ready function objects passed, not calls)</a:t>
            </a:r>
          </a:p>
          <a:p>
            <a:pPr marL="1206900" lvl="2" indent="-342900">
              <a:buAutoNum type="arabicPeriod"/>
            </a:pPr>
            <a:r>
              <a:rPr lang="en-US" dirty="0"/>
              <a:t>set state function is created automatically</a:t>
            </a:r>
          </a:p>
          <a:p>
            <a:pPr marL="1206900" lvl="2" indent="-342900">
              <a:buAutoNum type="arabicPeriod"/>
            </a:pPr>
            <a:r>
              <a:rPr lang="en-US" dirty="0"/>
              <a:t>React dev tools used to study component state</a:t>
            </a:r>
          </a:p>
          <a:p>
            <a:pPr marL="1206900" lvl="2" indent="-342900">
              <a:buAutoNum type="arabicPeriod"/>
            </a:pPr>
            <a:r>
              <a:rPr lang="en-US" dirty="0"/>
              <a:t>Above also Mother passing to Children data and/or event-handler function objects, in </a:t>
            </a:r>
            <a:r>
              <a:rPr lang="en-US" dirty="0" err="1"/>
              <a:t>Childrens</a:t>
            </a:r>
            <a:r>
              <a:rPr lang="en-US" dirty="0"/>
              <a:t>' props.</a:t>
            </a:r>
          </a:p>
          <a:p>
            <a:pPr marL="504000" lvl="1" indent="0">
              <a:buNone/>
            </a:pPr>
            <a:r>
              <a:rPr lang="en-US" dirty="0"/>
              <a:t>(Of course we would </a:t>
            </a:r>
            <a:r>
              <a:rPr lang="en-US" b="1" dirty="0"/>
              <a:t>not</a:t>
            </a:r>
            <a:r>
              <a:rPr lang="en-US" dirty="0"/>
              <a:t> write </a:t>
            </a:r>
            <a:r>
              <a:rPr lang="en-US" dirty="0" err="1"/>
              <a:t>Todo</a:t>
            </a:r>
            <a:r>
              <a:rPr lang="en-US" dirty="0"/>
              <a:t>, </a:t>
            </a:r>
            <a:r>
              <a:rPr lang="en-US" dirty="0" err="1"/>
              <a:t>TodoForm</a:t>
            </a:r>
            <a:r>
              <a:rPr lang="en-US" dirty="0"/>
              <a:t> and App in the same file. This is a basic demo. Also ‘value’/’</a:t>
            </a:r>
            <a:r>
              <a:rPr lang="en-US" dirty="0" err="1"/>
              <a:t>setValue</a:t>
            </a:r>
            <a:r>
              <a:rPr lang="en-US" dirty="0"/>
              <a:t>’ could be called e.g. ‘task’ ‘</a:t>
            </a:r>
            <a:r>
              <a:rPr lang="en-US" dirty="0" err="1"/>
              <a:t>setTask</a:t>
            </a:r>
            <a:r>
              <a:rPr lang="en-US" dirty="0"/>
              <a:t>’. As you can have multiple states in a component, ‘value’ is too ambiguous name)</a:t>
            </a:r>
          </a:p>
          <a:p>
            <a:r>
              <a:rPr lang="en-US" u="sng" dirty="0">
                <a:hlinkClick r:id="rId3"/>
              </a:rPr>
              <a:t>https://reactjs.org/docs/hooks-intro.html</a:t>
            </a:r>
            <a:r>
              <a:rPr lang="en-US" dirty="0"/>
              <a:t> Tutorial text and examples of the same  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12.10.2022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(</a:t>
            </a:r>
            <a:r>
              <a:rPr lang="fi-FI" dirty="0" err="1"/>
              <a:t>related</a:t>
            </a:r>
            <a:r>
              <a:rPr lang="fi-FI" dirty="0"/>
              <a:t> to </a:t>
            </a:r>
            <a:r>
              <a:rPr lang="fi-FI" dirty="0" err="1"/>
              <a:t>previous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4-5 things will happen with this: </a:t>
            </a:r>
            <a:r>
              <a:rPr lang="en-US" b="1" dirty="0"/>
              <a:t>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(7);</a:t>
            </a:r>
            <a:r>
              <a:rPr lang="en-US" dirty="0"/>
              <a:t> </a:t>
            </a:r>
            <a:r>
              <a:rPr lang="en-US" i="1" dirty="0"/>
              <a:t>?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Spoiler alert</a:t>
            </a:r>
            <a:r>
              <a:rPr lang="en-US" i="1" dirty="0"/>
              <a:t>: Answer on next slide</a:t>
            </a: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716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analysis</a:t>
            </a:r>
            <a:r>
              <a:rPr lang="fi-FI" dirty="0"/>
              <a:t> </a:t>
            </a:r>
            <a:r>
              <a:rPr lang="fi-FI" dirty="0" err="1"/>
              <a:t>task</a:t>
            </a:r>
            <a:r>
              <a:rPr lang="fi-FI" dirty="0"/>
              <a:t> (</a:t>
            </a:r>
            <a:r>
              <a:rPr lang="fi-FI" dirty="0" err="1"/>
              <a:t>Answer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773238"/>
            <a:ext cx="11512937" cy="4140200"/>
          </a:xfrm>
        </p:spPr>
        <p:txBody>
          <a:bodyPr>
            <a:normAutofit/>
          </a:bodyPr>
          <a:lstStyle/>
          <a:p>
            <a:r>
              <a:rPr lang="en-US" i="1" dirty="0"/>
              <a:t>What 4-5 things will happen with this: </a:t>
            </a:r>
            <a:r>
              <a:rPr lang="en-US" b="1" dirty="0"/>
              <a:t>const [age, </a:t>
            </a:r>
            <a:r>
              <a:rPr lang="en-US" b="1" dirty="0" err="1"/>
              <a:t>setAge</a:t>
            </a:r>
            <a:r>
              <a:rPr lang="en-US" b="1" dirty="0"/>
              <a:t>] = </a:t>
            </a:r>
            <a:r>
              <a:rPr lang="en-US" b="1" dirty="0" err="1"/>
              <a:t>useState</a:t>
            </a:r>
            <a:r>
              <a:rPr lang="en-US" b="1" dirty="0"/>
              <a:t>(7);</a:t>
            </a:r>
            <a:r>
              <a:rPr lang="en-US" dirty="0"/>
              <a:t> </a:t>
            </a:r>
            <a:r>
              <a:rPr lang="en-US" i="1" dirty="0"/>
              <a:t>?</a:t>
            </a:r>
            <a:endParaRPr lang="fi-FI" i="1" dirty="0"/>
          </a:p>
          <a:p>
            <a:pPr lvl="1"/>
            <a:r>
              <a:rPr lang="fi-FI" i="1" dirty="0" err="1"/>
              <a:t>const</a:t>
            </a:r>
            <a:r>
              <a:rPr lang="fi-FI" i="1" dirty="0"/>
              <a:t> ’</a:t>
            </a:r>
            <a:r>
              <a:rPr lang="fi-FI" i="1" dirty="0" err="1"/>
              <a:t>variable</a:t>
            </a:r>
            <a:r>
              <a:rPr lang="fi-FI" i="1" dirty="0"/>
              <a:t>’ </a:t>
            </a:r>
            <a:r>
              <a:rPr lang="fi-FI" i="1" dirty="0" err="1"/>
              <a:t>age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 to </a:t>
            </a:r>
            <a:r>
              <a:rPr lang="fi-FI" i="1" dirty="0" err="1"/>
              <a:t>this</a:t>
            </a:r>
            <a:r>
              <a:rPr lang="fi-FI" i="1" dirty="0"/>
              <a:t> </a:t>
            </a:r>
            <a:r>
              <a:rPr lang="fi-FI" i="1" dirty="0" err="1"/>
              <a:t>scope</a:t>
            </a:r>
            <a:r>
              <a:rPr lang="fi-FI" i="1" dirty="0"/>
              <a:t> = to </a:t>
            </a:r>
            <a:r>
              <a:rPr lang="fi-FI" i="1" dirty="0" err="1"/>
              <a:t>this</a:t>
            </a:r>
            <a:r>
              <a:rPr lang="fi-FI" i="1" dirty="0"/>
              <a:t> </a:t>
            </a:r>
            <a:r>
              <a:rPr lang="fi-FI" i="1" dirty="0" err="1"/>
              <a:t>React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endParaRPr lang="fi-FI" i="1" dirty="0"/>
          </a:p>
          <a:p>
            <a:pPr lvl="1"/>
            <a:r>
              <a:rPr lang="fi-FI" i="1" dirty="0" err="1"/>
              <a:t>const</a:t>
            </a:r>
            <a:r>
              <a:rPr lang="fi-FI" i="1" dirty="0"/>
              <a:t> ’</a:t>
            </a:r>
            <a:r>
              <a:rPr lang="fi-FI" i="1" dirty="0" err="1"/>
              <a:t>setAge</a:t>
            </a:r>
            <a:r>
              <a:rPr lang="fi-FI" i="1" dirty="0"/>
              <a:t>’ </a:t>
            </a:r>
            <a:r>
              <a:rPr lang="fi-FI" i="1" dirty="0" err="1"/>
              <a:t>created</a:t>
            </a:r>
            <a:r>
              <a:rPr lang="fi-FI" i="1" dirty="0"/>
              <a:t> and </a:t>
            </a:r>
            <a:r>
              <a:rPr lang="fi-FI" i="1" dirty="0" err="1"/>
              <a:t>assigned</a:t>
            </a:r>
            <a:r>
              <a:rPr lang="fi-FI" i="1" dirty="0"/>
              <a:t> a </a:t>
            </a:r>
            <a:r>
              <a:rPr lang="fi-FI" i="1" dirty="0" err="1"/>
              <a:t>setter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for </a:t>
            </a:r>
            <a:r>
              <a:rPr lang="fi-FI" i="1" dirty="0" err="1"/>
              <a:t>setting</a:t>
            </a:r>
            <a:r>
              <a:rPr lang="fi-FI" i="1" dirty="0"/>
              <a:t> </a:t>
            </a:r>
            <a:r>
              <a:rPr lang="fi-FI" i="1" dirty="0" err="1"/>
              <a:t>new</a:t>
            </a:r>
            <a:r>
              <a:rPr lang="fi-FI" i="1" dirty="0"/>
              <a:t> </a:t>
            </a:r>
            <a:r>
              <a:rPr lang="fi-FI" i="1" dirty="0" err="1"/>
              <a:t>values</a:t>
            </a:r>
            <a:r>
              <a:rPr lang="fi-FI" i="1" dirty="0"/>
              <a:t> to </a:t>
            </a:r>
            <a:r>
              <a:rPr lang="fi-FI" i="1" dirty="0" err="1"/>
              <a:t>age</a:t>
            </a:r>
            <a:r>
              <a:rPr lang="fi-FI" i="1" dirty="0"/>
              <a:t>, </a:t>
            </a:r>
            <a:r>
              <a:rPr lang="fi-FI" i="1" dirty="0" err="1"/>
              <a:t>automagically</a:t>
            </a:r>
            <a:r>
              <a:rPr lang="fi-FI" i="1" dirty="0"/>
              <a:t> </a:t>
            </a:r>
            <a:r>
              <a:rPr lang="fi-FI" i="1" dirty="0" err="1"/>
              <a:t>assigned</a:t>
            </a:r>
            <a:r>
              <a:rPr lang="fi-FI" i="1" dirty="0"/>
              <a:t>, no </a:t>
            </a:r>
            <a:r>
              <a:rPr lang="fi-FI" i="1" dirty="0" err="1"/>
              <a:t>need</a:t>
            </a:r>
            <a:r>
              <a:rPr lang="fi-FI" i="1" dirty="0"/>
              <a:t> for </a:t>
            </a:r>
            <a:r>
              <a:rPr lang="fi-FI" i="1" dirty="0" err="1"/>
              <a:t>our</a:t>
            </a:r>
            <a:r>
              <a:rPr lang="fi-FI" i="1" dirty="0"/>
              <a:t> </a:t>
            </a:r>
            <a:r>
              <a:rPr lang="fi-FI" i="1" dirty="0" err="1"/>
              <a:t>code</a:t>
            </a:r>
            <a:endParaRPr lang="fi-FI" i="1" dirty="0"/>
          </a:p>
          <a:p>
            <a:pPr lvl="2"/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thus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are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kind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defining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called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setAge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but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we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receive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from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React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object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created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useState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() </a:t>
            </a:r>
            <a:r>
              <a:rPr lang="fi-FI" i="1" dirty="0" err="1">
                <a:solidFill>
                  <a:schemeClr val="bg1">
                    <a:lumMod val="50000"/>
                  </a:schemeClr>
                </a:solidFill>
              </a:rPr>
              <a:t>call</a:t>
            </a:r>
            <a:r>
              <a:rPr lang="fi-FI" i="1" dirty="0">
                <a:solidFill>
                  <a:schemeClr val="bg1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initial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of </a:t>
            </a:r>
            <a:r>
              <a:rPr lang="fi-FI" i="1" dirty="0" err="1"/>
              <a:t>age</a:t>
            </a:r>
            <a:r>
              <a:rPr lang="fi-FI" i="1" dirty="0"/>
              <a:t> </a:t>
            </a:r>
            <a:r>
              <a:rPr lang="fi-FI" i="1" dirty="0" err="1"/>
              <a:t>will</a:t>
            </a:r>
            <a:r>
              <a:rPr lang="fi-FI" i="1" dirty="0"/>
              <a:t> </a:t>
            </a:r>
            <a:r>
              <a:rPr lang="fi-FI" i="1" dirty="0" err="1"/>
              <a:t>be</a:t>
            </a:r>
            <a:r>
              <a:rPr lang="fi-FI" i="1" dirty="0"/>
              <a:t> 7 (</a:t>
            </a:r>
            <a:r>
              <a:rPr lang="fi-FI" i="1" dirty="0" err="1"/>
              <a:t>initial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</a:t>
            </a:r>
            <a:r>
              <a:rPr lang="fi-FI" i="1" dirty="0" err="1"/>
              <a:t>only</a:t>
            </a:r>
            <a:r>
              <a:rPr lang="fi-FI" i="1" dirty="0"/>
              <a:t> </a:t>
            </a:r>
            <a:r>
              <a:rPr lang="fi-FI" i="1" dirty="0" err="1"/>
              <a:t>used</a:t>
            </a:r>
            <a:r>
              <a:rPr lang="fi-FI" i="1" dirty="0"/>
              <a:t> </a:t>
            </a:r>
            <a:r>
              <a:rPr lang="fi-FI" i="1" dirty="0" err="1"/>
              <a:t>when</a:t>
            </a:r>
            <a:r>
              <a:rPr lang="fi-FI" i="1" dirty="0"/>
              <a:t> </a:t>
            </a:r>
            <a:r>
              <a:rPr lang="fi-FI" i="1" dirty="0" err="1"/>
              <a:t>component</a:t>
            </a:r>
            <a:r>
              <a:rPr lang="fi-FI" i="1" dirty="0"/>
              <a:t> </a:t>
            </a:r>
            <a:r>
              <a:rPr lang="fi-FI" i="1" dirty="0" err="1"/>
              <a:t>created</a:t>
            </a:r>
            <a:r>
              <a:rPr lang="fi-FI" i="1" dirty="0"/>
              <a:t>)</a:t>
            </a:r>
          </a:p>
          <a:p>
            <a:pPr lvl="1"/>
            <a:r>
              <a:rPr lang="fi-FI" i="1" dirty="0" err="1"/>
              <a:t>useState</a:t>
            </a:r>
            <a:r>
              <a:rPr lang="fi-FI" i="1" dirty="0"/>
              <a:t> </a:t>
            </a:r>
            <a:r>
              <a:rPr lang="fi-FI" i="1" dirty="0" err="1"/>
              <a:t>will</a:t>
            </a:r>
            <a:r>
              <a:rPr lang="fi-FI" i="1" dirty="0"/>
              <a:t> </a:t>
            </a:r>
            <a:r>
              <a:rPr lang="fi-FI" i="1" dirty="0" err="1"/>
              <a:t>return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7 and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setAge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as an </a:t>
            </a:r>
            <a:r>
              <a:rPr lang="fi-FI" i="1" dirty="0" err="1"/>
              <a:t>array</a:t>
            </a:r>
            <a:endParaRPr lang="fi-FI" i="1" dirty="0"/>
          </a:p>
          <a:p>
            <a:pPr lvl="1"/>
            <a:r>
              <a:rPr lang="fi-FI" i="1" dirty="0" err="1"/>
              <a:t>we</a:t>
            </a:r>
            <a:r>
              <a:rPr lang="fi-FI" i="1" dirty="0"/>
              <a:t> </a:t>
            </a:r>
            <a:r>
              <a:rPr lang="fi-FI" i="1" dirty="0" err="1"/>
              <a:t>use</a:t>
            </a:r>
            <a:r>
              <a:rPr lang="fi-FI" i="1" dirty="0"/>
              <a:t>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destructuring</a:t>
            </a:r>
            <a:r>
              <a:rPr lang="fi-FI" i="1" dirty="0"/>
              <a:t> </a:t>
            </a:r>
            <a:r>
              <a:rPr lang="fi-FI" i="1" dirty="0" err="1"/>
              <a:t>assignment</a:t>
            </a:r>
            <a:r>
              <a:rPr lang="fi-FI" i="1" dirty="0"/>
              <a:t> to </a:t>
            </a:r>
            <a:r>
              <a:rPr lang="fi-FI" i="1" dirty="0" err="1"/>
              <a:t>pick</a:t>
            </a:r>
            <a:r>
              <a:rPr lang="fi-FI" i="1" dirty="0"/>
              <a:t>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 and </a:t>
            </a:r>
            <a:r>
              <a:rPr lang="fi-FI" i="1" dirty="0" err="1"/>
              <a:t>assign</a:t>
            </a:r>
            <a:r>
              <a:rPr lang="fi-FI" i="1" dirty="0"/>
              <a:t> it to ’</a:t>
            </a:r>
            <a:r>
              <a:rPr lang="fi-FI" i="1" dirty="0" err="1"/>
              <a:t>age</a:t>
            </a:r>
            <a:r>
              <a:rPr lang="fi-FI" i="1" dirty="0"/>
              <a:t>’, and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function</a:t>
            </a:r>
            <a:r>
              <a:rPr lang="fi-FI" i="1" dirty="0"/>
              <a:t> to ’</a:t>
            </a:r>
            <a:r>
              <a:rPr lang="fi-FI" i="1" dirty="0" err="1"/>
              <a:t>setAge</a:t>
            </a:r>
            <a:r>
              <a:rPr lang="fi-FI" i="1" dirty="0"/>
              <a:t>’</a:t>
            </a:r>
          </a:p>
          <a:p>
            <a:endParaRPr lang="fi-FI" i="1" dirty="0"/>
          </a:p>
          <a:p>
            <a:endParaRPr lang="en-US" i="1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647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https://youtu.be/dpw9EHDh2bM?t=1061</a:t>
            </a:r>
            <a:r>
              <a:rPr lang="en-US" dirty="0"/>
              <a:t>        (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b="1" dirty="0" err="1"/>
              <a:t>useContext</a:t>
            </a:r>
            <a:r>
              <a:rPr lang="en-US" dirty="0"/>
              <a:t> introduced)</a:t>
            </a:r>
            <a:endParaRPr lang="fi-FI" dirty="0"/>
          </a:p>
          <a:p>
            <a:pPr lvl="1"/>
            <a:r>
              <a:rPr lang="en-US" dirty="0"/>
              <a:t>from 17:45 until 54:13   =   &lt;36 mins   </a:t>
            </a:r>
          </a:p>
          <a:p>
            <a:pPr lvl="1"/>
            <a:r>
              <a:rPr lang="en-US" dirty="0"/>
              <a:t>NOTICE, No need to watch the unrelated LATTER PART OF THE SHOW!</a:t>
            </a:r>
          </a:p>
          <a:p>
            <a:r>
              <a:rPr lang="en-US" b="1" dirty="0" err="1"/>
              <a:t>useState</a:t>
            </a:r>
            <a:r>
              <a:rPr lang="en-US" dirty="0"/>
              <a:t> =&gt; used to just setup some fraction of the component’s React state and its maintenance function</a:t>
            </a:r>
          </a:p>
          <a:p>
            <a:r>
              <a:rPr lang="en-US" dirty="0"/>
              <a:t>state/props created or changed =&gt; </a:t>
            </a:r>
            <a:r>
              <a:rPr lang="en-US" b="1" dirty="0" err="1"/>
              <a:t>useEffect</a:t>
            </a:r>
            <a:r>
              <a:rPr lang="en-US" b="1" dirty="0"/>
              <a:t>( )</a:t>
            </a:r>
            <a:r>
              <a:rPr lang="en-US" dirty="0"/>
              <a:t> fires! Thus useful for attaching any functionality</a:t>
            </a:r>
          </a:p>
          <a:p>
            <a:r>
              <a:rPr lang="en-US" b="1" dirty="0" err="1"/>
              <a:t>useContext</a:t>
            </a:r>
            <a:r>
              <a:rPr lang="en-US" dirty="0"/>
              <a:t> =&gt; used to share data / data structures between unrelated React components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25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https://www.youtube.com/watch?v=TNhaISOUy6Q</a:t>
            </a:r>
            <a:endParaRPr lang="en-US" u="sng" dirty="0"/>
          </a:p>
          <a:p>
            <a:r>
              <a:rPr lang="en-US" u="sng" dirty="0"/>
              <a:t>f</a:t>
            </a:r>
            <a:r>
              <a:rPr lang="en-US" dirty="0"/>
              <a:t>rom 0:00 </a:t>
            </a:r>
            <a:r>
              <a:rPr lang="en-US" b="1" dirty="0"/>
              <a:t>until 6:58</a:t>
            </a:r>
            <a:r>
              <a:rPr lang="en-US" dirty="0"/>
              <a:t>   our 3 Hooks (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useEffect</a:t>
            </a:r>
            <a:r>
              <a:rPr lang="en-US" dirty="0"/>
              <a:t>, </a:t>
            </a:r>
            <a:r>
              <a:rPr lang="en-US" dirty="0" err="1"/>
              <a:t>useContext</a:t>
            </a:r>
            <a:r>
              <a:rPr lang="en-US" dirty="0"/>
              <a:t>) shown in just 7 mins</a:t>
            </a:r>
          </a:p>
          <a:p>
            <a:r>
              <a:rPr lang="en-US" dirty="0"/>
              <a:t>Video progresses fast. Pause and read code! </a:t>
            </a:r>
            <a:endParaRPr lang="fi-FI" dirty="0"/>
          </a:p>
          <a:p>
            <a:r>
              <a:rPr lang="en-US" dirty="0"/>
              <a:t>The ‘post cleanup’ happens with the function that your </a:t>
            </a:r>
            <a:r>
              <a:rPr lang="en-US" dirty="0" err="1"/>
              <a:t>useEffect</a:t>
            </a:r>
            <a:r>
              <a:rPr lang="en-US" dirty="0"/>
              <a:t> </a:t>
            </a:r>
            <a:r>
              <a:rPr lang="en-US" b="1" dirty="0"/>
              <a:t>optionally </a:t>
            </a:r>
            <a:r>
              <a:rPr lang="en-US" b="1" u="sng" dirty="0"/>
              <a:t>returns</a:t>
            </a:r>
            <a:r>
              <a:rPr lang="en-US" b="1" dirty="0"/>
              <a:t> </a:t>
            </a:r>
            <a:r>
              <a:rPr lang="en-US" dirty="0"/>
              <a:t>after it's done with what it wants to do!</a:t>
            </a:r>
          </a:p>
          <a:p>
            <a:r>
              <a:rPr lang="en-US" dirty="0"/>
              <a:t>note: </a:t>
            </a:r>
            <a:r>
              <a:rPr lang="en-US" b="1" dirty="0"/>
              <a:t>side effects </a:t>
            </a:r>
            <a:r>
              <a:rPr lang="en-US" dirty="0"/>
              <a:t>= things happening outside of the React state/prop change </a:t>
            </a:r>
            <a:r>
              <a:rPr lang="en-US" dirty="0">
                <a:sym typeface="Wingdings" panose="05000000000000000000" pitchFamily="2" charset="2"/>
              </a:rPr>
              <a:t></a:t>
            </a:r>
            <a:r>
              <a:rPr lang="en-US" dirty="0"/>
              <a:t> re-render -cycle. So e.g. saving something, even crucial to our business process, to backend via AJAX is a "side effect".</a:t>
            </a:r>
          </a:p>
          <a:p>
            <a:r>
              <a:rPr lang="en-US" dirty="0" err="1"/>
              <a:t>useEffect</a:t>
            </a:r>
            <a:r>
              <a:rPr lang="en-US" dirty="0"/>
              <a:t> is an inner function of component function. </a:t>
            </a:r>
          </a:p>
          <a:p>
            <a:r>
              <a:rPr lang="en-US" dirty="0" err="1"/>
              <a:t>useEffect</a:t>
            </a:r>
            <a:r>
              <a:rPr lang="en-US" dirty="0"/>
              <a:t> has replaced the old React component life-cycle event handlers (Where you could 'attach' your event-handler functions). inner function = function defined inside the component function. So, the visibility of the function is inside the outer function, inside that component only.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21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useState</a:t>
            </a:r>
            <a:r>
              <a:rPr lang="fi-FI" dirty="0"/>
              <a:t>, </a:t>
            </a:r>
            <a:r>
              <a:rPr lang="fi-FI" dirty="0" err="1"/>
              <a:t>useEffect</a:t>
            </a:r>
            <a:r>
              <a:rPr lang="fi-FI" dirty="0"/>
              <a:t>, </a:t>
            </a:r>
            <a:r>
              <a:rPr lang="fi-FI" dirty="0" err="1"/>
              <a:t>useContext</a:t>
            </a:r>
            <a:r>
              <a:rPr lang="fi-FI" dirty="0"/>
              <a:t> – </a:t>
            </a:r>
            <a:r>
              <a:rPr lang="fi-FI" dirty="0" err="1"/>
              <a:t>typical</a:t>
            </a:r>
            <a:r>
              <a:rPr lang="fi-FI" dirty="0"/>
              <a:t> </a:t>
            </a:r>
            <a:r>
              <a:rPr lang="fi-FI" dirty="0" err="1"/>
              <a:t>hooks</a:t>
            </a:r>
            <a:r>
              <a:rPr lang="fi-FI" dirty="0"/>
              <a:t> 3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hlinkClick r:id="rId2"/>
              </a:rPr>
              <a:t>https://reactjs.org/docs/hooks-overview.html</a:t>
            </a:r>
            <a:r>
              <a:rPr lang="en-US" dirty="0"/>
              <a:t>              </a:t>
            </a:r>
            <a:endParaRPr lang="fi-FI" dirty="0"/>
          </a:p>
          <a:p>
            <a:r>
              <a:rPr lang="en-US" u="sng" dirty="0">
                <a:hlinkClick r:id="rId3"/>
              </a:rPr>
              <a:t>https://reactjs.org/docs/hooks-state.html</a:t>
            </a:r>
            <a:endParaRPr lang="fi-FI" dirty="0"/>
          </a:p>
          <a:p>
            <a:r>
              <a:rPr lang="en-US" u="sng" dirty="0">
                <a:hlinkClick r:id="rId4"/>
              </a:rPr>
              <a:t>https://reactjs.org/docs/hooks-effect.html</a:t>
            </a:r>
            <a:r>
              <a:rPr lang="en-US" dirty="0"/>
              <a:t> </a:t>
            </a:r>
            <a:r>
              <a:rPr lang="en-US" u="sng" dirty="0"/>
              <a:t>Effect Hooks</a:t>
            </a:r>
            <a:endParaRPr lang="en-US" dirty="0"/>
          </a:p>
          <a:p>
            <a:r>
              <a:rPr lang="en-US" dirty="0">
                <a:hlinkClick r:id="rId5"/>
              </a:rPr>
              <a:t>https://reactjs.org/docs/context.html#when-to-use-context</a:t>
            </a:r>
            <a:r>
              <a:rPr lang="en-US" dirty="0"/>
              <a:t> </a:t>
            </a:r>
            <a:r>
              <a:rPr lang="en-US" u="sng" dirty="0"/>
              <a:t>Context Hooks</a:t>
            </a:r>
            <a:endParaRPr lang="en-US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12.10.2022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75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purl.org/dc/terms/"/>
    <ds:schemaRef ds:uri="http://schemas.microsoft.com/office/2006/documentManagement/types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153</TotalTime>
  <Words>2577</Words>
  <Application>Microsoft Office PowerPoint</Application>
  <PresentationFormat>Widescreen</PresentationFormat>
  <Paragraphs>201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Office Theme</vt:lpstr>
      <vt:lpstr>Frontend exam – Summary </vt:lpstr>
      <vt:lpstr>React</vt:lpstr>
      <vt:lpstr>JSX</vt:lpstr>
      <vt:lpstr>Reac Hooks: Basics</vt:lpstr>
      <vt:lpstr>Code analysis task (related to previous)</vt:lpstr>
      <vt:lpstr>Code analysis task (Answer)</vt:lpstr>
      <vt:lpstr>useState, useEffect, useContext – typical hooks</vt:lpstr>
      <vt:lpstr>useState, useEffect, useContext – typical hooks 2</vt:lpstr>
      <vt:lpstr>useState, useEffect, useContext – typical hooks 3</vt:lpstr>
      <vt:lpstr>General rules of Hooks</vt:lpstr>
      <vt:lpstr>How to read this hook code?</vt:lpstr>
      <vt:lpstr>Context Hook</vt:lpstr>
      <vt:lpstr>Custom Hooks (a bit Advanced topic)</vt:lpstr>
      <vt:lpstr>create-react-app – “CRA”</vt:lpstr>
      <vt:lpstr>SPA = Single-Page Application</vt:lpstr>
      <vt:lpstr>React routing   (SPA routing in frontend, in DOM) </vt:lpstr>
      <vt:lpstr>Theming, styling</vt:lpstr>
      <vt:lpstr>Frontend architecture principles</vt:lpstr>
      <vt:lpstr>Tech used in this semester’s case</vt:lpstr>
      <vt:lpstr>Other topics for the exam ? (Mainly extras)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45</cp:revision>
  <cp:lastPrinted>2020-09-28T07:56:54Z</cp:lastPrinted>
  <dcterms:created xsi:type="dcterms:W3CDTF">2022-05-08T17:05:50Z</dcterms:created>
  <dcterms:modified xsi:type="dcterms:W3CDTF">2022-10-12T19:36:52Z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