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5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74" r:id="rId14"/>
    <p:sldId id="266" r:id="rId15"/>
    <p:sldId id="265" r:id="rId16"/>
    <p:sldId id="267" r:id="rId17"/>
    <p:sldId id="268" r:id="rId18"/>
    <p:sldId id="269" r:id="rId19"/>
    <p:sldId id="270" r:id="rId20"/>
    <p:sldId id="271" r:id="rId21"/>
    <p:sldId id="273" r:id="rId22"/>
    <p:sldId id="272" r:id="rId23"/>
    <p:sldId id="275" r:id="rId24"/>
  </p:sldIdLst>
  <p:sldSz cx="12192000" cy="6858000"/>
  <p:notesSz cx="6858000" cy="9144000"/>
  <p:defaultTextStyle>
    <a:defPPr>
      <a:defRPr lang="en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33" autoAdjust="0"/>
    <p:restoredTop sz="96288"/>
  </p:normalViewPr>
  <p:slideViewPr>
    <p:cSldViewPr snapToGrid="0" snapToObjects="1" showGuides="1">
      <p:cViewPr varScale="1">
        <p:scale>
          <a:sx n="171" d="100"/>
          <a:sy n="171" d="100"/>
        </p:scale>
        <p:origin x="196" y="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7206444183848973E-2"/>
          <c:y val="2.5224786213845555E-2"/>
          <c:w val="0.9168433983226576"/>
          <c:h val="0.8063351542098327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BF5-084B-9211-911E43467DC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BF5-084B-9211-911E43467DC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BF5-084B-9211-911E43467D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33874399"/>
        <c:axId val="1932068463"/>
      </c:barChart>
      <c:catAx>
        <c:axId val="19338743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pPr>
            <a:endParaRPr lang="fi-FI"/>
          </a:p>
        </c:txPr>
        <c:crossAx val="1932068463"/>
        <c:crosses val="autoZero"/>
        <c:auto val="1"/>
        <c:lblAlgn val="ctr"/>
        <c:lblOffset val="100"/>
        <c:noMultiLvlLbl val="0"/>
      </c:catAx>
      <c:valAx>
        <c:axId val="19320684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>
                    <a:lumMod val="65000"/>
                  </a:schemeClr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pPr>
            <a:endParaRPr lang="fi-FI"/>
          </a:p>
        </c:txPr>
        <c:crossAx val="19338743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6672210873543228"/>
          <c:y val="0.92910021714117252"/>
          <c:w val="0.46655578252913543"/>
          <c:h val="7.089978285882743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/>
              </a:solidFill>
              <a:latin typeface="+mn-lt"/>
              <a:ea typeface="Tahoma" panose="020B0604030504040204" pitchFamily="34" charset="0"/>
              <a:cs typeface="Tahoma" panose="020B0604030504040204" pitchFamily="34" charset="0"/>
            </a:defRPr>
          </a:pPr>
          <a:endParaRPr lang="fi-FI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i-FI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45C365-1C26-6946-87AF-75D6A7DF4277}" type="datetimeFigureOut">
              <a:rPr lang="en-GB" smtClean="0"/>
              <a:t>07/11/2023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5FFFB7-F2A5-7347-AEB2-258A388E93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54222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haagahelia.sharepoint.com/sites/HHkuvapankki/Shared%20Documents/Forms/AllItems.aspx?viewid=7deba41b-50a9-4c75-a5e7-25735f49b7cc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6B628-BFED-FA4D-A06C-0525A9813E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1773238"/>
            <a:ext cx="11125200" cy="1808941"/>
          </a:xfrm>
        </p:spPr>
        <p:txBody>
          <a:bodyPr bIns="0" anchor="b" anchorCtr="0">
            <a:normAutofit/>
          </a:bodyPr>
          <a:lstStyle>
            <a:lvl1pPr algn="l">
              <a:lnSpc>
                <a:spcPts val="5500"/>
              </a:lnSpc>
              <a:defRPr sz="55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B839A5-1182-6945-B986-217B82B3AC8A}"/>
              </a:ext>
            </a:extLst>
          </p:cNvPr>
          <p:cNvSpPr/>
          <p:nvPr userDrawn="1"/>
        </p:nvSpPr>
        <p:spPr>
          <a:xfrm>
            <a:off x="0" y="-204438"/>
            <a:ext cx="12192000" cy="70624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286A543E-9917-B841-9AEB-86C49D0B0D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3955258"/>
            <a:ext cx="11125200" cy="581375"/>
          </a:xfrm>
        </p:spPr>
        <p:txBody>
          <a:bodyPr bIns="0" numCol="1" anchor="t" anchorCtr="0">
            <a:normAutofit/>
          </a:bodyPr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7BE7B5-78F9-E34B-B1C6-AAE429BE65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4551998"/>
            <a:ext cx="3030536" cy="365125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35B864B8-8D08-7B43-B4FB-B2FB41A5D9E3}" type="datetime1">
              <a:rPr lang="fi-FI" smtClean="0"/>
              <a:t>7.11.2023</a:t>
            </a:fld>
            <a:endParaRPr lang="en-GB" dirty="0"/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1C7B06C5-3A2A-724C-8BFB-C168F115C60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36397" y="4852367"/>
            <a:ext cx="4439666" cy="1417955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338E54-5268-3B4D-A8E4-50D192545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0863" y="6288437"/>
            <a:ext cx="9223921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1ACF3-B1AE-4247-A41A-4A599C230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22025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End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computer sitting on top of a table&#10;&#10;Description automatically generated">
            <a:extLst>
              <a:ext uri="{FF2B5EF4-FFF2-40B4-BE49-F238E27FC236}">
                <a16:creationId xmlns:a16="http://schemas.microsoft.com/office/drawing/2014/main" id="{8EEFCBFA-BDAD-D34C-9A8B-2F7C8A8AFA7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123709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5F470768-DFDA-C045-91C3-E4A4C8EF2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2796402"/>
            <a:ext cx="5616575" cy="1265196"/>
          </a:xfrm>
        </p:spPr>
        <p:txBody>
          <a:bodyPr anchor="ctr" anchorCtr="0">
            <a:normAutofit/>
          </a:bodyPr>
          <a:lstStyle>
            <a:lvl1pPr algn="l">
              <a:lnSpc>
                <a:spcPts val="4800"/>
              </a:lnSpc>
              <a:defRPr sz="44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CC707F25-B2A1-2843-BAC7-68171ECBAD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0" y="4061598"/>
            <a:ext cx="5580062" cy="1672452"/>
          </a:xfrm>
        </p:spPr>
        <p:txBody>
          <a:bodyPr bIns="0" numCol="1" anchor="b" anchorCtr="0"/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lnSpc>
                <a:spcPts val="2400"/>
              </a:lnSpc>
              <a:spcBef>
                <a:spcPts val="600"/>
              </a:spcBef>
            </a:pPr>
            <a:r>
              <a:rPr lang="en-US" sz="1800">
                <a:solidFill>
                  <a:schemeClr val="accent1"/>
                </a:solidFill>
              </a:rPr>
              <a:t>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EA85A-FC56-D34C-9AA6-ECC3D2586F37}" type="datetime1">
              <a:rPr lang="fi-FI" smtClean="0"/>
              <a:t>7.11.2023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9156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2Column_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8"/>
            <a:ext cx="11125198" cy="4140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C6EEF-E660-7844-8930-418AFF95EA40}" type="datetime1">
              <a:rPr lang="fi-FI" smtClean="0"/>
              <a:t>7.11.2023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092272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2column_Subheadline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E68CF3-D9B4-FF41-BDA1-3F28E81C1E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1773238"/>
            <a:ext cx="11125199" cy="576262"/>
          </a:xfrm>
        </p:spPr>
        <p:txBody>
          <a:bodyPr numCol="1" anchor="t" anchorCtr="0"/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2349500"/>
            <a:ext cx="11125198" cy="3563938"/>
          </a:xfrm>
        </p:spPr>
        <p:txBody>
          <a:bodyPr/>
          <a:lstStyle>
            <a:lvl1pPr marL="288000" indent="-288000">
              <a:buFont typeface="+mj-lt"/>
              <a:buAutoNum type="arabicPeriod"/>
              <a:defRPr/>
            </a:lvl1pPr>
            <a:lvl2pPr marL="720000">
              <a:defRPr/>
            </a:lvl2pPr>
            <a:lvl3pPr marL="1080000">
              <a:defRPr/>
            </a:lvl3pPr>
            <a:lvl4pPr marL="1440000">
              <a:defRPr/>
            </a:lvl4pPr>
            <a:lvl5pPr marL="1800000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0C7EC-C1C1-9849-A573-7692478FCD52}" type="datetime1">
              <a:rPr lang="fi-FI" smtClean="0"/>
              <a:t>7.11.2023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514848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6_Comparison_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1443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9"/>
            <a:ext cx="5365750" cy="4140200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B51DBAD3-72AB-224A-860C-9CB2F35578EA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86646" y="1773239"/>
            <a:ext cx="5389417" cy="4140200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F3FE-30BE-2040-9151-6FBC4992BF4F}" type="datetime1">
              <a:rPr lang="fi-FI" smtClean="0"/>
              <a:t>7.11.2023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4761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0802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_1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8"/>
            <a:ext cx="11125198" cy="4140200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7.11.2023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5579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3_1Column_Subheadline_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EB26B0A7-DD87-684D-A3EE-AEFC507F7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188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295B0400-B942-424D-A30A-B748E6B483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1768125"/>
            <a:ext cx="11125199" cy="581375"/>
          </a:xfrm>
        </p:spPr>
        <p:txBody>
          <a:bodyPr bIns="0" numCol="1" anchor="t" anchorCtr="0">
            <a:normAutofit/>
          </a:bodyPr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ECC87E21-AFBF-8743-88CC-D9BE2CF2BA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2353911"/>
            <a:ext cx="11125198" cy="3559527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7.11.2023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89607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5_Comparison_Subheadline_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1443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E68CF3-D9B4-FF41-BDA1-3F28E81C1E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68125"/>
            <a:ext cx="5365750" cy="581375"/>
          </a:xfrm>
        </p:spPr>
        <p:txBody>
          <a:bodyPr bIns="0" numCol="1" anchor="t" anchorCtr="0">
            <a:normAutofit/>
          </a:bodyPr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2353911"/>
            <a:ext cx="5365750" cy="3559527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8077475C-7FF0-A24E-9A6A-5F7F5F34029E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286645" y="1768125"/>
            <a:ext cx="5389417" cy="581375"/>
          </a:xfrm>
        </p:spPr>
        <p:txBody>
          <a:bodyPr bIns="0" numCol="1" anchor="t" anchorCtr="0">
            <a:normAutofit/>
          </a:bodyPr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B51DBAD3-72AB-224A-860C-9CB2F35578EA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86645" y="2353911"/>
            <a:ext cx="5389417" cy="3559527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F3FE-30BE-2040-9151-6FBC4992BF4F}" type="datetime1">
              <a:rPr lang="fi-FI" smtClean="0"/>
              <a:t>7.11.2023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14640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4_1Column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8"/>
            <a:ext cx="11125198" cy="4140200"/>
          </a:xfrm>
        </p:spPr>
        <p:txBody>
          <a:bodyPr numCol="1"/>
          <a:lstStyle>
            <a:lvl1pPr marL="360000" indent="-360000">
              <a:buFont typeface="+mj-lt"/>
              <a:buAutoNum type="arabicPeriod"/>
              <a:defRPr/>
            </a:lvl1pPr>
            <a:lvl2pPr marL="864000">
              <a:defRPr/>
            </a:lvl2pPr>
            <a:lvl3pPr marL="1296000">
              <a:defRPr/>
            </a:lvl3pPr>
            <a:lvl4pPr marL="1728000">
              <a:defRPr/>
            </a:lvl4pPr>
            <a:lvl5pPr marL="2160000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7.11.2023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71439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7_Picture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583F09-A9DA-B342-BB3A-954CD8ACEA5C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6096000" cy="613727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ts val="18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  <a:defRPr sz="1400" i="1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auto" latinLnBrk="0" hangingPunct="1">
              <a:lnSpc>
                <a:spcPts val="18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  <a:defRPr/>
            </a:pPr>
            <a:r>
              <a:rPr lang="fi-FI" dirty="0" err="1"/>
              <a:t>Click</a:t>
            </a:r>
            <a:r>
              <a:rPr lang="fi-FI" dirty="0"/>
              <a:t> on box to </a:t>
            </a:r>
            <a:r>
              <a:rPr lang="fi-FI" dirty="0" err="1"/>
              <a:t>insert</a:t>
            </a:r>
            <a:r>
              <a:rPr lang="fi-FI" dirty="0"/>
              <a:t> image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709199-1A6D-6C4A-B892-0A943A678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7475" y="549274"/>
            <a:ext cx="5208587" cy="1223963"/>
          </a:xfrm>
        </p:spPr>
        <p:txBody>
          <a:bodyPr bIns="0" anchor="t" anchorCtr="0"/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2E8F10A0-07C7-2B4F-915C-60F6F98248B1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467478" y="1773238"/>
            <a:ext cx="5208584" cy="576262"/>
          </a:xfrm>
        </p:spPr>
        <p:txBody>
          <a:bodyPr numCol="1" anchor="t" anchorCtr="0"/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A05DC70D-4978-4940-8F72-1AF40D1911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67476" y="2349500"/>
            <a:ext cx="5208585" cy="3563938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F77172-FD0A-3C43-872F-022BE8958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E192A-D52B-F541-B2AA-4AEB9388F1F7}" type="datetime1">
              <a:rPr lang="fi-FI" smtClean="0"/>
              <a:t>7.11.2023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B4603D-E2FA-3D4D-B491-5FD2BBA89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AF301F-07A5-F14E-8820-FA17F7B41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E4503D-832D-474C-8435-EBAEDCFABD84}"/>
              </a:ext>
            </a:extLst>
          </p:cNvPr>
          <p:cNvSpPr/>
          <p:nvPr userDrawn="1"/>
        </p:nvSpPr>
        <p:spPr>
          <a:xfrm>
            <a:off x="461394" y="1588571"/>
            <a:ext cx="51732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dirty="0">
                <a:solidFill>
                  <a:schemeClr val="tx1"/>
                </a:solidFill>
              </a:rPr>
              <a:t>Haaga-Helian brändikuvat löytyvät </a:t>
            </a:r>
            <a:r>
              <a:rPr lang="fi-FI" dirty="0">
                <a:solidFill>
                  <a:schemeClr val="tx1"/>
                </a:solidFill>
                <a:hlinkClick r:id="rId2"/>
              </a:rPr>
              <a:t>kuvapankista</a:t>
            </a:r>
            <a:r>
              <a:rPr lang="fi-FI" dirty="0">
                <a:solidFill>
                  <a:schemeClr val="tx1"/>
                </a:solidFill>
              </a:rPr>
              <a:t>: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4257441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8_Graphics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8"/>
            <a:ext cx="5365749" cy="4140200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Chart Placeholder 5" title="Decorative">
            <a:extLst>
              <a:ext uri="{FF2B5EF4-FFF2-40B4-BE49-F238E27FC236}">
                <a16:creationId xmlns:a16="http://schemas.microsoft.com/office/drawing/2014/main" id="{DC5ECAD0-3CB0-AF46-B814-4947CD958BAF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6275388" y="1773238"/>
            <a:ext cx="5437187" cy="4140200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4FAA2-2B3E-264C-A42F-2D6D3EF33A3C}" type="datetime1">
              <a:rPr lang="fi-FI" smtClean="0"/>
              <a:t>7.11.2023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16665C96-B5B1-6C4A-B36E-E79733B1F694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3301042386"/>
              </p:ext>
            </p:extLst>
          </p:nvPr>
        </p:nvGraphicFramePr>
        <p:xfrm>
          <a:off x="12761647" y="1989138"/>
          <a:ext cx="5437187" cy="37449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24500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9_Four_Column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131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1" name="Text Placeholder 2" title="Decorative">
            <a:extLst>
              <a:ext uri="{FF2B5EF4-FFF2-40B4-BE49-F238E27FC236}">
                <a16:creationId xmlns:a16="http://schemas.microsoft.com/office/drawing/2014/main" id="{8E288490-9DAE-8C48-AC5A-D367464AA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2925" y="1770593"/>
            <a:ext cx="2484437" cy="792000"/>
          </a:xfrm>
          <a:solidFill>
            <a:schemeClr val="accent1"/>
          </a:solidFill>
        </p:spPr>
        <p:txBody>
          <a:bodyPr lIns="144000" tIns="108000" rIns="144000" bIns="108000" numCol="1" anchor="ctr" anchorCtr="0">
            <a:normAutofit/>
          </a:bodyPr>
          <a:lstStyle>
            <a:lvl1pPr marL="0" indent="0" algn="ctr">
              <a:lnSpc>
                <a:spcPts val="18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6283EB9E-6984-944A-AC44-550DEAEEE0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2925" y="2732423"/>
            <a:ext cx="2484438" cy="3181015"/>
          </a:xfrm>
        </p:spPr>
        <p:txBody>
          <a:bodyPr numCol="1"/>
          <a:lstStyle>
            <a:lvl1pPr marL="216000" indent="-216000">
              <a:lnSpc>
                <a:spcPts val="1800"/>
              </a:lnSpc>
              <a:buFont typeface="Wingdings" pitchFamily="2" charset="2"/>
              <a:buChar char="§"/>
              <a:defRPr sz="1600"/>
            </a:lvl1pPr>
            <a:lvl2pPr marL="432000">
              <a:lnSpc>
                <a:spcPts val="1600"/>
              </a:lnSpc>
              <a:defRPr sz="1400"/>
            </a:lvl2pPr>
            <a:lvl3pPr marL="648000">
              <a:lnSpc>
                <a:spcPts val="1600"/>
              </a:lnSpc>
              <a:defRPr sz="1400"/>
            </a:lvl3pPr>
            <a:lvl4pPr marL="864000">
              <a:lnSpc>
                <a:spcPts val="1600"/>
              </a:lnSpc>
              <a:defRPr sz="1400"/>
            </a:lvl4pPr>
            <a:lvl5pPr marL="1080000">
              <a:lnSpc>
                <a:spcPts val="1600"/>
              </a:lnSpc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" title="Decorative">
            <a:extLst>
              <a:ext uri="{FF2B5EF4-FFF2-40B4-BE49-F238E27FC236}">
                <a16:creationId xmlns:a16="http://schemas.microsoft.com/office/drawing/2014/main" id="{26AE33B4-8BD9-EC42-A813-157460FAB09F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3392944" y="1770593"/>
            <a:ext cx="2515731" cy="792000"/>
          </a:xfrm>
          <a:solidFill>
            <a:schemeClr val="accent1"/>
          </a:solidFill>
        </p:spPr>
        <p:txBody>
          <a:bodyPr lIns="144000" tIns="108000" rIns="144000" bIns="108000" numCol="1" anchor="ctr" anchorCtr="0">
            <a:normAutofit/>
          </a:bodyPr>
          <a:lstStyle>
            <a:lvl1pPr marL="0" indent="0" algn="ctr">
              <a:lnSpc>
                <a:spcPts val="18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7EA4EBD6-E495-C946-9015-EFD0792F61A8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3404877" y="2732423"/>
            <a:ext cx="2515731" cy="3181015"/>
          </a:xfrm>
        </p:spPr>
        <p:txBody>
          <a:bodyPr numCol="1"/>
          <a:lstStyle>
            <a:lvl1pPr marL="216000" indent="-216000">
              <a:lnSpc>
                <a:spcPts val="1800"/>
              </a:lnSpc>
              <a:buFont typeface="Wingdings" pitchFamily="2" charset="2"/>
              <a:buChar char="§"/>
              <a:defRPr sz="1600"/>
            </a:lvl1pPr>
            <a:lvl2pPr marL="432000">
              <a:lnSpc>
                <a:spcPts val="1600"/>
              </a:lnSpc>
              <a:defRPr sz="1400"/>
            </a:lvl2pPr>
            <a:lvl3pPr marL="648000">
              <a:lnSpc>
                <a:spcPts val="1600"/>
              </a:lnSpc>
              <a:defRPr sz="1400"/>
            </a:lvl3pPr>
            <a:lvl4pPr marL="864000">
              <a:lnSpc>
                <a:spcPts val="1600"/>
              </a:lnSpc>
              <a:defRPr sz="1400"/>
            </a:lvl4pPr>
            <a:lvl5pPr marL="1080000">
              <a:lnSpc>
                <a:spcPts val="1600"/>
              </a:lnSpc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" title="Decorative">
            <a:extLst>
              <a:ext uri="{FF2B5EF4-FFF2-40B4-BE49-F238E27FC236}">
                <a16:creationId xmlns:a16="http://schemas.microsoft.com/office/drawing/2014/main" id="{68BE045E-8E28-0D45-9823-F5C43CEB1D3C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6283538" y="1770593"/>
            <a:ext cx="2504862" cy="792000"/>
          </a:xfrm>
          <a:solidFill>
            <a:schemeClr val="accent1"/>
          </a:solidFill>
        </p:spPr>
        <p:txBody>
          <a:bodyPr lIns="144000" tIns="108000" rIns="144000" bIns="108000" numCol="1" anchor="ctr" anchorCtr="0">
            <a:normAutofit/>
          </a:bodyPr>
          <a:lstStyle>
            <a:lvl1pPr marL="0" indent="0" algn="ctr">
              <a:lnSpc>
                <a:spcPts val="18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F32E1E8B-12C0-1F44-9884-A0BE1104DEF0}"/>
              </a:ext>
            </a:extLst>
          </p:cNvPr>
          <p:cNvSpPr>
            <a:spLocks noGrp="1"/>
          </p:cNvSpPr>
          <p:nvPr>
            <p:ph sz="half" idx="20"/>
          </p:nvPr>
        </p:nvSpPr>
        <p:spPr>
          <a:xfrm>
            <a:off x="6271394" y="2732423"/>
            <a:ext cx="2511167" cy="3181015"/>
          </a:xfrm>
        </p:spPr>
        <p:txBody>
          <a:bodyPr numCol="1"/>
          <a:lstStyle>
            <a:lvl1pPr marL="216000" indent="-216000">
              <a:lnSpc>
                <a:spcPts val="1800"/>
              </a:lnSpc>
              <a:buFont typeface="Wingdings" pitchFamily="2" charset="2"/>
              <a:buChar char="§"/>
              <a:defRPr sz="1600"/>
            </a:lvl1pPr>
            <a:lvl2pPr marL="432000">
              <a:lnSpc>
                <a:spcPts val="1600"/>
              </a:lnSpc>
              <a:defRPr sz="1400"/>
            </a:lvl2pPr>
            <a:lvl3pPr marL="648000">
              <a:lnSpc>
                <a:spcPts val="1600"/>
              </a:lnSpc>
              <a:defRPr sz="1400"/>
            </a:lvl3pPr>
            <a:lvl4pPr marL="864000">
              <a:lnSpc>
                <a:spcPts val="1600"/>
              </a:lnSpc>
              <a:defRPr sz="1400"/>
            </a:lvl4pPr>
            <a:lvl5pPr marL="1080000">
              <a:lnSpc>
                <a:spcPts val="1600"/>
              </a:lnSpc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" title="Decorative">
            <a:extLst>
              <a:ext uri="{FF2B5EF4-FFF2-40B4-BE49-F238E27FC236}">
                <a16:creationId xmlns:a16="http://schemas.microsoft.com/office/drawing/2014/main" id="{4303AA4A-2AA0-654E-ACED-3CB2C390E194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9148762" y="1770593"/>
            <a:ext cx="2519363" cy="792000"/>
          </a:xfrm>
          <a:solidFill>
            <a:schemeClr val="accent1"/>
          </a:solidFill>
        </p:spPr>
        <p:txBody>
          <a:bodyPr lIns="144000" tIns="108000" rIns="144000" bIns="108000" numCol="1" anchor="ctr" anchorCtr="0">
            <a:normAutofit/>
          </a:bodyPr>
          <a:lstStyle>
            <a:lvl1pPr marL="0" indent="0" algn="ctr">
              <a:lnSpc>
                <a:spcPts val="18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2B87788B-03D7-A041-A8E3-69FB4BF50960}"/>
              </a:ext>
            </a:extLst>
          </p:cNvPr>
          <p:cNvSpPr>
            <a:spLocks noGrp="1"/>
          </p:cNvSpPr>
          <p:nvPr>
            <p:ph sz="half" idx="21"/>
          </p:nvPr>
        </p:nvSpPr>
        <p:spPr>
          <a:xfrm>
            <a:off x="9156699" y="2732423"/>
            <a:ext cx="2519363" cy="3181015"/>
          </a:xfrm>
        </p:spPr>
        <p:txBody>
          <a:bodyPr numCol="1"/>
          <a:lstStyle>
            <a:lvl1pPr marL="216000" indent="-216000">
              <a:lnSpc>
                <a:spcPts val="1800"/>
              </a:lnSpc>
              <a:buFont typeface="Wingdings" pitchFamily="2" charset="2"/>
              <a:buChar char="§"/>
              <a:defRPr sz="1600"/>
            </a:lvl1pPr>
            <a:lvl2pPr marL="432000">
              <a:lnSpc>
                <a:spcPts val="1600"/>
              </a:lnSpc>
              <a:defRPr sz="1400"/>
            </a:lvl2pPr>
            <a:lvl3pPr marL="648000">
              <a:lnSpc>
                <a:spcPts val="1600"/>
              </a:lnSpc>
              <a:defRPr sz="1400"/>
            </a:lvl3pPr>
            <a:lvl4pPr marL="864000">
              <a:lnSpc>
                <a:spcPts val="1600"/>
              </a:lnSpc>
              <a:defRPr sz="1400"/>
            </a:lvl4pPr>
            <a:lvl5pPr marL="1080000">
              <a:lnSpc>
                <a:spcPts val="1600"/>
              </a:lnSpc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14A65-8017-1743-A85A-B2A4BB835AE9}" type="datetime1">
              <a:rPr lang="fi-FI" smtClean="0"/>
              <a:t>7.11.2023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05727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1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8"/>
            <a:ext cx="11125198" cy="4140200"/>
          </a:xfrm>
        </p:spPr>
        <p:txBody>
          <a:bodyPr numCol="1"/>
          <a:lstStyle>
            <a:lvl1pPr marL="360000" indent="-360000">
              <a:buFontTx/>
              <a:buNone/>
              <a:defRPr/>
            </a:lvl1pPr>
            <a:lvl2pPr marL="864000">
              <a:defRPr/>
            </a:lvl2pPr>
            <a:lvl3pPr marL="1296000">
              <a:defRPr/>
            </a:lvl3pPr>
            <a:lvl4pPr marL="1728000">
              <a:defRPr/>
            </a:lvl4pPr>
            <a:lvl5pPr marL="2160000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7.11.2023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6893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863482-3E3E-724A-87A8-CA82245B7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  <a:prstGeom prst="rect">
            <a:avLst/>
          </a:prstGeom>
        </p:spPr>
        <p:txBody>
          <a:bodyPr vert="horz" lIns="0" tIns="0" rIns="0" bIns="3600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DC45BB-E865-604D-BAD8-9A4AAA649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1773238"/>
            <a:ext cx="11125200" cy="4140200"/>
          </a:xfrm>
          <a:prstGeom prst="rect">
            <a:avLst/>
          </a:prstGeom>
        </p:spPr>
        <p:txBody>
          <a:bodyPr vert="horz" lIns="0" tIns="0" rIns="0" bIns="36000" numCol="2" spcCol="36000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BB03F7-6D8B-994F-B00B-57FCFD1550EE}"/>
              </a:ext>
            </a:extLst>
          </p:cNvPr>
          <p:cNvSpPr/>
          <p:nvPr userDrawn="1"/>
        </p:nvSpPr>
        <p:spPr>
          <a:xfrm>
            <a:off x="0" y="6136545"/>
            <a:ext cx="12192000" cy="72145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3BC0EF-580B-7B4D-8051-A442671FEF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288437"/>
            <a:ext cx="1864203" cy="365125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l">
              <a:defRPr sz="1000">
                <a:solidFill>
                  <a:schemeClr val="accent2"/>
                </a:solidFill>
              </a:defRPr>
            </a:lvl1pPr>
          </a:lstStyle>
          <a:p>
            <a:fld id="{45F98643-D206-614D-B596-3C8548138211}" type="datetime1">
              <a:rPr lang="fi-FI" smtClean="0"/>
              <a:t>7.11.2023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EAB0CA-CA1F-FC45-B0C9-FA79FC6B52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15066" y="6288437"/>
            <a:ext cx="7359718" cy="365125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endParaRPr lang="en-GB" dirty="0">
              <a:solidFill>
                <a:schemeClr val="accent2"/>
              </a:solidFill>
            </a:endParaRPr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B037C8E5-D5A4-4544-8E1A-4F9421027E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6"/>
          <a:srcRect t="16005" b="22114"/>
          <a:stretch/>
        </p:blipFill>
        <p:spPr>
          <a:xfrm>
            <a:off x="9774784" y="6136545"/>
            <a:ext cx="1295400" cy="721455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A3BE1B-B189-8D41-8637-DAFFE0A4FF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81759" y="6288437"/>
            <a:ext cx="3094304" cy="365125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r">
              <a:defRPr sz="1000">
                <a:solidFill>
                  <a:schemeClr val="accent2"/>
                </a:solidFill>
              </a:defRPr>
            </a:lvl1pPr>
          </a:lstStyle>
          <a:p>
            <a:fld id="{76BAB7ED-EDE9-4D4B-9A2D-30E18C47C16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3906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3" r:id="rId2"/>
    <p:sldLayoutId id="2147483670" r:id="rId3"/>
    <p:sldLayoutId id="2147483653" r:id="rId4"/>
    <p:sldLayoutId id="2147483669" r:id="rId5"/>
    <p:sldLayoutId id="2147483662" r:id="rId6"/>
    <p:sldLayoutId id="2147483664" r:id="rId7"/>
    <p:sldLayoutId id="2147483665" r:id="rId8"/>
    <p:sldLayoutId id="2147483673" r:id="rId9"/>
    <p:sldLayoutId id="2147483667" r:id="rId10"/>
    <p:sldLayoutId id="2147483660" r:id="rId11"/>
    <p:sldLayoutId id="2147483661" r:id="rId12"/>
    <p:sldLayoutId id="2147483672" r:id="rId13"/>
    <p:sldLayoutId id="2147483657" r:id="rId14"/>
  </p:sldLayoutIdLst>
  <p:hf hdr="0"/>
  <p:txStyles>
    <p:titleStyle>
      <a:lvl1pPr algn="l" defTabSz="914400" rtl="0" eaLnBrk="1" latinLnBrk="0" hangingPunct="1">
        <a:lnSpc>
          <a:spcPts val="39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16000" indent="-216000" algn="l" defTabSz="914400" rtl="0" eaLnBrk="1" latinLnBrk="0" hangingPunct="1">
        <a:lnSpc>
          <a:spcPts val="2200"/>
        </a:lnSpc>
        <a:spcBef>
          <a:spcPts val="800"/>
        </a:spcBef>
        <a:buClr>
          <a:schemeClr val="accent2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20000" indent="-216000" algn="l" defTabSz="914400" rtl="0" eaLnBrk="1" latinLnBrk="0" hangingPunct="1">
        <a:lnSpc>
          <a:spcPts val="2000"/>
        </a:lnSpc>
        <a:spcBef>
          <a:spcPts val="8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080000" indent="-216000" algn="l" defTabSz="914400" rtl="0" eaLnBrk="1" latinLnBrk="0" hangingPunct="1">
        <a:lnSpc>
          <a:spcPts val="2000"/>
        </a:lnSpc>
        <a:spcBef>
          <a:spcPts val="8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440000" indent="-216000" algn="l" defTabSz="914400" rtl="0" eaLnBrk="1" latinLnBrk="0" hangingPunct="1">
        <a:lnSpc>
          <a:spcPts val="2000"/>
        </a:lnSpc>
        <a:spcBef>
          <a:spcPts val="8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800000" indent="-216000" algn="l" defTabSz="914400" rtl="0" eaLnBrk="1" latinLnBrk="0" hangingPunct="1">
        <a:lnSpc>
          <a:spcPts val="2000"/>
        </a:lnSpc>
        <a:spcBef>
          <a:spcPts val="8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47" userDrawn="1">
          <p15:clr>
            <a:srgbClr val="F26B43"/>
          </p15:clr>
        </p15:guide>
        <p15:guide id="4" pos="7355" userDrawn="1">
          <p15:clr>
            <a:srgbClr val="F26B43"/>
          </p15:clr>
        </p15:guide>
        <p15:guide id="5" orient="horz" pos="346" userDrawn="1">
          <p15:clr>
            <a:srgbClr val="F26B43"/>
          </p15:clr>
        </p15:guide>
        <p15:guide id="6" orient="horz" pos="1117" userDrawn="1">
          <p15:clr>
            <a:srgbClr val="F26B43"/>
          </p15:clr>
        </p15:guide>
        <p15:guide id="7" orient="horz" pos="3725" userDrawn="1">
          <p15:clr>
            <a:srgbClr val="F26B43"/>
          </p15:clr>
        </p15:guide>
        <p15:guide id="8" orient="horz" pos="4178" userDrawn="1">
          <p15:clr>
            <a:srgbClr val="F26B43"/>
          </p15:clr>
        </p15:guide>
        <p15:guide id="9" pos="3727" userDrawn="1">
          <p15:clr>
            <a:srgbClr val="F26B43"/>
          </p15:clr>
        </p15:guide>
        <p15:guide id="10" pos="3953" userDrawn="1">
          <p15:clr>
            <a:srgbClr val="F26B43"/>
          </p15:clr>
        </p15:guide>
        <p15:guide id="11" pos="1912" userDrawn="1">
          <p15:clr>
            <a:srgbClr val="F26B43"/>
          </p15:clr>
        </p15:guide>
        <p15:guide id="12" pos="2139" userDrawn="1">
          <p15:clr>
            <a:srgbClr val="F26B43"/>
          </p15:clr>
        </p15:guide>
        <p15:guide id="13" pos="5541" userDrawn="1">
          <p15:clr>
            <a:srgbClr val="F26B43"/>
          </p15:clr>
        </p15:guide>
        <p15:guide id="14" pos="5768" userDrawn="1">
          <p15:clr>
            <a:srgbClr val="F26B43"/>
          </p15:clr>
        </p15:guide>
        <p15:guide id="15" pos="4067" userDrawn="1">
          <p15:clr>
            <a:srgbClr val="F26B43"/>
          </p15:clr>
        </p15:guide>
        <p15:guide id="16" orient="horz" pos="3861" userDrawn="1">
          <p15:clr>
            <a:srgbClr val="F26B43"/>
          </p15:clr>
        </p15:guide>
        <p15:guide id="17" orient="horz" pos="14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reactjs.org/docs/hooks-rules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reactjs.org/docs/context.html#when-to-use-context" TargetMode="External"/><Relationship Id="rId2" Type="http://schemas.openxmlformats.org/officeDocument/2006/relationships/hyperlink" Target="https://reactjs.org/docs/hooks-reference.html#usecontex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lhMKvyLRWo0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reactjs.org/docs/hooks-custom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Law7wfdg_ls?t=73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alju/docs_frontend_design/blob/master/FrontendRelatedSteps_SimilarToOurCases.pdf" TargetMode="External"/><Relationship Id="rId2" Type="http://schemas.openxmlformats.org/officeDocument/2006/relationships/hyperlink" Target="https://github.com/valju/docs_backend_design/blob/master/FSO/FSOReadingList.pdf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reactjs.org/docs/hooks-intro.html" TargetMode="External"/><Relationship Id="rId2" Type="http://schemas.openxmlformats.org/officeDocument/2006/relationships/hyperlink" Target="https://youtu.be/mxK8b99iJTg?t=150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dpw9EHDh2bM?t=1061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TNhaISOUy6Q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reactjs.org/docs/hooks-state.html" TargetMode="External"/><Relationship Id="rId2" Type="http://schemas.openxmlformats.org/officeDocument/2006/relationships/hyperlink" Target="https://reactjs.org/docs/hooks-overview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reactjs.org/docs/context.html#when-to-use-context" TargetMode="External"/><Relationship Id="rId4" Type="http://schemas.openxmlformats.org/officeDocument/2006/relationships/hyperlink" Target="https://reactjs.org/docs/hooks-effect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088A5-A888-E24C-9E8C-131F880EED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Frontend exam – Summary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D3DE56-58EC-744D-BFE0-22D8C90799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Some React app learnings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EDECD0-2225-B444-B642-3639BBB6B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F63A1-919F-FB49-ABA8-182126D24C50}" type="datetime1">
              <a:rPr lang="fi-FI" smtClean="0"/>
              <a:t>7.11.2023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47D95D-9CDB-D744-A0C6-A352945F6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362366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u="sng" dirty="0"/>
              <a:t>General rules of Hooks</a:t>
            </a:r>
            <a:endParaRPr lang="fi-FI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u="sng" dirty="0">
                <a:hlinkClick r:id="rId2"/>
              </a:rPr>
              <a:t>https://reactjs.org/docs/hooks-rules.html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Name must start with lower letter text “use”</a:t>
            </a:r>
          </a:p>
          <a:p>
            <a:pPr lvl="1"/>
            <a:r>
              <a:rPr lang="en-US" dirty="0"/>
              <a:t>Should only be placed/called in the main level of the react component function</a:t>
            </a:r>
          </a:p>
          <a:p>
            <a:pPr lvl="1"/>
            <a:r>
              <a:rPr lang="en-US" dirty="0"/>
              <a:t>Call hooks only from your react functions (e.g. from your other hooks), </a:t>
            </a:r>
          </a:p>
          <a:p>
            <a:pPr lvl="2"/>
            <a:r>
              <a:rPr lang="en-US" dirty="0"/>
              <a:t>Do not call them </a:t>
            </a:r>
            <a:r>
              <a:rPr lang="en-US" b="1" dirty="0"/>
              <a:t>from</a:t>
            </a:r>
            <a:r>
              <a:rPr lang="en-US" dirty="0"/>
              <a:t> your regular JavaScript functions</a:t>
            </a:r>
          </a:p>
          <a:p>
            <a:pPr marL="504000" lvl="1" indent="0">
              <a:buNone/>
            </a:pPr>
            <a:endParaRPr lang="en-US" dirty="0"/>
          </a:p>
          <a:p>
            <a:pPr marL="504000" lvl="1" indent="0">
              <a:buNone/>
            </a:pPr>
            <a:endParaRPr lang="en-US" dirty="0"/>
          </a:p>
          <a:p>
            <a:pPr marL="504000" lvl="1" indent="0">
              <a:buNone/>
            </a:pPr>
            <a:r>
              <a:rPr lang="fi-FI" dirty="0" err="1"/>
              <a:t>Mostly</a:t>
            </a:r>
            <a:r>
              <a:rPr lang="fi-FI" dirty="0"/>
              <a:t> of </a:t>
            </a:r>
            <a:r>
              <a:rPr lang="fi-FI" dirty="0" err="1"/>
              <a:t>course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React</a:t>
            </a:r>
            <a:r>
              <a:rPr lang="fi-FI" dirty="0"/>
              <a:t> </a:t>
            </a:r>
            <a:r>
              <a:rPr lang="fi-FI" dirty="0" err="1"/>
              <a:t>environment</a:t>
            </a:r>
            <a:r>
              <a:rPr lang="fi-FI" dirty="0"/>
              <a:t> </a:t>
            </a:r>
            <a:r>
              <a:rPr lang="fi-FI" dirty="0" err="1"/>
              <a:t>itself</a:t>
            </a:r>
            <a:r>
              <a:rPr lang="fi-FI" dirty="0"/>
              <a:t> </a:t>
            </a:r>
            <a:r>
              <a:rPr lang="fi-FI" dirty="0" err="1"/>
              <a:t>calls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hooks</a:t>
            </a:r>
            <a:r>
              <a:rPr lang="fi-FI" dirty="0"/>
              <a:t>, and </a:t>
            </a:r>
            <a:r>
              <a:rPr lang="fi-FI" dirty="0" err="1"/>
              <a:t>not</a:t>
            </a:r>
            <a:r>
              <a:rPr lang="fi-FI" dirty="0"/>
              <a:t> us. </a:t>
            </a:r>
            <a:r>
              <a:rPr lang="fi-FI" dirty="0" err="1"/>
              <a:t>But</a:t>
            </a:r>
            <a:r>
              <a:rPr lang="fi-FI" dirty="0"/>
              <a:t> </a:t>
            </a:r>
            <a:r>
              <a:rPr lang="fi-FI" dirty="0" err="1"/>
              <a:t>if</a:t>
            </a:r>
            <a:r>
              <a:rPr lang="fi-FI" dirty="0"/>
              <a:t> </a:t>
            </a:r>
            <a:r>
              <a:rPr lang="fi-FI" dirty="0" err="1"/>
              <a:t>we</a:t>
            </a:r>
            <a:r>
              <a:rPr lang="fi-FI" dirty="0"/>
              <a:t> </a:t>
            </a:r>
            <a:r>
              <a:rPr lang="fi-FI" dirty="0" err="1"/>
              <a:t>call</a:t>
            </a:r>
            <a:r>
              <a:rPr lang="fi-FI" dirty="0"/>
              <a:t>, </a:t>
            </a:r>
            <a:r>
              <a:rPr lang="fi-FI" dirty="0" err="1"/>
              <a:t>then</a:t>
            </a:r>
            <a:r>
              <a:rPr lang="fi-FI" dirty="0"/>
              <a:t> </a:t>
            </a:r>
            <a:r>
              <a:rPr lang="fi-FI" dirty="0" err="1"/>
              <a:t>from</a:t>
            </a:r>
            <a:r>
              <a:rPr lang="fi-FI" dirty="0"/>
              <a:t> </a:t>
            </a:r>
            <a:r>
              <a:rPr lang="fi-FI" dirty="0" err="1"/>
              <a:t>our</a:t>
            </a:r>
            <a:r>
              <a:rPr lang="fi-FI" dirty="0"/>
              <a:t> </a:t>
            </a:r>
            <a:r>
              <a:rPr lang="fi-FI" dirty="0" err="1"/>
              <a:t>React</a:t>
            </a:r>
            <a:r>
              <a:rPr lang="fi-FI" dirty="0"/>
              <a:t> </a:t>
            </a:r>
            <a:r>
              <a:rPr lang="fi-FI" dirty="0" err="1"/>
              <a:t>functions</a:t>
            </a:r>
            <a:r>
              <a:rPr lang="fi-FI" dirty="0"/>
              <a:t>.</a:t>
            </a:r>
          </a:p>
          <a:p>
            <a:endParaRPr lang="en-US" i="1" dirty="0"/>
          </a:p>
          <a:p>
            <a:endParaRPr lang="fi-FI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7.11.2023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91022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i="1" dirty="0"/>
              <a:t>How to read this hook code?</a:t>
            </a:r>
            <a:endParaRPr lang="fi-FI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const some = </a:t>
            </a:r>
            <a:r>
              <a:rPr lang="en-US" dirty="0" err="1"/>
              <a:t>useCustomX</a:t>
            </a:r>
            <a:r>
              <a:rPr lang="en-US" dirty="0"/>
              <a:t>( () =&gt; { </a:t>
            </a:r>
            <a:r>
              <a:rPr lang="en-US" dirty="0" err="1"/>
              <a:t>doSomething</a:t>
            </a:r>
            <a:r>
              <a:rPr lang="en-US" dirty="0"/>
              <a:t>(</a:t>
            </a:r>
            <a:r>
              <a:rPr lang="en-US" dirty="0" err="1"/>
              <a:t>kakku</a:t>
            </a:r>
            <a:r>
              <a:rPr lang="en-US" dirty="0"/>
              <a:t>); </a:t>
            </a:r>
            <a:r>
              <a:rPr lang="en-US" b="1" dirty="0">
                <a:solidFill>
                  <a:srgbClr val="C00000"/>
                </a:solidFill>
              </a:rPr>
              <a:t>return ()=&gt; {</a:t>
            </a:r>
            <a:r>
              <a:rPr lang="en-US" b="1" dirty="0" err="1">
                <a:solidFill>
                  <a:srgbClr val="C00000"/>
                </a:solidFill>
              </a:rPr>
              <a:t>doSomeAfterStuff</a:t>
            </a:r>
            <a:r>
              <a:rPr lang="en-US" b="1" dirty="0">
                <a:solidFill>
                  <a:srgbClr val="C00000"/>
                </a:solidFill>
              </a:rPr>
              <a:t>();} </a:t>
            </a:r>
            <a:r>
              <a:rPr lang="en-US" dirty="0"/>
              <a:t>} </a:t>
            </a:r>
            <a:r>
              <a:rPr lang="en-US" dirty="0">
                <a:solidFill>
                  <a:srgbClr val="00B050"/>
                </a:solidFill>
              </a:rPr>
              <a:t>,</a:t>
            </a:r>
            <a:r>
              <a:rPr lang="en-US" b="1" dirty="0">
                <a:solidFill>
                  <a:srgbClr val="00B050"/>
                </a:solidFill>
              </a:rPr>
              <a:t>[</a:t>
            </a:r>
            <a:r>
              <a:rPr lang="en-US" b="1" dirty="0" err="1">
                <a:solidFill>
                  <a:srgbClr val="00B050"/>
                </a:solidFill>
              </a:rPr>
              <a:t>kukka</a:t>
            </a:r>
            <a:r>
              <a:rPr lang="en-US" b="1" dirty="0">
                <a:solidFill>
                  <a:srgbClr val="00B050"/>
                </a:solidFill>
              </a:rPr>
              <a:t>]</a:t>
            </a:r>
            <a:r>
              <a:rPr lang="en-US" dirty="0">
                <a:solidFill>
                  <a:srgbClr val="00B050"/>
                </a:solidFill>
              </a:rPr>
              <a:t>);</a:t>
            </a:r>
            <a:endParaRPr lang="fi-FI" dirty="0">
              <a:solidFill>
                <a:srgbClr val="00B050"/>
              </a:solidFill>
            </a:endParaRPr>
          </a:p>
          <a:p>
            <a:pPr lvl="1"/>
            <a:r>
              <a:rPr lang="en-US" i="1" dirty="0"/>
              <a:t>Custom hooks too start with lower letter “use”</a:t>
            </a:r>
          </a:p>
          <a:p>
            <a:pPr lvl="1"/>
            <a:r>
              <a:rPr lang="en-US" i="1" dirty="0"/>
              <a:t>Hook </a:t>
            </a:r>
            <a:r>
              <a:rPr lang="en-US" i="1" dirty="0">
                <a:solidFill>
                  <a:srgbClr val="00B050"/>
                </a:solidFill>
              </a:rPr>
              <a:t>only fired </a:t>
            </a:r>
            <a:r>
              <a:rPr lang="en-US" b="1" i="1" dirty="0">
                <a:solidFill>
                  <a:srgbClr val="00B050"/>
                </a:solidFill>
              </a:rPr>
              <a:t>if </a:t>
            </a:r>
            <a:r>
              <a:rPr lang="en-US" b="1" i="1" dirty="0" err="1">
                <a:solidFill>
                  <a:srgbClr val="00B050"/>
                </a:solidFill>
              </a:rPr>
              <a:t>kukka</a:t>
            </a:r>
            <a:r>
              <a:rPr lang="en-US" b="1" i="1" dirty="0">
                <a:solidFill>
                  <a:srgbClr val="00B050"/>
                </a:solidFill>
              </a:rPr>
              <a:t> changes</a:t>
            </a:r>
            <a:r>
              <a:rPr lang="en-US" i="1" dirty="0"/>
              <a:t>! Not if any other prop or state changes, like e.g. </a:t>
            </a:r>
            <a:r>
              <a:rPr lang="en-US" i="1" dirty="0" err="1"/>
              <a:t>useEffect</a:t>
            </a:r>
            <a:r>
              <a:rPr lang="en-US" i="1" dirty="0"/>
              <a:t> does by default.</a:t>
            </a:r>
          </a:p>
          <a:p>
            <a:pPr lvl="1"/>
            <a:r>
              <a:rPr lang="en-US" i="1" dirty="0"/>
              <a:t>After </a:t>
            </a:r>
            <a:r>
              <a:rPr lang="en-US" i="1" dirty="0" err="1"/>
              <a:t>doSomething</a:t>
            </a:r>
            <a:r>
              <a:rPr lang="en-US" i="1" dirty="0"/>
              <a:t> is done, the second function, </a:t>
            </a:r>
            <a:r>
              <a:rPr lang="en-US" b="1" i="1" dirty="0">
                <a:solidFill>
                  <a:srgbClr val="C00000"/>
                </a:solidFill>
              </a:rPr>
              <a:t>’cleanup function’</a:t>
            </a:r>
            <a:r>
              <a:rPr lang="en-US" i="1" dirty="0"/>
              <a:t>, will be executed, the one that calls </a:t>
            </a:r>
            <a:r>
              <a:rPr lang="en-US" i="1" dirty="0" err="1"/>
              <a:t>doSomeAfterStuff</a:t>
            </a:r>
            <a:endParaRPr lang="fi-FI" i="1" dirty="0"/>
          </a:p>
          <a:p>
            <a:endParaRPr lang="en-US" i="1" dirty="0"/>
          </a:p>
          <a:p>
            <a:endParaRPr lang="fi-FI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7.11.2023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6360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i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Context Hook</a:t>
            </a:r>
            <a:endParaRPr lang="fi-FI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306846"/>
            <a:ext cx="11125198" cy="4606592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Advanced topic, useful still in our case</a:t>
            </a:r>
            <a:endParaRPr lang="fi-FI" dirty="0"/>
          </a:p>
          <a:p>
            <a:r>
              <a:rPr lang="en-US" u="sng" dirty="0">
                <a:hlinkClick r:id="rId2"/>
              </a:rPr>
              <a:t>https://reactjs.org/docs/hooks-reference.html#usecontext</a:t>
            </a:r>
            <a:r>
              <a:rPr lang="en-US" dirty="0"/>
              <a:t> </a:t>
            </a:r>
          </a:p>
          <a:p>
            <a:r>
              <a:rPr lang="en-US" dirty="0">
                <a:hlinkClick r:id="rId3"/>
              </a:rPr>
              <a:t>https://reactjs.org/docs/context.html#when-to-use-context</a:t>
            </a:r>
            <a:br>
              <a:rPr lang="en-US" dirty="0"/>
            </a:br>
            <a:endParaRPr lang="en-US" dirty="0"/>
          </a:p>
          <a:p>
            <a:r>
              <a:rPr lang="en-US" u="sng" dirty="0">
                <a:hlinkClick r:id="rId4"/>
              </a:rPr>
              <a:t>https://www.youtube.com/watch?v=lhMKvyLRWo0</a:t>
            </a:r>
            <a:r>
              <a:rPr lang="en-US" dirty="0"/>
              <a:t> </a:t>
            </a:r>
          </a:p>
          <a:p>
            <a:pPr marL="0" indent="0">
              <a:buNone/>
            </a:pPr>
            <a:br>
              <a:rPr lang="en-US" i="1" dirty="0"/>
            </a:br>
            <a:r>
              <a:rPr lang="en-US" i="1" dirty="0"/>
              <a:t>BTW. What happens here? From video above</a:t>
            </a:r>
          </a:p>
          <a:p>
            <a:pPr marL="5040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string </a:t>
            </a:r>
            <a:r>
              <a:rPr lang="en-US" dirty="0" err="1">
                <a:latin typeface="Consolas" panose="020B0609020204030204" pitchFamily="49" charset="0"/>
              </a:rPr>
              <a:t>jsonText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JSON.stringify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myJSObject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null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latin typeface="Consolas" panose="020B0609020204030204" pitchFamily="49" charset="0"/>
              </a:rPr>
              <a:t>);</a:t>
            </a:r>
            <a:endParaRPr lang="fi-FI" dirty="0">
              <a:latin typeface="Consolas" panose="020B0609020204030204" pitchFamily="49" charset="0"/>
            </a:endParaRPr>
          </a:p>
          <a:p>
            <a:r>
              <a:rPr lang="en-US" dirty="0"/>
              <a:t>Explanation found if you look at the documentation, here with my longer parameter names though:</a:t>
            </a:r>
          </a:p>
          <a:p>
            <a:pPr marL="504000" lvl="1" indent="0">
              <a:buNone/>
            </a:pPr>
            <a:r>
              <a:rPr lang="en-US" dirty="0" err="1"/>
              <a:t>JSON.stringify</a:t>
            </a:r>
            <a:r>
              <a:rPr lang="en-US" dirty="0"/>
              <a:t>(</a:t>
            </a:r>
            <a:r>
              <a:rPr lang="en-US" dirty="0" err="1"/>
              <a:t>object_to_be_stringified_as_JSON</a:t>
            </a:r>
            <a:r>
              <a:rPr lang="en-US" b="1" dirty="0"/>
              <a:t>,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		   </a:t>
            </a:r>
            <a:r>
              <a:rPr lang="en-US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null_as_no_replacer_function_needed_here_but_still_needs_something_as_second_param</a:t>
            </a:r>
            <a:r>
              <a:rPr lang="en-US" b="1" dirty="0"/>
              <a:t>,</a:t>
            </a:r>
            <a:r>
              <a:rPr lang="en-US" dirty="0"/>
              <a:t>  </a:t>
            </a:r>
            <a:br>
              <a:rPr lang="en-US" dirty="0"/>
            </a:br>
            <a:r>
              <a:rPr lang="en-US" dirty="0"/>
              <a:t>                                                              </a:t>
            </a:r>
            <a:r>
              <a:rPr lang="en-US" b="1" dirty="0" err="1">
                <a:solidFill>
                  <a:srgbClr val="FF0000"/>
                </a:solidFill>
              </a:rPr>
              <a:t>white_space_has_to_be_the_</a:t>
            </a:r>
            <a:r>
              <a:rPr lang="en-US" b="1" i="1" u="sng" dirty="0" err="1">
                <a:solidFill>
                  <a:srgbClr val="FF0000"/>
                </a:solidFill>
              </a:rPr>
              <a:t>third</a:t>
            </a:r>
            <a:r>
              <a:rPr lang="en-US" b="1" dirty="0" err="1">
                <a:solidFill>
                  <a:srgbClr val="FF0000"/>
                </a:solidFill>
              </a:rPr>
              <a:t>_parameter</a:t>
            </a:r>
            <a:r>
              <a:rPr lang="en-US" dirty="0"/>
              <a:t> )        </a:t>
            </a:r>
            <a:br>
              <a:rPr lang="en-US" i="1" dirty="0"/>
            </a:br>
            <a:endParaRPr lang="en-US" i="1" dirty="0"/>
          </a:p>
          <a:p>
            <a:endParaRPr lang="fi-FI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7.11.2023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84300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i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Custom Hooks (a bit Advanced topic)</a:t>
            </a:r>
            <a:endParaRPr lang="fi-FI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i="1" u="sng" dirty="0">
                <a:hlinkClick r:id="rId2"/>
              </a:rPr>
              <a:t>https://reactjs.org/docs/hooks-custom.html</a:t>
            </a:r>
            <a:r>
              <a:rPr lang="en-US" i="1" dirty="0"/>
              <a:t> </a:t>
            </a:r>
            <a:endParaRPr lang="fi-FI" dirty="0"/>
          </a:p>
          <a:p>
            <a:r>
              <a:rPr lang="en-US" i="1" dirty="0"/>
              <a:t>custom hooks,   like the ones in the second video:    </a:t>
            </a:r>
            <a:endParaRPr lang="fi-FI" dirty="0"/>
          </a:p>
          <a:p>
            <a:r>
              <a:rPr lang="en-US" i="1" dirty="0"/>
              <a:t>   </a:t>
            </a:r>
            <a:r>
              <a:rPr lang="en-US" i="1" dirty="0" err="1"/>
              <a:t>useWindowWidth</a:t>
            </a:r>
            <a:endParaRPr lang="fi-FI" dirty="0"/>
          </a:p>
          <a:p>
            <a:r>
              <a:rPr lang="en-US" i="1" dirty="0"/>
              <a:t>   </a:t>
            </a:r>
            <a:r>
              <a:rPr lang="en-US" i="1" dirty="0" err="1"/>
              <a:t>useDocumentTitle</a:t>
            </a:r>
            <a:endParaRPr lang="fi-FI" dirty="0"/>
          </a:p>
          <a:p>
            <a:endParaRPr lang="en-US" i="1" dirty="0"/>
          </a:p>
          <a:p>
            <a:endParaRPr lang="fi-FI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7.11.2023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5442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create-react-app – “CRA”  OR  </a:t>
            </a:r>
            <a:r>
              <a:rPr lang="en-US" dirty="0" err="1"/>
              <a:t>vite</a:t>
            </a:r>
            <a:endParaRPr lang="fi-FI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The tool for downloading and setting up the React dev project environment</a:t>
            </a:r>
          </a:p>
          <a:p>
            <a:r>
              <a:rPr lang="en-US" dirty="0"/>
              <a:t>Basic understanding needed</a:t>
            </a:r>
          </a:p>
          <a:p>
            <a:r>
              <a:rPr lang="en-US" i="1" dirty="0"/>
              <a:t>What kind of project created? </a:t>
            </a:r>
            <a:r>
              <a:rPr lang="en-US" dirty="0"/>
              <a:t>(</a:t>
            </a:r>
            <a:r>
              <a:rPr lang="en-US" dirty="0" err="1"/>
              <a:t>npm</a:t>
            </a:r>
            <a:r>
              <a:rPr lang="en-US" dirty="0"/>
              <a:t> start =&gt; dev time environment with Node server, </a:t>
            </a:r>
            <a:r>
              <a:rPr lang="en-US" dirty="0" err="1"/>
              <a:t>webpackage</a:t>
            </a:r>
            <a:r>
              <a:rPr lang="en-US" dirty="0"/>
              <a:t>/</a:t>
            </a:r>
            <a:r>
              <a:rPr lang="en-US" dirty="0" err="1"/>
              <a:t>nodemon</a:t>
            </a:r>
            <a:r>
              <a:rPr lang="en-US" dirty="0"/>
              <a:t> (and e.g. React Dev tools) starts)</a:t>
            </a:r>
            <a:endParaRPr lang="fi-FI" dirty="0"/>
          </a:p>
          <a:p>
            <a:r>
              <a:rPr lang="en-US" i="1" dirty="0"/>
              <a:t>What's the relationship with e.g. the </a:t>
            </a:r>
            <a:r>
              <a:rPr lang="en-US" i="1" dirty="0">
                <a:solidFill>
                  <a:schemeClr val="bg1">
                    <a:lumMod val="75000"/>
                  </a:schemeClr>
                </a:solidFill>
              </a:rPr>
              <a:t>/public</a:t>
            </a:r>
            <a:r>
              <a:rPr lang="en-US" i="1" dirty="0"/>
              <a:t>/index.html and the React app? How the React app starts and builds up the page? index.js | index.html + App.js | and so on.</a:t>
            </a:r>
            <a:endParaRPr lang="fi-FI" dirty="0"/>
          </a:p>
          <a:p>
            <a:r>
              <a:rPr lang="en-US" i="1" dirty="0"/>
              <a:t>How is the dev environment related to the build version = when published and put to 'production environment’?  </a:t>
            </a:r>
            <a:endParaRPr lang="fi-FI" dirty="0"/>
          </a:p>
          <a:p>
            <a:pPr lvl="1"/>
            <a:r>
              <a:rPr lang="en-US" dirty="0" err="1"/>
              <a:t>npm</a:t>
            </a:r>
            <a:r>
              <a:rPr lang="en-US" dirty="0"/>
              <a:t> build =&gt;  /build folder with only few mashed up .html and .</a:t>
            </a:r>
            <a:r>
              <a:rPr lang="en-US" dirty="0" err="1"/>
              <a:t>js</a:t>
            </a:r>
            <a:r>
              <a:rPr lang="en-US" dirty="0"/>
              <a:t> (and needed .</a:t>
            </a:r>
            <a:r>
              <a:rPr lang="en-US" dirty="0" err="1"/>
              <a:t>css</a:t>
            </a:r>
            <a:r>
              <a:rPr lang="en-US" dirty="0"/>
              <a:t> plus other static files),  </a:t>
            </a:r>
          </a:p>
          <a:p>
            <a:pPr lvl="1"/>
            <a:r>
              <a:rPr lang="en-US" dirty="0"/>
              <a:t>no Node anymore, no ES5,6,7,8, no </a:t>
            </a:r>
            <a:r>
              <a:rPr lang="en-US" dirty="0" err="1"/>
              <a:t>node_modules</a:t>
            </a:r>
            <a:r>
              <a:rPr lang="en-US" dirty="0"/>
              <a:t>, just browser runnable ‘DOM API’ JS + html + </a:t>
            </a:r>
            <a:r>
              <a:rPr lang="en-US" dirty="0" err="1"/>
              <a:t>css</a:t>
            </a:r>
            <a:r>
              <a:rPr lang="en-US" dirty="0"/>
              <a:t> + …, </a:t>
            </a:r>
          </a:p>
          <a:p>
            <a:pPr lvl="1"/>
            <a:r>
              <a:rPr lang="en-US" dirty="0"/>
              <a:t>served to the client's web browser by even a static web server, from www ports like 80/443 or so</a:t>
            </a:r>
            <a:br>
              <a:rPr lang="en-US" i="1" dirty="0"/>
            </a:br>
            <a:endParaRPr lang="en-US" i="1" dirty="0"/>
          </a:p>
          <a:p>
            <a:endParaRPr lang="fi-FI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7.11.2023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70355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SPA = Single-Page Application</a:t>
            </a:r>
            <a:endParaRPr lang="fi-FI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Only one web page downloaded from the Web Server, but then with JS &amp; AJAX that single page’s DOM updated constantly. Showing/hiding certain Views so that it looks like we would have several Pages</a:t>
            </a:r>
            <a:endParaRPr lang="fi-FI" dirty="0"/>
          </a:p>
          <a:p>
            <a:r>
              <a:rPr lang="en-US" dirty="0"/>
              <a:t>SPA basic understanding needed. </a:t>
            </a:r>
          </a:p>
          <a:p>
            <a:r>
              <a:rPr lang="en-US" dirty="0"/>
              <a:t>Single page which is changed based on user actions, by JS code, AJAX requests/responses and react-router routing "going to a new View" with possible routing parameters.</a:t>
            </a:r>
            <a:endParaRPr lang="fi-FI" dirty="0"/>
          </a:p>
          <a:p>
            <a:r>
              <a:rPr lang="en-US" dirty="0"/>
              <a:t>React components can be: </a:t>
            </a:r>
          </a:p>
          <a:p>
            <a:pPr lvl="1"/>
            <a:r>
              <a:rPr lang="en-US" dirty="0"/>
              <a:t>‘Views’ = SPA ‘pages’ we can get routed to</a:t>
            </a:r>
            <a:endParaRPr lang="fi-FI" dirty="0"/>
          </a:p>
          <a:p>
            <a:pPr lvl="1"/>
            <a:r>
              <a:rPr lang="en-US" dirty="0"/>
              <a:t>Some others are re-usable child components of the Views</a:t>
            </a:r>
            <a:endParaRPr lang="fi-FI" dirty="0"/>
          </a:p>
          <a:p>
            <a:r>
              <a:rPr lang="en-US" dirty="0"/>
              <a:t>Some are:</a:t>
            </a:r>
          </a:p>
          <a:p>
            <a:pPr lvl="1"/>
            <a:r>
              <a:rPr lang="en-US" i="1" dirty="0"/>
              <a:t>container components</a:t>
            </a:r>
            <a:r>
              <a:rPr lang="en-US" dirty="0"/>
              <a:t> who have/fetch the data, hold the state</a:t>
            </a:r>
            <a:endParaRPr lang="fi-FI" dirty="0"/>
          </a:p>
          <a:p>
            <a:pPr lvl="1"/>
            <a:r>
              <a:rPr lang="en-US" dirty="0"/>
              <a:t>Some others are </a:t>
            </a:r>
            <a:r>
              <a:rPr lang="en-US" i="1" dirty="0"/>
              <a:t>presentational components</a:t>
            </a:r>
            <a:r>
              <a:rPr lang="en-US" dirty="0"/>
              <a:t> who get the data from mother, and who only show what they get (plus possibly provide links/buttons related to _that_ item that it's showing)</a:t>
            </a:r>
            <a:endParaRPr lang="fi-FI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7.11.2023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95481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React routing   (SPA routing in frontend, in DOM) </a:t>
            </a:r>
            <a:endParaRPr lang="fi-FI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114548"/>
            <a:ext cx="11125198" cy="4798890"/>
          </a:xfrm>
        </p:spPr>
        <p:txBody>
          <a:bodyPr>
            <a:normAutofit/>
          </a:bodyPr>
          <a:lstStyle/>
          <a:p>
            <a:r>
              <a:rPr lang="en-US" dirty="0"/>
              <a:t>SPA front-end routing between the Views (~like “going” to a different ‘page’)</a:t>
            </a:r>
            <a:endParaRPr lang="fi-FI" dirty="0"/>
          </a:p>
          <a:p>
            <a:pPr lvl="0"/>
            <a:r>
              <a:rPr lang="en-US" dirty="0"/>
              <a:t>While really just showing and hiding React Views on one downloaded page</a:t>
            </a:r>
            <a:endParaRPr lang="fi-FI" dirty="0"/>
          </a:p>
          <a:p>
            <a:pPr lvl="0"/>
            <a:r>
              <a:rPr lang="en-US" dirty="0"/>
              <a:t>We can also send routing parameter data while going to another View, e.g. id needed by next View</a:t>
            </a:r>
            <a:endParaRPr lang="fi-FI" dirty="0"/>
          </a:p>
          <a:p>
            <a:r>
              <a:rPr lang="en-US" i="1" dirty="0"/>
              <a:t>How is the react-router routing working in general? </a:t>
            </a:r>
            <a:endParaRPr lang="fi-FI" dirty="0"/>
          </a:p>
          <a:p>
            <a:pPr lvl="1"/>
            <a:r>
              <a:rPr lang="en-US" u="sng" dirty="0">
                <a:hlinkClick r:id="rId2"/>
              </a:rPr>
              <a:t>https://youtu.be/Law7wfdg_ls?t=73</a:t>
            </a:r>
            <a:r>
              <a:rPr lang="en-US" dirty="0"/>
              <a:t> </a:t>
            </a:r>
            <a:endParaRPr lang="fi-FI" dirty="0"/>
          </a:p>
          <a:p>
            <a:pPr lvl="1"/>
            <a:r>
              <a:rPr lang="en-US" dirty="0"/>
              <a:t>from 1:13 (link above already at that time) until 16:46 at least. </a:t>
            </a:r>
            <a:endParaRPr lang="fi-FI" dirty="0"/>
          </a:p>
          <a:p>
            <a:pPr lvl="1"/>
            <a:r>
              <a:rPr lang="en-US" dirty="0"/>
              <a:t>after 16:46 starts "custom routing" i.e. routing with parameters. 33 mins in total.</a:t>
            </a:r>
          </a:p>
          <a:p>
            <a:r>
              <a:rPr lang="en-US" b="1" dirty="0"/>
              <a:t>Ingredients of routing</a:t>
            </a:r>
            <a:r>
              <a:rPr lang="en-US" dirty="0"/>
              <a:t>: </a:t>
            </a:r>
          </a:p>
          <a:p>
            <a:pPr lvl="1"/>
            <a:r>
              <a:rPr lang="en-US" b="1" dirty="0"/>
              <a:t>react-router-</a:t>
            </a:r>
            <a:r>
              <a:rPr lang="en-US" b="1" dirty="0" err="1"/>
              <a:t>dom</a:t>
            </a:r>
            <a:r>
              <a:rPr lang="en-US" dirty="0"/>
              <a:t> node module, </a:t>
            </a:r>
          </a:p>
          <a:p>
            <a:pPr lvl="1"/>
            <a:r>
              <a:rPr lang="en-US" b="1" dirty="0"/>
              <a:t>Router</a:t>
            </a:r>
            <a:r>
              <a:rPr lang="en-US" dirty="0"/>
              <a:t> at root component with </a:t>
            </a:r>
            <a:r>
              <a:rPr lang="en-US" b="1" dirty="0"/>
              <a:t>Switch or similar</a:t>
            </a:r>
            <a:r>
              <a:rPr lang="en-US" dirty="0"/>
              <a:t>, </a:t>
            </a:r>
          </a:p>
          <a:p>
            <a:pPr lvl="1"/>
            <a:r>
              <a:rPr lang="en-US" b="1" dirty="0"/>
              <a:t>Routes </a:t>
            </a:r>
            <a:r>
              <a:rPr lang="en-US" dirty="0"/>
              <a:t>with </a:t>
            </a:r>
            <a:r>
              <a:rPr lang="en-US" b="1" dirty="0"/>
              <a:t>"</a:t>
            </a:r>
            <a:r>
              <a:rPr lang="en-US" b="1" dirty="0" err="1"/>
              <a:t>url</a:t>
            </a:r>
            <a:r>
              <a:rPr lang="en-US" b="1" dirty="0"/>
              <a:t>" patterns</a:t>
            </a:r>
            <a:r>
              <a:rPr lang="en-US" dirty="0"/>
              <a:t>, possible </a:t>
            </a:r>
            <a:r>
              <a:rPr lang="en-US" b="1" dirty="0"/>
              <a:t>parameters</a:t>
            </a:r>
            <a:r>
              <a:rPr lang="en-US" dirty="0"/>
              <a:t>, </a:t>
            </a:r>
          </a:p>
          <a:p>
            <a:pPr lvl="1"/>
            <a:r>
              <a:rPr lang="en-US" dirty="0"/>
              <a:t>Each Route mapped to a (‘View’) React </a:t>
            </a:r>
            <a:r>
              <a:rPr lang="en-US" b="1" dirty="0"/>
              <a:t>component</a:t>
            </a:r>
            <a:r>
              <a:rPr lang="en-US" dirty="0"/>
              <a:t>, </a:t>
            </a:r>
          </a:p>
          <a:p>
            <a:pPr lvl="1"/>
            <a:r>
              <a:rPr lang="en-US" b="1" dirty="0"/>
              <a:t>Link</a:t>
            </a:r>
            <a:r>
              <a:rPr lang="en-US" dirty="0"/>
              <a:t> components in other (view) components' code that use those Routes. Offering navigation to another view</a:t>
            </a:r>
            <a:endParaRPr lang="fi-FI" dirty="0"/>
          </a:p>
          <a:p>
            <a:endParaRPr lang="fi-FI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7.11.2023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07319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Theming, styling</a:t>
            </a:r>
            <a:endParaRPr lang="fi-FI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079227"/>
            <a:ext cx="11125198" cy="4834211"/>
          </a:xfrm>
        </p:spPr>
        <p:txBody>
          <a:bodyPr>
            <a:normAutofit/>
          </a:bodyPr>
          <a:lstStyle/>
          <a:p>
            <a:pPr lvl="0"/>
            <a:endParaRPr lang="fi-FI" dirty="0"/>
          </a:p>
          <a:p>
            <a:r>
              <a:rPr lang="en-US" i="1" dirty="0"/>
              <a:t>How is the style Theme shared with / provided to all React components? </a:t>
            </a:r>
          </a:p>
          <a:p>
            <a:pPr lvl="1"/>
            <a:r>
              <a:rPr lang="en-US" dirty="0"/>
              <a:t>Answer: Injected to the root React element, and theme-abled child components used, and they automagically read the style from the component tree</a:t>
            </a:r>
          </a:p>
          <a:p>
            <a:r>
              <a:rPr lang="en-US" i="1" dirty="0"/>
              <a:t>How is Theme idea good? Fulfills our goal of defining things only once, in one place / file / row etc.</a:t>
            </a:r>
            <a:endParaRPr lang="fi-FI" dirty="0"/>
          </a:p>
          <a:p>
            <a:endParaRPr lang="fi-FI" dirty="0"/>
          </a:p>
          <a:p>
            <a:r>
              <a:rPr lang="fi-FI" dirty="0" err="1"/>
              <a:t>Thus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Theme</a:t>
            </a:r>
            <a:r>
              <a:rPr lang="fi-FI" dirty="0"/>
              <a:t> is </a:t>
            </a:r>
            <a:r>
              <a:rPr lang="fi-FI" dirty="0" err="1"/>
              <a:t>shared</a:t>
            </a:r>
            <a:r>
              <a:rPr lang="fi-FI" dirty="0"/>
              <a:t> to </a:t>
            </a:r>
            <a:r>
              <a:rPr lang="fi-FI" dirty="0" err="1"/>
              <a:t>child</a:t>
            </a:r>
            <a:r>
              <a:rPr lang="fi-FI" dirty="0"/>
              <a:t> </a:t>
            </a:r>
            <a:r>
              <a:rPr lang="fi-FI" dirty="0" err="1"/>
              <a:t>componets</a:t>
            </a:r>
            <a:r>
              <a:rPr lang="fi-FI" dirty="0"/>
              <a:t> a </a:t>
            </a:r>
            <a:r>
              <a:rPr lang="fi-FI" dirty="0" err="1"/>
              <a:t>bit</a:t>
            </a:r>
            <a:r>
              <a:rPr lang="fi-FI" dirty="0"/>
              <a:t> </a:t>
            </a:r>
            <a:r>
              <a:rPr lang="fi-FI" dirty="0" err="1"/>
              <a:t>like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Context</a:t>
            </a:r>
            <a:r>
              <a:rPr lang="fi-FI" dirty="0"/>
              <a:t> is </a:t>
            </a:r>
            <a:r>
              <a:rPr lang="fi-FI" dirty="0" err="1"/>
              <a:t>also</a:t>
            </a:r>
            <a:r>
              <a:rPr lang="fi-FI" dirty="0"/>
              <a:t> </a:t>
            </a:r>
            <a:r>
              <a:rPr lang="fi-FI" dirty="0" err="1"/>
              <a:t>shared</a:t>
            </a:r>
            <a:r>
              <a:rPr lang="fi-FI" dirty="0"/>
              <a:t> in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component</a:t>
            </a:r>
            <a:r>
              <a:rPr lang="fi-FI" dirty="0"/>
              <a:t> </a:t>
            </a:r>
            <a:r>
              <a:rPr lang="fi-FI" dirty="0" err="1"/>
              <a:t>tree</a:t>
            </a:r>
            <a:r>
              <a:rPr lang="fi-FI" dirty="0"/>
              <a:t>!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7.11.2023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02077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33495"/>
            <a:ext cx="11125200" cy="1223963"/>
          </a:xfrm>
        </p:spPr>
        <p:txBody>
          <a:bodyPr/>
          <a:lstStyle/>
          <a:p>
            <a:pPr lvl="0"/>
            <a:r>
              <a:rPr lang="en-US" dirty="0"/>
              <a:t>Frontend architecture principles</a:t>
            </a:r>
            <a:endParaRPr lang="fi-FI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6756" y="980499"/>
            <a:ext cx="11336337" cy="4897002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70000"/>
              </a:lnSpc>
            </a:pPr>
            <a:r>
              <a:rPr lang="en-US" dirty="0"/>
              <a:t>SRP, Single-Responsibility Principle. Each module, function, and item is doing only one thing. (If one module is doing several, split into multiple orchestrated modules)</a:t>
            </a:r>
          </a:p>
          <a:p>
            <a:pPr lvl="1">
              <a:lnSpc>
                <a:spcPct val="170000"/>
              </a:lnSpc>
            </a:pPr>
            <a:r>
              <a:rPr lang="en-US" dirty="0" err="1"/>
              <a:t>E.g</a:t>
            </a:r>
            <a:r>
              <a:rPr lang="en-US" dirty="0"/>
              <a:t> React components should be in their own files so that they can be a) easily reused b) checked fast and with good test need understanding</a:t>
            </a:r>
            <a:br>
              <a:rPr lang="en-US" dirty="0"/>
            </a:br>
            <a:r>
              <a:rPr lang="en-US" dirty="0"/>
              <a:t>c) seen without scrolling the code</a:t>
            </a:r>
          </a:p>
          <a:p>
            <a:pPr>
              <a:lnSpc>
                <a:spcPct val="170000"/>
              </a:lnSpc>
            </a:pPr>
            <a:r>
              <a:rPr lang="en-US" dirty="0"/>
              <a:t>Cousin of the previous one: Each thing is only specified once, in one place</a:t>
            </a:r>
          </a:p>
          <a:p>
            <a:pPr lvl="1">
              <a:lnSpc>
                <a:spcPct val="170000"/>
              </a:lnSpc>
            </a:pPr>
            <a:r>
              <a:rPr lang="en-US" dirty="0"/>
              <a:t>All settings and other constants should be read from env variables or other centralized storage</a:t>
            </a:r>
          </a:p>
          <a:p>
            <a:pPr>
              <a:lnSpc>
                <a:spcPct val="170000"/>
              </a:lnSpc>
            </a:pPr>
            <a:r>
              <a:rPr lang="en-US" dirty="0"/>
              <a:t>Each thing of different nature should be in separate location. Like routing in one folder, all ajax actions in another.</a:t>
            </a:r>
          </a:p>
          <a:p>
            <a:pPr>
              <a:lnSpc>
                <a:spcPct val="170000"/>
              </a:lnSpc>
            </a:pPr>
            <a:r>
              <a:rPr lang="en-US" dirty="0"/>
              <a:t>Each feature (done by a sub-team, feature team) is folder, file, and </a:t>
            </a:r>
            <a:r>
              <a:rPr lang="en-US" dirty="0" err="1"/>
              <a:t>codeline</a:t>
            </a:r>
            <a:r>
              <a:rPr lang="en-US" dirty="0"/>
              <a:t> -wise as independent of others as possible.</a:t>
            </a:r>
          </a:p>
          <a:p>
            <a:pPr lvl="1">
              <a:lnSpc>
                <a:spcPct val="170000"/>
              </a:lnSpc>
            </a:pPr>
            <a:r>
              <a:rPr lang="en-US" dirty="0"/>
              <a:t>(</a:t>
            </a:r>
            <a:r>
              <a:rPr lang="en-US" dirty="0" err="1"/>
              <a:t>codeline</a:t>
            </a:r>
            <a:r>
              <a:rPr lang="en-US" dirty="0"/>
              <a:t>-wise: It's not always/mostly possible to add new feature without touching something of the</a:t>
            </a:r>
            <a:br>
              <a:rPr lang="en-US" dirty="0"/>
            </a:br>
            <a:r>
              <a:rPr lang="en-US" dirty="0"/>
              <a:t>existing shared files. But that should be done as a) as a fast commit and shared to others b) as uniform way as possible</a:t>
            </a:r>
            <a:br>
              <a:rPr lang="en-US" dirty="0"/>
            </a:br>
            <a:r>
              <a:rPr lang="en-US" dirty="0"/>
              <a:t>c) hopefully in a new </a:t>
            </a:r>
            <a:r>
              <a:rPr lang="en-US" dirty="0" err="1"/>
              <a:t>codeline</a:t>
            </a:r>
            <a:r>
              <a:rPr lang="en-US" dirty="0"/>
              <a:t> separate from the previous items. Seen nicely in Git</a:t>
            </a:r>
            <a:br>
              <a:rPr lang="en-US" dirty="0"/>
            </a:br>
            <a:r>
              <a:rPr lang="en-US" dirty="0"/>
              <a:t>	Think about e.g. a new View and its SPA "URL" added to the routing.	</a:t>
            </a:r>
          </a:p>
          <a:p>
            <a:pPr>
              <a:lnSpc>
                <a:spcPct val="170000"/>
              </a:lnSpc>
            </a:pPr>
            <a:r>
              <a:rPr lang="en-US" dirty="0"/>
              <a:t>Code should be easy to read by people who did not write it. Maximize reading speed, not writing speed.</a:t>
            </a:r>
          </a:p>
          <a:p>
            <a:pPr>
              <a:lnSpc>
                <a:spcPct val="170000"/>
              </a:lnSpc>
            </a:pPr>
            <a:r>
              <a:rPr lang="en-US" dirty="0"/>
              <a:t>Documentation should be short but informative and easy to modify and commit to git (Markdown or other text format). </a:t>
            </a:r>
            <a:br>
              <a:rPr lang="en-US" dirty="0"/>
            </a:br>
            <a:r>
              <a:rPr lang="en-US" dirty="0"/>
              <a:t> Documentation 'hierarchy’: 1. code naming should tell as much it can 2. only then comments in code, 3. only the rest to the separate documentation (in repo Markdown) </a:t>
            </a:r>
          </a:p>
          <a:p>
            <a:pPr lvl="1">
              <a:lnSpc>
                <a:spcPct val="170000"/>
              </a:lnSpc>
            </a:pPr>
            <a:r>
              <a:rPr lang="en-US" dirty="0"/>
              <a:t>temp comments in code are good </a:t>
            </a:r>
            <a:r>
              <a:rPr lang="en-US" u="sng" dirty="0"/>
              <a:t>while</a:t>
            </a:r>
            <a:r>
              <a:rPr lang="en-US" dirty="0"/>
              <a:t> developing. Use a TODO marker</a:t>
            </a:r>
          </a:p>
          <a:p>
            <a:pPr lvl="1">
              <a:lnSpc>
                <a:spcPct val="170000"/>
              </a:lnSpc>
            </a:pPr>
            <a:r>
              <a:rPr lang="en-US" dirty="0"/>
              <a:t>People who do not know the project should be able to install and setup the project. Hand-over to customer is important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7.11.2023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61310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Tech used in this semester’s case</a:t>
            </a:r>
            <a:endParaRPr lang="fi-FI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295073"/>
            <a:ext cx="11125198" cy="46183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i-FI" dirty="0" err="1"/>
              <a:t>See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possible</a:t>
            </a:r>
            <a:r>
              <a:rPr lang="fi-FI" dirty="0"/>
              <a:t> Frontend_UsedTech_20XXY.pdf </a:t>
            </a:r>
            <a:r>
              <a:rPr lang="fi-FI" dirty="0" err="1"/>
              <a:t>file</a:t>
            </a:r>
            <a:r>
              <a:rPr lang="fi-FI" dirty="0"/>
              <a:t> in </a:t>
            </a:r>
            <a:r>
              <a:rPr lang="fi-FI" dirty="0" err="1"/>
              <a:t>this</a:t>
            </a:r>
            <a:r>
              <a:rPr lang="fi-FI" dirty="0"/>
              <a:t> </a:t>
            </a:r>
            <a:r>
              <a:rPr lang="fi-FI" dirty="0" err="1"/>
              <a:t>frontend</a:t>
            </a:r>
            <a:r>
              <a:rPr lang="fi-FI" dirty="0"/>
              <a:t> </a:t>
            </a:r>
            <a:r>
              <a:rPr lang="fi-FI" dirty="0" err="1"/>
              <a:t>learning</a:t>
            </a:r>
            <a:r>
              <a:rPr lang="fi-FI" dirty="0"/>
              <a:t> </a:t>
            </a:r>
            <a:r>
              <a:rPr lang="fi-FI" dirty="0" err="1"/>
              <a:t>repository</a:t>
            </a:r>
            <a:r>
              <a:rPr lang="fi-FI" dirty="0"/>
              <a:t> (</a:t>
            </a:r>
            <a:r>
              <a:rPr lang="fi-FI" dirty="0" err="1"/>
              <a:t>docs_frontend_design</a:t>
            </a:r>
            <a:r>
              <a:rPr lang="fi-FI"/>
              <a:t>).</a:t>
            </a:r>
          </a:p>
          <a:p>
            <a:pPr marL="0" indent="0">
              <a:buNone/>
            </a:pPr>
            <a:endParaRPr lang="fi-FI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7.11.2023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7856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React</a:t>
            </a:r>
            <a:endParaRPr lang="fi-FI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/>
              <a:t>React</a:t>
            </a:r>
            <a:r>
              <a:rPr lang="en-US" dirty="0"/>
              <a:t>: a JavaScript SPA UI building library</a:t>
            </a:r>
            <a:endParaRPr lang="fi-FI" sz="1100" dirty="0"/>
          </a:p>
          <a:p>
            <a:pPr lvl="0"/>
            <a:r>
              <a:rPr lang="en-US" dirty="0"/>
              <a:t>renders the output page (HTML+CSS+JS) DOM based on </a:t>
            </a:r>
            <a:endParaRPr lang="fi-FI" sz="1400" dirty="0"/>
          </a:p>
          <a:p>
            <a:pPr lvl="1"/>
            <a:r>
              <a:rPr lang="en-US" dirty="0"/>
              <a:t>your page template code (public&gt;index.html etc.)</a:t>
            </a:r>
          </a:p>
          <a:p>
            <a:pPr lvl="1"/>
            <a:r>
              <a:rPr lang="en-US" dirty="0"/>
              <a:t>Your React components (possibly inside other React components) </a:t>
            </a:r>
          </a:p>
          <a:p>
            <a:pPr marL="864000" lvl="2" indent="0">
              <a:buNone/>
            </a:pPr>
            <a:r>
              <a:rPr lang="en-US" dirty="0"/>
              <a:t>AND</a:t>
            </a:r>
            <a:endParaRPr lang="fi-FI" sz="1200" dirty="0"/>
          </a:p>
          <a:p>
            <a:pPr lvl="1"/>
            <a:r>
              <a:rPr lang="en-US" dirty="0"/>
              <a:t>the data provided by AJAX                                                                                     (with or without Redux)</a:t>
            </a:r>
            <a:endParaRPr lang="fi-FI" sz="1200" dirty="0"/>
          </a:p>
          <a:p>
            <a:endParaRPr lang="fi-FI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7.11.2023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71267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Other topics for the exam ? (</a:t>
            </a:r>
            <a:r>
              <a:rPr lang="en-US" u="sng" dirty="0"/>
              <a:t>Mainly</a:t>
            </a:r>
            <a:r>
              <a:rPr lang="en-US" dirty="0"/>
              <a:t> </a:t>
            </a:r>
            <a:r>
              <a:rPr lang="en-US"/>
              <a:t>extras though)</a:t>
            </a:r>
            <a:endParaRPr lang="fi-FI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295073"/>
            <a:ext cx="11125198" cy="4618365"/>
          </a:xfrm>
        </p:spPr>
        <p:txBody>
          <a:bodyPr>
            <a:normAutofit/>
          </a:bodyPr>
          <a:lstStyle/>
          <a:p>
            <a:pPr lvl="0"/>
            <a:r>
              <a:rPr lang="en-US" b="1" dirty="0"/>
              <a:t>AJAX</a:t>
            </a:r>
            <a:endParaRPr lang="fi-FI" dirty="0"/>
          </a:p>
          <a:p>
            <a:r>
              <a:rPr lang="en-US" i="1" dirty="0"/>
              <a:t>Something asked about AJAX? If then some core understanding.</a:t>
            </a:r>
          </a:p>
          <a:p>
            <a:pPr lvl="1"/>
            <a:r>
              <a:rPr lang="en-US" i="1" dirty="0"/>
              <a:t>Do we get the result out as JSON text, or already auto-parsed to be a JS object? Depends on library / function.</a:t>
            </a:r>
          </a:p>
          <a:p>
            <a:pPr lvl="1"/>
            <a:r>
              <a:rPr lang="en-US" i="1" dirty="0"/>
              <a:t>Usually each AJAX library has multiple different ways to write exactly same things! (e.g. </a:t>
            </a:r>
            <a:r>
              <a:rPr lang="en-US" i="1" dirty="0" err="1"/>
              <a:t>Axios</a:t>
            </a:r>
            <a:r>
              <a:rPr lang="en-US" i="1" dirty="0"/>
              <a:t> has, jQuery has,…)</a:t>
            </a:r>
            <a:endParaRPr lang="fi-FI" dirty="0"/>
          </a:p>
          <a:p>
            <a:pPr lvl="0"/>
            <a:r>
              <a:rPr lang="en-US" b="1" dirty="0" err="1"/>
              <a:t>LocalStorage</a:t>
            </a:r>
            <a:endParaRPr lang="fi-FI" dirty="0"/>
          </a:p>
          <a:p>
            <a:pPr lvl="1"/>
            <a:r>
              <a:rPr lang="en-US" dirty="0"/>
              <a:t>Browsers are able to save ‘text files’ to the computer’s disk and open them with a key/name e.g. days later. If objects are stringified=(serialized as JSON text) we can even persist (data) objects.</a:t>
            </a:r>
            <a:endParaRPr lang="fi-FI" dirty="0"/>
          </a:p>
          <a:p>
            <a:pPr lvl="0"/>
            <a:r>
              <a:rPr lang="en-US" b="1" dirty="0"/>
              <a:t>Full-stack open 202X, the reading list</a:t>
            </a:r>
            <a:endParaRPr lang="fi-FI" dirty="0"/>
          </a:p>
          <a:p>
            <a:pPr lvl="1"/>
            <a:r>
              <a:rPr lang="en-US" dirty="0"/>
              <a:t>has now the green parts that are interesting from Frontend learning point of view!</a:t>
            </a:r>
            <a:endParaRPr lang="fi-FI" dirty="0"/>
          </a:p>
          <a:p>
            <a:pPr lvl="1"/>
            <a:r>
              <a:rPr lang="en-US" u="sng" dirty="0">
                <a:hlinkClick r:id="rId2"/>
              </a:rPr>
              <a:t>https://github.com/valju/docs_backend_design/blob/master/FSO/FSOReadingList.pdf</a:t>
            </a:r>
            <a:r>
              <a:rPr lang="en-US" dirty="0"/>
              <a:t> (in Backend docs repo)   Note: some things from part 7 might be added for the Spring 2022 exam and onwards for advanced students!</a:t>
            </a:r>
            <a:endParaRPr lang="fi-FI" dirty="0"/>
          </a:p>
          <a:p>
            <a:pPr lvl="0"/>
            <a:r>
              <a:rPr lang="en-US" b="1" dirty="0"/>
              <a:t>For thoughts:   Possible frontend project design &amp; creation steps</a:t>
            </a:r>
            <a:endParaRPr lang="fi-FI" dirty="0"/>
          </a:p>
          <a:p>
            <a:pPr lvl="1"/>
            <a:r>
              <a:rPr lang="en-US" u="sng" dirty="0">
                <a:hlinkClick r:id="rId3"/>
              </a:rPr>
              <a:t>https://github.com/valju/docs_frontend_design/blob/master/FrontendRelatedSteps_SimilarToOurCases.pdf</a:t>
            </a:r>
            <a:endParaRPr lang="fi-FI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7.11.2023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2849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JSX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067454"/>
            <a:ext cx="11125198" cy="4845984"/>
          </a:xfrm>
        </p:spPr>
        <p:txBody>
          <a:bodyPr>
            <a:normAutofit/>
          </a:bodyPr>
          <a:lstStyle/>
          <a:p>
            <a:r>
              <a:rPr lang="en-US" b="1" dirty="0"/>
              <a:t>JSX</a:t>
            </a:r>
            <a:r>
              <a:rPr lang="en-US" dirty="0"/>
              <a:t>: Basics </a:t>
            </a:r>
          </a:p>
          <a:p>
            <a:pPr lvl="1"/>
            <a:r>
              <a:rPr lang="en-US" dirty="0"/>
              <a:t>XML-</a:t>
            </a:r>
            <a:r>
              <a:rPr lang="en-US" b="1" u="sng" dirty="0"/>
              <a:t>like</a:t>
            </a:r>
            <a:r>
              <a:rPr lang="en-US" dirty="0"/>
              <a:t> language mixing JS and React component markup, </a:t>
            </a:r>
          </a:p>
          <a:p>
            <a:pPr lvl="1"/>
            <a:r>
              <a:rPr lang="en-US" b="1" u="sng" dirty="0"/>
              <a:t>not</a:t>
            </a:r>
            <a:r>
              <a:rPr lang="en-US" dirty="0"/>
              <a:t> XML as it's not following XML rules, </a:t>
            </a:r>
          </a:p>
          <a:p>
            <a:pPr lvl="1"/>
            <a:r>
              <a:rPr lang="en-US" dirty="0"/>
              <a:t>nor HTML structure rules either</a:t>
            </a:r>
          </a:p>
          <a:p>
            <a:r>
              <a:rPr lang="en-US" dirty="0"/>
              <a:t>One syntax example: What is happening in the following?</a:t>
            </a:r>
            <a:br>
              <a:rPr lang="en-US" dirty="0"/>
            </a:br>
            <a:r>
              <a:rPr lang="en-US" dirty="0"/>
              <a:t>            var a =123; </a:t>
            </a:r>
            <a:br>
              <a:rPr lang="en-US" dirty="0"/>
            </a:br>
            <a:r>
              <a:rPr lang="en-US" dirty="0"/>
              <a:t>            &lt;</a:t>
            </a:r>
            <a:r>
              <a:rPr lang="en-US" dirty="0" err="1"/>
              <a:t>Xyz</a:t>
            </a:r>
            <a:r>
              <a:rPr lang="en-US" dirty="0"/>
              <a:t> </a:t>
            </a:r>
            <a:r>
              <a:rPr lang="en-US" dirty="0" err="1"/>
              <a:t>abc</a:t>
            </a:r>
            <a:r>
              <a:rPr lang="en-US" dirty="0"/>
              <a:t>={{a}}  /&gt;   </a:t>
            </a:r>
          </a:p>
          <a:p>
            <a:pPr lvl="3"/>
            <a:r>
              <a:rPr lang="en-US" dirty="0"/>
              <a:t>first go to JS mode with {  }, </a:t>
            </a:r>
          </a:p>
          <a:p>
            <a:pPr lvl="3"/>
            <a:r>
              <a:rPr lang="en-US" dirty="0"/>
              <a:t>then create an object {a}, (thus same as ={{</a:t>
            </a:r>
            <a:r>
              <a:rPr lang="en-US" dirty="0" err="1"/>
              <a:t>a:a</a:t>
            </a:r>
            <a:r>
              <a:rPr lang="en-US" dirty="0"/>
              <a:t>}}</a:t>
            </a:r>
          </a:p>
          <a:p>
            <a:r>
              <a:rPr lang="en-US" dirty="0"/>
              <a:t>React components with </a:t>
            </a:r>
            <a:r>
              <a:rPr lang="en-US" b="1" dirty="0" err="1"/>
              <a:t>C</a:t>
            </a:r>
            <a:r>
              <a:rPr lang="en-US" dirty="0" err="1"/>
              <a:t>apitalFirstLetter</a:t>
            </a:r>
            <a:r>
              <a:rPr lang="en-US" dirty="0"/>
              <a:t>, HTML elements/attributes with small letter: &lt;div&gt;…&lt;/div&gt;</a:t>
            </a:r>
          </a:p>
          <a:p>
            <a:r>
              <a:rPr lang="en-US" b="1" dirty="0" err="1"/>
              <a:t>className</a:t>
            </a:r>
            <a:r>
              <a:rPr lang="en-US" b="1" dirty="0"/>
              <a:t>(s)</a:t>
            </a:r>
            <a:r>
              <a:rPr lang="en-US" dirty="0"/>
              <a:t> attribute or so (in React, react-rendered)  vs.   </a:t>
            </a:r>
            <a:r>
              <a:rPr lang="en-US" b="1" dirty="0"/>
              <a:t>class</a:t>
            </a:r>
            <a:r>
              <a:rPr lang="en-US" dirty="0"/>
              <a:t> attribute (HTML, already ready html. </a:t>
            </a:r>
          </a:p>
          <a:p>
            <a:pPr lvl="1"/>
            <a:r>
              <a:rPr lang="en-US" dirty="0"/>
              <a:t>Thus, being able to mix JSX and ready HTML, though only okay if unavoidable</a:t>
            </a:r>
          </a:p>
          <a:p>
            <a:r>
              <a:rPr lang="en-US" dirty="0"/>
              <a:t>if you </a:t>
            </a:r>
            <a:r>
              <a:rPr lang="en-US" b="1" dirty="0"/>
              <a:t>return</a:t>
            </a:r>
            <a:r>
              <a:rPr lang="en-US" dirty="0"/>
              <a:t> JSX, wrap it inside </a:t>
            </a:r>
            <a:r>
              <a:rPr lang="en-US" b="1" dirty="0"/>
              <a:t>(</a:t>
            </a:r>
            <a:r>
              <a:rPr lang="en-US" dirty="0"/>
              <a:t>  </a:t>
            </a:r>
            <a:r>
              <a:rPr lang="en-US" b="1" dirty="0"/>
              <a:t>)</a:t>
            </a:r>
            <a:r>
              <a:rPr lang="en-US" dirty="0"/>
              <a:t> (((Or make sure to start JSX from same line as the </a:t>
            </a:r>
            <a:r>
              <a:rPr lang="en-US" b="1" dirty="0"/>
              <a:t>return</a:t>
            </a:r>
            <a:r>
              <a:rPr lang="en-US" dirty="0"/>
              <a:t> keyword))) </a:t>
            </a:r>
            <a:endParaRPr lang="fi-FI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7.11.2023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015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React</a:t>
            </a:r>
            <a:r>
              <a:rPr lang="fi-FI" dirty="0"/>
              <a:t> </a:t>
            </a:r>
            <a:r>
              <a:rPr lang="fi-FI" dirty="0" err="1"/>
              <a:t>Hooks</a:t>
            </a:r>
            <a:r>
              <a:rPr lang="fi-FI" dirty="0"/>
              <a:t>: Basics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306846"/>
            <a:ext cx="11125198" cy="4606592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Recap also the ES object destructor assignment if needed.</a:t>
            </a:r>
            <a:endParaRPr lang="fi-FI" dirty="0"/>
          </a:p>
          <a:p>
            <a:r>
              <a:rPr lang="en-US" u="sng" dirty="0">
                <a:hlinkClick r:id="rId2"/>
              </a:rPr>
              <a:t>https://youtu.be/mxK8b99iJTg?t=150</a:t>
            </a:r>
            <a:r>
              <a:rPr lang="en-US" dirty="0"/>
              <a:t> from 02:30 to 19:50, 18 mins </a:t>
            </a:r>
          </a:p>
          <a:p>
            <a:pPr lvl="1"/>
            <a:r>
              <a:rPr lang="en-US" sz="1400" u="sng" dirty="0"/>
              <a:t>(Skip</a:t>
            </a:r>
            <a:r>
              <a:rPr lang="en-US" sz="1400" dirty="0"/>
              <a:t> pre-release react installation! no need for: "</a:t>
            </a:r>
            <a:r>
              <a:rPr lang="en-US" sz="1400" dirty="0" err="1"/>
              <a:t>npm</a:t>
            </a:r>
            <a:r>
              <a:rPr lang="en-US" sz="1400" dirty="0"/>
              <a:t> </a:t>
            </a:r>
            <a:r>
              <a:rPr lang="en-US" sz="1400" dirty="0" err="1"/>
              <a:t>i</a:t>
            </a:r>
            <a:r>
              <a:rPr lang="en-US" sz="1400" dirty="0"/>
              <a:t> ...“)</a:t>
            </a:r>
          </a:p>
          <a:p>
            <a:pPr lvl="1"/>
            <a:r>
              <a:rPr lang="en-US" sz="1400" dirty="0"/>
              <a:t>(Here also anything with class/constructor you can just follow/skip, only fully understand the hooks version of the same.) </a:t>
            </a:r>
            <a:endParaRPr lang="fi-FI" sz="1400" dirty="0"/>
          </a:p>
          <a:p>
            <a:pPr lvl="1"/>
            <a:r>
              <a:rPr lang="en-US" dirty="0"/>
              <a:t>Simple output and input UI with react hooks. (No AJAX/persistence here) Pay attention to: </a:t>
            </a:r>
          </a:p>
          <a:p>
            <a:pPr marL="1206900" lvl="2" indent="-342900">
              <a:buAutoNum type="arabicPeriod"/>
            </a:pPr>
            <a:r>
              <a:rPr lang="en-US" dirty="0"/>
              <a:t>only arrow functions used!  </a:t>
            </a:r>
          </a:p>
          <a:p>
            <a:pPr marL="1206900" lvl="2" indent="-342900">
              <a:buAutoNum type="arabicPeriod"/>
            </a:pPr>
            <a:r>
              <a:rPr lang="en-US" dirty="0"/>
              <a:t>function definitions vs. </a:t>
            </a:r>
            <a:r>
              <a:rPr lang="en-US" dirty="0" err="1"/>
              <a:t>func</a:t>
            </a:r>
            <a:r>
              <a:rPr lang="en-US" dirty="0"/>
              <a:t> calls! (function definitions / ready function objects passed, not function calls)</a:t>
            </a:r>
          </a:p>
          <a:p>
            <a:pPr marL="1206900" lvl="2" indent="-342900">
              <a:buAutoNum type="arabicPeriod"/>
            </a:pPr>
            <a:r>
              <a:rPr lang="en-US" dirty="0"/>
              <a:t>set state function is created automatically for you</a:t>
            </a:r>
          </a:p>
          <a:p>
            <a:pPr marL="1206900" lvl="2" indent="-342900">
              <a:buAutoNum type="arabicPeriod"/>
            </a:pPr>
            <a:r>
              <a:rPr lang="en-US" dirty="0"/>
              <a:t>React dev tools used to study component state</a:t>
            </a:r>
          </a:p>
          <a:p>
            <a:pPr marL="1206900" lvl="2" indent="-342900">
              <a:buAutoNum type="arabicPeriod"/>
            </a:pPr>
            <a:r>
              <a:rPr lang="en-US" dirty="0"/>
              <a:t>Above also Mother passing to Children: data and/or event-handler function objects, in </a:t>
            </a:r>
            <a:r>
              <a:rPr lang="en-US" dirty="0" err="1"/>
              <a:t>Childrens</a:t>
            </a:r>
            <a:r>
              <a:rPr lang="en-US" dirty="0"/>
              <a:t>' props.</a:t>
            </a:r>
          </a:p>
          <a:p>
            <a:pPr marL="504000" lvl="1" indent="0">
              <a:buNone/>
            </a:pPr>
            <a:r>
              <a:rPr lang="en-US" dirty="0"/>
              <a:t>(Of course we would </a:t>
            </a:r>
            <a:r>
              <a:rPr lang="en-US" b="1" dirty="0"/>
              <a:t>not</a:t>
            </a:r>
            <a:r>
              <a:rPr lang="en-US" dirty="0"/>
              <a:t> write </a:t>
            </a:r>
            <a:r>
              <a:rPr lang="en-US" dirty="0" err="1"/>
              <a:t>Todo</a:t>
            </a:r>
            <a:r>
              <a:rPr lang="en-US" dirty="0"/>
              <a:t>, </a:t>
            </a:r>
            <a:r>
              <a:rPr lang="en-US" dirty="0" err="1"/>
              <a:t>TodoForm</a:t>
            </a:r>
            <a:r>
              <a:rPr lang="en-US" dirty="0"/>
              <a:t> and App in the same file. This is a basic demo. Also ‘value’/’</a:t>
            </a:r>
            <a:r>
              <a:rPr lang="en-US" dirty="0" err="1"/>
              <a:t>setValue</a:t>
            </a:r>
            <a:r>
              <a:rPr lang="en-US" dirty="0"/>
              <a:t>’ could be called e.g. ‘task’, ‘</a:t>
            </a:r>
            <a:r>
              <a:rPr lang="en-US" dirty="0" err="1"/>
              <a:t>setTask</a:t>
            </a:r>
            <a:r>
              <a:rPr lang="en-US" dirty="0"/>
              <a:t>’. As you can have multiple states in a component, ‘value’ is too ambiguous name)</a:t>
            </a:r>
          </a:p>
          <a:p>
            <a:r>
              <a:rPr lang="en-US" u="sng" dirty="0">
                <a:hlinkClick r:id="rId3"/>
              </a:rPr>
              <a:t>https://reactjs.org/docs/hooks-intro.html</a:t>
            </a:r>
            <a:r>
              <a:rPr lang="en-US" dirty="0"/>
              <a:t> Tutorial text and examples of the same basic hooks knowledge  </a:t>
            </a:r>
            <a:endParaRPr lang="fi-FI" dirty="0"/>
          </a:p>
          <a:p>
            <a:endParaRPr lang="fi-FI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7.11.2023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370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Code</a:t>
            </a:r>
            <a:r>
              <a:rPr lang="fi-FI" dirty="0"/>
              <a:t> </a:t>
            </a:r>
            <a:r>
              <a:rPr lang="fi-FI" dirty="0" err="1"/>
              <a:t>analysis</a:t>
            </a:r>
            <a:r>
              <a:rPr lang="fi-FI" dirty="0"/>
              <a:t> </a:t>
            </a:r>
            <a:r>
              <a:rPr lang="fi-FI" dirty="0" err="1"/>
              <a:t>task</a:t>
            </a:r>
            <a:r>
              <a:rPr lang="fi-FI" dirty="0"/>
              <a:t> (</a:t>
            </a:r>
            <a:r>
              <a:rPr lang="fi-FI" dirty="0" err="1"/>
              <a:t>related</a:t>
            </a:r>
            <a:r>
              <a:rPr lang="fi-FI" dirty="0"/>
              <a:t> to </a:t>
            </a:r>
            <a:r>
              <a:rPr lang="fi-FI" dirty="0" err="1"/>
              <a:t>previous</a:t>
            </a:r>
            <a:r>
              <a:rPr lang="fi-FI" dirty="0"/>
              <a:t>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i="1" dirty="0"/>
              <a:t>What 4-5 things will happen with this? </a:t>
            </a:r>
            <a:br>
              <a:rPr lang="en-US" i="1" dirty="0"/>
            </a:br>
            <a:r>
              <a:rPr lang="en-US" i="1" dirty="0"/>
              <a:t>					</a:t>
            </a:r>
            <a:r>
              <a:rPr lang="en-US" b="1" dirty="0"/>
              <a:t>const [age, </a:t>
            </a:r>
            <a:r>
              <a:rPr lang="en-US" b="1" dirty="0" err="1"/>
              <a:t>setAge</a:t>
            </a:r>
            <a:r>
              <a:rPr lang="en-US" b="1" dirty="0"/>
              <a:t>] = </a:t>
            </a:r>
            <a:r>
              <a:rPr lang="en-US" b="1" dirty="0" err="1"/>
              <a:t>useState</a:t>
            </a:r>
            <a:r>
              <a:rPr lang="en-US" b="1" dirty="0"/>
              <a:t>(7);</a:t>
            </a:r>
            <a:r>
              <a:rPr lang="en-US" dirty="0"/>
              <a:t> </a:t>
            </a:r>
            <a:endParaRPr lang="en-US" i="1" dirty="0"/>
          </a:p>
          <a:p>
            <a:r>
              <a:rPr lang="en-US" b="1" i="1" dirty="0">
                <a:solidFill>
                  <a:srgbClr val="FF0000"/>
                </a:solidFill>
              </a:rPr>
              <a:t>Spoiler alert</a:t>
            </a:r>
            <a:r>
              <a:rPr lang="en-US" i="1" dirty="0"/>
              <a:t>: Answer on next slide</a:t>
            </a:r>
            <a:endParaRPr lang="fi-FI" dirty="0"/>
          </a:p>
          <a:p>
            <a:pPr marL="0" indent="0">
              <a:buNone/>
            </a:pPr>
            <a:endParaRPr lang="fi-FI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7.11.2023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6716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Code</a:t>
            </a:r>
            <a:r>
              <a:rPr lang="fi-FI" dirty="0"/>
              <a:t> </a:t>
            </a:r>
            <a:r>
              <a:rPr lang="fi-FI" dirty="0" err="1"/>
              <a:t>analysis</a:t>
            </a:r>
            <a:r>
              <a:rPr lang="fi-FI" dirty="0"/>
              <a:t> </a:t>
            </a:r>
            <a:r>
              <a:rPr lang="fi-FI" dirty="0" err="1"/>
              <a:t>task</a:t>
            </a:r>
            <a:r>
              <a:rPr lang="fi-FI" dirty="0"/>
              <a:t> (</a:t>
            </a:r>
            <a:r>
              <a:rPr lang="fi-FI" dirty="0" err="1"/>
              <a:t>Answer</a:t>
            </a:r>
            <a:r>
              <a:rPr lang="fi-FI" dirty="0"/>
              <a:t>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1773238"/>
            <a:ext cx="11512937" cy="4140200"/>
          </a:xfrm>
        </p:spPr>
        <p:txBody>
          <a:bodyPr>
            <a:normAutofit/>
          </a:bodyPr>
          <a:lstStyle/>
          <a:p>
            <a:r>
              <a:rPr lang="en-US" i="1" dirty="0"/>
              <a:t>What 4-5 things will happen with this: </a:t>
            </a:r>
            <a:r>
              <a:rPr lang="en-US" b="1" dirty="0"/>
              <a:t>const [age, </a:t>
            </a:r>
            <a:r>
              <a:rPr lang="en-US" b="1" dirty="0" err="1"/>
              <a:t>setAge</a:t>
            </a:r>
            <a:r>
              <a:rPr lang="en-US" b="1" dirty="0"/>
              <a:t>] = </a:t>
            </a:r>
            <a:r>
              <a:rPr lang="en-US" b="1" dirty="0" err="1"/>
              <a:t>useState</a:t>
            </a:r>
            <a:r>
              <a:rPr lang="en-US" b="1" dirty="0"/>
              <a:t>(7);</a:t>
            </a:r>
            <a:r>
              <a:rPr lang="en-US" dirty="0"/>
              <a:t> </a:t>
            </a:r>
            <a:r>
              <a:rPr lang="en-US" i="1" dirty="0"/>
              <a:t>?</a:t>
            </a:r>
            <a:endParaRPr lang="fi-FI" i="1" dirty="0"/>
          </a:p>
          <a:p>
            <a:pPr lvl="1"/>
            <a:r>
              <a:rPr lang="fi-FI" i="1" dirty="0" err="1"/>
              <a:t>const</a:t>
            </a:r>
            <a:r>
              <a:rPr lang="fi-FI" i="1" dirty="0"/>
              <a:t> ’</a:t>
            </a:r>
            <a:r>
              <a:rPr lang="fi-FI" i="1" dirty="0" err="1"/>
              <a:t>variable</a:t>
            </a:r>
            <a:r>
              <a:rPr lang="fi-FI" i="1" dirty="0"/>
              <a:t>’ </a:t>
            </a:r>
            <a:r>
              <a:rPr lang="fi-FI" i="1" dirty="0" err="1"/>
              <a:t>age</a:t>
            </a:r>
            <a:r>
              <a:rPr lang="fi-FI" i="1" dirty="0"/>
              <a:t> </a:t>
            </a:r>
            <a:r>
              <a:rPr lang="fi-FI" i="1" dirty="0" err="1"/>
              <a:t>created</a:t>
            </a:r>
            <a:r>
              <a:rPr lang="fi-FI" i="1" dirty="0"/>
              <a:t> to </a:t>
            </a:r>
            <a:r>
              <a:rPr lang="fi-FI" i="1" dirty="0" err="1"/>
              <a:t>this</a:t>
            </a:r>
            <a:r>
              <a:rPr lang="fi-FI" i="1" dirty="0"/>
              <a:t> </a:t>
            </a:r>
            <a:r>
              <a:rPr lang="fi-FI" i="1" dirty="0" err="1"/>
              <a:t>scope</a:t>
            </a:r>
            <a:r>
              <a:rPr lang="fi-FI" i="1" dirty="0"/>
              <a:t> = to </a:t>
            </a:r>
            <a:r>
              <a:rPr lang="fi-FI" i="1" dirty="0" err="1"/>
              <a:t>this</a:t>
            </a:r>
            <a:r>
              <a:rPr lang="fi-FI" i="1" dirty="0"/>
              <a:t> </a:t>
            </a:r>
            <a:r>
              <a:rPr lang="fi-FI" i="1" dirty="0" err="1"/>
              <a:t>React</a:t>
            </a:r>
            <a:r>
              <a:rPr lang="fi-FI" i="1" dirty="0"/>
              <a:t> </a:t>
            </a:r>
            <a:r>
              <a:rPr lang="fi-FI" i="1" dirty="0" err="1"/>
              <a:t>component</a:t>
            </a:r>
            <a:endParaRPr lang="fi-FI" i="1" dirty="0"/>
          </a:p>
          <a:p>
            <a:pPr lvl="1"/>
            <a:r>
              <a:rPr lang="fi-FI" i="1" dirty="0" err="1"/>
              <a:t>const</a:t>
            </a:r>
            <a:r>
              <a:rPr lang="fi-FI" i="1" dirty="0"/>
              <a:t> ’</a:t>
            </a:r>
            <a:r>
              <a:rPr lang="fi-FI" i="1" dirty="0" err="1"/>
              <a:t>setAge</a:t>
            </a:r>
            <a:r>
              <a:rPr lang="fi-FI" i="1" dirty="0"/>
              <a:t>’ </a:t>
            </a:r>
            <a:r>
              <a:rPr lang="fi-FI" i="1" dirty="0" err="1"/>
              <a:t>created</a:t>
            </a:r>
            <a:r>
              <a:rPr lang="fi-FI" i="1" dirty="0"/>
              <a:t> and </a:t>
            </a:r>
            <a:r>
              <a:rPr lang="fi-FI" i="1" dirty="0" err="1"/>
              <a:t>assigned</a:t>
            </a:r>
            <a:r>
              <a:rPr lang="fi-FI" i="1" dirty="0"/>
              <a:t> a </a:t>
            </a:r>
            <a:r>
              <a:rPr lang="fi-FI" i="1" dirty="0" err="1"/>
              <a:t>setter</a:t>
            </a:r>
            <a:r>
              <a:rPr lang="fi-FI" i="1" dirty="0"/>
              <a:t> </a:t>
            </a:r>
            <a:r>
              <a:rPr lang="fi-FI" i="1" dirty="0" err="1"/>
              <a:t>function</a:t>
            </a:r>
            <a:r>
              <a:rPr lang="fi-FI" i="1" dirty="0"/>
              <a:t> for </a:t>
            </a:r>
            <a:r>
              <a:rPr lang="fi-FI" i="1" dirty="0" err="1"/>
              <a:t>setting</a:t>
            </a:r>
            <a:r>
              <a:rPr lang="fi-FI" i="1" dirty="0"/>
              <a:t> </a:t>
            </a:r>
            <a:r>
              <a:rPr lang="fi-FI" i="1" dirty="0" err="1"/>
              <a:t>new</a:t>
            </a:r>
            <a:r>
              <a:rPr lang="fi-FI" i="1" dirty="0"/>
              <a:t> </a:t>
            </a:r>
            <a:r>
              <a:rPr lang="fi-FI" i="1" dirty="0" err="1"/>
              <a:t>values</a:t>
            </a:r>
            <a:r>
              <a:rPr lang="fi-FI" i="1" dirty="0"/>
              <a:t> to </a:t>
            </a:r>
            <a:r>
              <a:rPr lang="fi-FI" i="1" dirty="0" err="1"/>
              <a:t>age</a:t>
            </a:r>
            <a:r>
              <a:rPr lang="fi-FI" i="1" dirty="0"/>
              <a:t>, </a:t>
            </a:r>
            <a:r>
              <a:rPr lang="fi-FI" i="1" dirty="0" err="1"/>
              <a:t>automagically</a:t>
            </a:r>
            <a:r>
              <a:rPr lang="fi-FI" i="1" dirty="0"/>
              <a:t> </a:t>
            </a:r>
            <a:r>
              <a:rPr lang="fi-FI" i="1" dirty="0" err="1"/>
              <a:t>assigned</a:t>
            </a:r>
            <a:r>
              <a:rPr lang="fi-FI" i="1" dirty="0"/>
              <a:t>, no </a:t>
            </a:r>
            <a:r>
              <a:rPr lang="fi-FI" i="1" dirty="0" err="1"/>
              <a:t>need</a:t>
            </a:r>
            <a:r>
              <a:rPr lang="fi-FI" i="1" dirty="0"/>
              <a:t> for </a:t>
            </a:r>
            <a:r>
              <a:rPr lang="fi-FI" i="1" dirty="0" err="1"/>
              <a:t>our</a:t>
            </a:r>
            <a:r>
              <a:rPr lang="fi-FI" i="1" dirty="0"/>
              <a:t> </a:t>
            </a:r>
            <a:r>
              <a:rPr lang="fi-FI" i="1" dirty="0" err="1"/>
              <a:t>code</a:t>
            </a:r>
            <a:endParaRPr lang="fi-FI" i="1" dirty="0"/>
          </a:p>
          <a:p>
            <a:pPr lvl="2"/>
            <a:r>
              <a:rPr lang="fi-FI" i="1" dirty="0" err="1">
                <a:solidFill>
                  <a:schemeClr val="bg1">
                    <a:lumMod val="50000"/>
                  </a:schemeClr>
                </a:solidFill>
              </a:rPr>
              <a:t>thus</a:t>
            </a:r>
            <a:r>
              <a:rPr lang="fi-FI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i-FI" i="1" dirty="0" err="1">
                <a:solidFill>
                  <a:schemeClr val="bg1">
                    <a:lumMod val="50000"/>
                  </a:schemeClr>
                </a:solidFill>
              </a:rPr>
              <a:t>we</a:t>
            </a:r>
            <a:r>
              <a:rPr lang="fi-FI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i-FI" i="1" dirty="0" err="1">
                <a:solidFill>
                  <a:schemeClr val="bg1">
                    <a:lumMod val="50000"/>
                  </a:schemeClr>
                </a:solidFill>
              </a:rPr>
              <a:t>are</a:t>
            </a:r>
            <a:r>
              <a:rPr lang="fi-FI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i-FI" i="1" dirty="0" err="1">
                <a:solidFill>
                  <a:schemeClr val="bg1">
                    <a:lumMod val="50000"/>
                  </a:schemeClr>
                </a:solidFill>
              </a:rPr>
              <a:t>kind</a:t>
            </a:r>
            <a:r>
              <a:rPr lang="fi-FI" i="1" dirty="0">
                <a:solidFill>
                  <a:schemeClr val="bg1">
                    <a:lumMod val="50000"/>
                  </a:schemeClr>
                </a:solidFill>
              </a:rPr>
              <a:t> of </a:t>
            </a:r>
            <a:r>
              <a:rPr lang="fi-FI" i="1" dirty="0" err="1">
                <a:solidFill>
                  <a:schemeClr val="bg1">
                    <a:lumMod val="50000"/>
                  </a:schemeClr>
                </a:solidFill>
              </a:rPr>
              <a:t>defining</a:t>
            </a:r>
            <a:r>
              <a:rPr lang="fi-FI" i="1" dirty="0">
                <a:solidFill>
                  <a:schemeClr val="bg1">
                    <a:lumMod val="50000"/>
                  </a:schemeClr>
                </a:solidFill>
              </a:rPr>
              <a:t> a </a:t>
            </a:r>
            <a:r>
              <a:rPr lang="fi-FI" i="1" dirty="0" err="1">
                <a:solidFill>
                  <a:schemeClr val="bg1">
                    <a:lumMod val="50000"/>
                  </a:schemeClr>
                </a:solidFill>
              </a:rPr>
              <a:t>function</a:t>
            </a:r>
            <a:r>
              <a:rPr lang="fi-FI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i-FI" i="1" dirty="0" err="1">
                <a:solidFill>
                  <a:schemeClr val="bg1">
                    <a:lumMod val="50000"/>
                  </a:schemeClr>
                </a:solidFill>
              </a:rPr>
              <a:t>called</a:t>
            </a:r>
            <a:r>
              <a:rPr lang="fi-FI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i-FI" i="1" dirty="0" err="1">
                <a:solidFill>
                  <a:schemeClr val="bg1">
                    <a:lumMod val="50000"/>
                  </a:schemeClr>
                </a:solidFill>
              </a:rPr>
              <a:t>setAge</a:t>
            </a:r>
            <a:r>
              <a:rPr lang="fi-FI" i="1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fi-FI" i="1" dirty="0" err="1">
                <a:solidFill>
                  <a:schemeClr val="bg1">
                    <a:lumMod val="50000"/>
                  </a:schemeClr>
                </a:solidFill>
              </a:rPr>
              <a:t>but</a:t>
            </a:r>
            <a:r>
              <a:rPr lang="fi-FI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i-FI" i="1" dirty="0" err="1">
                <a:solidFill>
                  <a:schemeClr val="bg1">
                    <a:lumMod val="50000"/>
                  </a:schemeClr>
                </a:solidFill>
              </a:rPr>
              <a:t>we</a:t>
            </a:r>
            <a:r>
              <a:rPr lang="fi-FI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i-FI" i="1" dirty="0" err="1">
                <a:solidFill>
                  <a:schemeClr val="bg1">
                    <a:lumMod val="50000"/>
                  </a:schemeClr>
                </a:solidFill>
              </a:rPr>
              <a:t>receive</a:t>
            </a:r>
            <a:r>
              <a:rPr lang="fi-FI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i-FI" i="1" dirty="0" err="1">
                <a:solidFill>
                  <a:schemeClr val="bg1">
                    <a:lumMod val="50000"/>
                  </a:schemeClr>
                </a:solidFill>
              </a:rPr>
              <a:t>the</a:t>
            </a:r>
            <a:r>
              <a:rPr lang="fi-FI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i-FI" i="1" dirty="0" err="1">
                <a:solidFill>
                  <a:schemeClr val="bg1">
                    <a:lumMod val="50000"/>
                  </a:schemeClr>
                </a:solidFill>
              </a:rPr>
              <a:t>function</a:t>
            </a:r>
            <a:r>
              <a:rPr lang="fi-FI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i-FI" i="1" dirty="0" err="1">
                <a:solidFill>
                  <a:schemeClr val="bg1">
                    <a:lumMod val="50000"/>
                  </a:schemeClr>
                </a:solidFill>
              </a:rPr>
              <a:t>object</a:t>
            </a:r>
            <a:r>
              <a:rPr lang="fi-FI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i-FI" i="1" dirty="0" err="1">
                <a:solidFill>
                  <a:schemeClr val="bg1">
                    <a:lumMod val="50000"/>
                  </a:schemeClr>
                </a:solidFill>
              </a:rPr>
              <a:t>from</a:t>
            </a:r>
            <a:r>
              <a:rPr lang="fi-FI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i-FI" i="1" dirty="0" err="1">
                <a:solidFill>
                  <a:schemeClr val="bg1">
                    <a:lumMod val="50000"/>
                  </a:schemeClr>
                </a:solidFill>
              </a:rPr>
              <a:t>React</a:t>
            </a:r>
            <a:r>
              <a:rPr lang="fi-FI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i-FI" i="1" dirty="0" err="1">
                <a:solidFill>
                  <a:schemeClr val="bg1">
                    <a:lumMod val="50000"/>
                  </a:schemeClr>
                </a:solidFill>
              </a:rPr>
              <a:t>object</a:t>
            </a:r>
            <a:r>
              <a:rPr lang="fi-FI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i-FI" i="1" dirty="0" err="1">
                <a:solidFill>
                  <a:schemeClr val="bg1">
                    <a:lumMod val="50000"/>
                  </a:schemeClr>
                </a:solidFill>
              </a:rPr>
              <a:t>created</a:t>
            </a:r>
            <a:r>
              <a:rPr lang="fi-FI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i-FI" i="1" dirty="0" err="1">
                <a:solidFill>
                  <a:schemeClr val="bg1">
                    <a:lumMod val="50000"/>
                  </a:schemeClr>
                </a:solidFill>
              </a:rPr>
              <a:t>by</a:t>
            </a:r>
            <a:r>
              <a:rPr lang="fi-FI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i-FI" i="1" dirty="0" err="1">
                <a:solidFill>
                  <a:schemeClr val="bg1">
                    <a:lumMod val="50000"/>
                  </a:schemeClr>
                </a:solidFill>
              </a:rPr>
              <a:t>the</a:t>
            </a:r>
            <a:r>
              <a:rPr lang="fi-FI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i-FI" i="1" dirty="0" err="1">
                <a:solidFill>
                  <a:schemeClr val="bg1">
                    <a:lumMod val="50000"/>
                  </a:schemeClr>
                </a:solidFill>
              </a:rPr>
              <a:t>useState</a:t>
            </a:r>
            <a:r>
              <a:rPr lang="fi-FI" i="1" dirty="0">
                <a:solidFill>
                  <a:schemeClr val="bg1">
                    <a:lumMod val="50000"/>
                  </a:schemeClr>
                </a:solidFill>
              </a:rPr>
              <a:t>() </a:t>
            </a:r>
            <a:r>
              <a:rPr lang="fi-FI" i="1" dirty="0" err="1">
                <a:solidFill>
                  <a:schemeClr val="bg1">
                    <a:lumMod val="50000"/>
                  </a:schemeClr>
                </a:solidFill>
              </a:rPr>
              <a:t>call</a:t>
            </a:r>
            <a:r>
              <a:rPr lang="fi-FI" i="1" dirty="0">
                <a:solidFill>
                  <a:schemeClr val="bg1">
                    <a:lumMod val="50000"/>
                  </a:schemeClr>
                </a:solidFill>
              </a:rPr>
              <a:t>. </a:t>
            </a:r>
          </a:p>
          <a:p>
            <a:pPr lvl="1"/>
            <a:r>
              <a:rPr lang="fi-FI" i="1" dirty="0" err="1"/>
              <a:t>the</a:t>
            </a:r>
            <a:r>
              <a:rPr lang="fi-FI" i="1" dirty="0"/>
              <a:t> </a:t>
            </a:r>
            <a:r>
              <a:rPr lang="fi-FI" i="1" dirty="0" err="1"/>
              <a:t>initial</a:t>
            </a:r>
            <a:r>
              <a:rPr lang="fi-FI" i="1" dirty="0"/>
              <a:t> </a:t>
            </a:r>
            <a:r>
              <a:rPr lang="fi-FI" i="1" dirty="0" err="1"/>
              <a:t>value</a:t>
            </a:r>
            <a:r>
              <a:rPr lang="fi-FI" i="1" dirty="0"/>
              <a:t> of </a:t>
            </a:r>
            <a:r>
              <a:rPr lang="fi-FI" i="1" dirty="0" err="1"/>
              <a:t>age</a:t>
            </a:r>
            <a:r>
              <a:rPr lang="fi-FI" i="1" dirty="0"/>
              <a:t> </a:t>
            </a:r>
            <a:r>
              <a:rPr lang="fi-FI" i="1" dirty="0" err="1"/>
              <a:t>will</a:t>
            </a:r>
            <a:r>
              <a:rPr lang="fi-FI" i="1" dirty="0"/>
              <a:t> </a:t>
            </a:r>
            <a:r>
              <a:rPr lang="fi-FI" i="1" dirty="0" err="1"/>
              <a:t>be</a:t>
            </a:r>
            <a:r>
              <a:rPr lang="fi-FI" i="1" dirty="0"/>
              <a:t> 7 (</a:t>
            </a:r>
            <a:r>
              <a:rPr lang="fi-FI" i="1" dirty="0" err="1"/>
              <a:t>initial</a:t>
            </a:r>
            <a:r>
              <a:rPr lang="fi-FI" i="1" dirty="0"/>
              <a:t> </a:t>
            </a:r>
            <a:r>
              <a:rPr lang="fi-FI" i="1" dirty="0" err="1"/>
              <a:t>value</a:t>
            </a:r>
            <a:r>
              <a:rPr lang="fi-FI" i="1" dirty="0"/>
              <a:t> </a:t>
            </a:r>
            <a:r>
              <a:rPr lang="fi-FI" i="1" dirty="0" err="1"/>
              <a:t>only</a:t>
            </a:r>
            <a:r>
              <a:rPr lang="fi-FI" i="1" dirty="0"/>
              <a:t> </a:t>
            </a:r>
            <a:r>
              <a:rPr lang="fi-FI" i="1" dirty="0" err="1"/>
              <a:t>used</a:t>
            </a:r>
            <a:r>
              <a:rPr lang="fi-FI" i="1" dirty="0"/>
              <a:t> </a:t>
            </a:r>
            <a:r>
              <a:rPr lang="fi-FI" i="1" dirty="0" err="1"/>
              <a:t>when</a:t>
            </a:r>
            <a:r>
              <a:rPr lang="fi-FI" i="1" dirty="0"/>
              <a:t> </a:t>
            </a:r>
            <a:r>
              <a:rPr lang="fi-FI" i="1" dirty="0" err="1"/>
              <a:t>component</a:t>
            </a:r>
            <a:r>
              <a:rPr lang="fi-FI" i="1" dirty="0"/>
              <a:t> </a:t>
            </a:r>
            <a:r>
              <a:rPr lang="fi-FI" i="1" dirty="0" err="1"/>
              <a:t>created</a:t>
            </a:r>
            <a:r>
              <a:rPr lang="fi-FI" i="1" dirty="0"/>
              <a:t>)</a:t>
            </a:r>
          </a:p>
          <a:p>
            <a:pPr lvl="1"/>
            <a:r>
              <a:rPr lang="fi-FI" i="1" dirty="0" err="1"/>
              <a:t>useState</a:t>
            </a:r>
            <a:r>
              <a:rPr lang="fi-FI" i="1" dirty="0"/>
              <a:t> </a:t>
            </a:r>
            <a:r>
              <a:rPr lang="fi-FI" i="1" dirty="0" err="1"/>
              <a:t>will</a:t>
            </a:r>
            <a:r>
              <a:rPr lang="fi-FI" i="1" dirty="0"/>
              <a:t> </a:t>
            </a:r>
            <a:r>
              <a:rPr lang="fi-FI" i="1" dirty="0" err="1"/>
              <a:t>return</a:t>
            </a:r>
            <a:r>
              <a:rPr lang="fi-FI" i="1" dirty="0"/>
              <a:t> </a:t>
            </a:r>
            <a:r>
              <a:rPr lang="fi-FI" i="1" dirty="0" err="1"/>
              <a:t>that</a:t>
            </a:r>
            <a:r>
              <a:rPr lang="fi-FI" i="1" dirty="0"/>
              <a:t> </a:t>
            </a:r>
            <a:r>
              <a:rPr lang="fi-FI" i="1" dirty="0" err="1"/>
              <a:t>value</a:t>
            </a:r>
            <a:r>
              <a:rPr lang="fi-FI" i="1" dirty="0"/>
              <a:t> 7 and </a:t>
            </a:r>
            <a:r>
              <a:rPr lang="fi-FI" i="1" dirty="0" err="1"/>
              <a:t>the</a:t>
            </a:r>
            <a:r>
              <a:rPr lang="fi-FI" i="1" dirty="0"/>
              <a:t> </a:t>
            </a:r>
            <a:r>
              <a:rPr lang="fi-FI" i="1" dirty="0" err="1"/>
              <a:t>setAge</a:t>
            </a:r>
            <a:r>
              <a:rPr lang="fi-FI" i="1" dirty="0"/>
              <a:t> </a:t>
            </a:r>
            <a:r>
              <a:rPr lang="fi-FI" i="1" dirty="0" err="1"/>
              <a:t>function</a:t>
            </a:r>
            <a:r>
              <a:rPr lang="fi-FI" i="1" dirty="0"/>
              <a:t> as an </a:t>
            </a:r>
            <a:r>
              <a:rPr lang="fi-FI" i="1" dirty="0" err="1"/>
              <a:t>array</a:t>
            </a:r>
            <a:endParaRPr lang="fi-FI" i="1" dirty="0"/>
          </a:p>
          <a:p>
            <a:pPr lvl="1"/>
            <a:r>
              <a:rPr lang="fi-FI" i="1" dirty="0" err="1"/>
              <a:t>we</a:t>
            </a:r>
            <a:r>
              <a:rPr lang="fi-FI" i="1" dirty="0"/>
              <a:t> </a:t>
            </a:r>
            <a:r>
              <a:rPr lang="fi-FI" i="1" dirty="0" err="1"/>
              <a:t>use</a:t>
            </a:r>
            <a:r>
              <a:rPr lang="fi-FI" i="1" dirty="0"/>
              <a:t> </a:t>
            </a:r>
            <a:r>
              <a:rPr lang="fi-FI" i="1" dirty="0" err="1"/>
              <a:t>the</a:t>
            </a:r>
            <a:r>
              <a:rPr lang="fi-FI" i="1" dirty="0"/>
              <a:t> </a:t>
            </a:r>
            <a:r>
              <a:rPr lang="fi-FI" i="1" dirty="0" err="1"/>
              <a:t>destructuring</a:t>
            </a:r>
            <a:r>
              <a:rPr lang="fi-FI" i="1" dirty="0"/>
              <a:t> </a:t>
            </a:r>
            <a:r>
              <a:rPr lang="fi-FI" i="1" dirty="0" err="1"/>
              <a:t>assignment</a:t>
            </a:r>
            <a:r>
              <a:rPr lang="fi-FI" i="1" dirty="0"/>
              <a:t> to </a:t>
            </a:r>
            <a:r>
              <a:rPr lang="fi-FI" i="1" dirty="0" err="1"/>
              <a:t>pick</a:t>
            </a:r>
            <a:r>
              <a:rPr lang="fi-FI" i="1" dirty="0"/>
              <a:t> </a:t>
            </a:r>
            <a:r>
              <a:rPr lang="fi-FI" i="1" dirty="0" err="1"/>
              <a:t>that</a:t>
            </a:r>
            <a:r>
              <a:rPr lang="fi-FI" i="1" dirty="0"/>
              <a:t> </a:t>
            </a:r>
            <a:r>
              <a:rPr lang="fi-FI" i="1" dirty="0" err="1"/>
              <a:t>value</a:t>
            </a:r>
            <a:r>
              <a:rPr lang="fi-FI" i="1" dirty="0"/>
              <a:t> and </a:t>
            </a:r>
            <a:r>
              <a:rPr lang="fi-FI" i="1" dirty="0" err="1"/>
              <a:t>assign</a:t>
            </a:r>
            <a:r>
              <a:rPr lang="fi-FI" i="1" dirty="0"/>
              <a:t> it to ’</a:t>
            </a:r>
            <a:r>
              <a:rPr lang="fi-FI" i="1" dirty="0" err="1"/>
              <a:t>age</a:t>
            </a:r>
            <a:r>
              <a:rPr lang="fi-FI" i="1" dirty="0"/>
              <a:t>’, and </a:t>
            </a:r>
            <a:r>
              <a:rPr lang="fi-FI" i="1" dirty="0" err="1"/>
              <a:t>that</a:t>
            </a:r>
            <a:r>
              <a:rPr lang="fi-FI" i="1" dirty="0"/>
              <a:t> </a:t>
            </a:r>
            <a:r>
              <a:rPr lang="fi-FI" i="1" dirty="0" err="1"/>
              <a:t>function</a:t>
            </a:r>
            <a:r>
              <a:rPr lang="fi-FI" i="1" dirty="0"/>
              <a:t> to ’</a:t>
            </a:r>
            <a:r>
              <a:rPr lang="fi-FI" i="1" dirty="0" err="1"/>
              <a:t>setAge</a:t>
            </a:r>
            <a:r>
              <a:rPr lang="fi-FI" i="1" dirty="0"/>
              <a:t>’</a:t>
            </a:r>
          </a:p>
          <a:p>
            <a:endParaRPr lang="fi-FI" i="1" dirty="0"/>
          </a:p>
          <a:p>
            <a:endParaRPr lang="en-US" i="1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7.11.2023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6473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useState</a:t>
            </a:r>
            <a:r>
              <a:rPr lang="fi-FI" dirty="0"/>
              <a:t>, </a:t>
            </a:r>
            <a:r>
              <a:rPr lang="fi-FI" dirty="0" err="1"/>
              <a:t>useEffect</a:t>
            </a:r>
            <a:r>
              <a:rPr lang="fi-FI" dirty="0"/>
              <a:t>, </a:t>
            </a:r>
            <a:r>
              <a:rPr lang="fi-FI" dirty="0" err="1">
                <a:solidFill>
                  <a:schemeClr val="bg1">
                    <a:lumMod val="50000"/>
                  </a:schemeClr>
                </a:solidFill>
              </a:rPr>
              <a:t>useContext</a:t>
            </a:r>
            <a:r>
              <a:rPr lang="fi-FI" dirty="0"/>
              <a:t> – </a:t>
            </a:r>
            <a:r>
              <a:rPr lang="fi-FI" dirty="0" err="1"/>
              <a:t>typical</a:t>
            </a:r>
            <a:r>
              <a:rPr lang="fi-FI" dirty="0"/>
              <a:t> </a:t>
            </a:r>
            <a:r>
              <a:rPr lang="fi-FI" dirty="0" err="1"/>
              <a:t>hooks</a:t>
            </a:r>
            <a:endParaRPr lang="fi-FI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u="sng" dirty="0">
                <a:hlinkClick r:id="rId2"/>
              </a:rPr>
              <a:t>https://youtu.be/dpw9EHDh2bM?t=1061</a:t>
            </a:r>
            <a:r>
              <a:rPr lang="en-US" dirty="0"/>
              <a:t>        (</a:t>
            </a:r>
            <a:r>
              <a:rPr lang="en-US" dirty="0" err="1"/>
              <a:t>useState</a:t>
            </a:r>
            <a:r>
              <a:rPr lang="en-US" dirty="0"/>
              <a:t>, </a:t>
            </a:r>
            <a:r>
              <a:rPr lang="en-US" dirty="0" err="1"/>
              <a:t>useEffect</a:t>
            </a:r>
            <a:r>
              <a:rPr lang="en-US" dirty="0"/>
              <a:t>, </a:t>
            </a:r>
            <a:r>
              <a:rPr lang="en-US" b="1" dirty="0" err="1"/>
              <a:t>useContext</a:t>
            </a:r>
            <a:r>
              <a:rPr lang="en-US" dirty="0"/>
              <a:t> introduced)</a:t>
            </a:r>
            <a:endParaRPr lang="fi-FI" dirty="0"/>
          </a:p>
          <a:p>
            <a:pPr lvl="1"/>
            <a:r>
              <a:rPr lang="en-US" dirty="0"/>
              <a:t>from 17:45 until 54:13   =   &lt;36 mins   </a:t>
            </a:r>
          </a:p>
          <a:p>
            <a:pPr lvl="1"/>
            <a:r>
              <a:rPr lang="en-US" dirty="0"/>
              <a:t>NOTICE, No need to watch the unrelated LATTER PART OF THE SHOW!</a:t>
            </a:r>
          </a:p>
          <a:p>
            <a:r>
              <a:rPr lang="en-US" b="1" dirty="0" err="1"/>
              <a:t>useState</a:t>
            </a:r>
            <a:r>
              <a:rPr lang="en-US" dirty="0"/>
              <a:t> =&gt; used to just setup some fraction of the component’s React </a:t>
            </a:r>
            <a:r>
              <a:rPr lang="en-US" b="1" dirty="0"/>
              <a:t>state</a:t>
            </a:r>
            <a:r>
              <a:rPr lang="en-US" dirty="0"/>
              <a:t> and its </a:t>
            </a:r>
            <a:r>
              <a:rPr lang="en-US" b="1" dirty="0"/>
              <a:t>update function</a:t>
            </a:r>
          </a:p>
          <a:p>
            <a:r>
              <a:rPr lang="en-US" dirty="0"/>
              <a:t>state/props created or changed, render happens =&gt; </a:t>
            </a:r>
            <a:r>
              <a:rPr lang="en-US" b="1" dirty="0" err="1"/>
              <a:t>useEffect</a:t>
            </a:r>
            <a:r>
              <a:rPr lang="en-US" b="1" dirty="0"/>
              <a:t>( )</a:t>
            </a:r>
            <a:r>
              <a:rPr lang="en-US" dirty="0"/>
              <a:t> fires! Thus useful for attaching any functionality defined inside the </a:t>
            </a:r>
            <a:r>
              <a:rPr lang="en-US" dirty="0" err="1"/>
              <a:t>useEffect:s</a:t>
            </a:r>
            <a:endParaRPr lang="en-US" dirty="0"/>
          </a:p>
          <a:p>
            <a:r>
              <a:rPr lang="en-US" b="1" dirty="0" err="1">
                <a:solidFill>
                  <a:schemeClr val="bg1">
                    <a:lumMod val="50000"/>
                  </a:schemeClr>
                </a:solidFill>
              </a:rPr>
              <a:t>useContext</a:t>
            </a:r>
            <a:r>
              <a:rPr lang="en-US" dirty="0"/>
              <a:t> =&gt; used to share data / data structures between unrelated React components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7.11.2023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6257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useState</a:t>
            </a:r>
            <a:r>
              <a:rPr lang="fi-FI" dirty="0"/>
              <a:t>, </a:t>
            </a:r>
            <a:r>
              <a:rPr lang="fi-FI" dirty="0" err="1"/>
              <a:t>useEffect</a:t>
            </a:r>
            <a:r>
              <a:rPr lang="fi-FI" dirty="0"/>
              <a:t>, </a:t>
            </a:r>
            <a:r>
              <a:rPr lang="fi-FI" dirty="0" err="1"/>
              <a:t>useContext</a:t>
            </a:r>
            <a:r>
              <a:rPr lang="fi-FI" dirty="0"/>
              <a:t> – </a:t>
            </a:r>
            <a:r>
              <a:rPr lang="fi-FI" dirty="0" err="1"/>
              <a:t>typical</a:t>
            </a:r>
            <a:r>
              <a:rPr lang="fi-FI" dirty="0"/>
              <a:t> </a:t>
            </a:r>
            <a:r>
              <a:rPr lang="fi-FI" dirty="0" err="1"/>
              <a:t>hooks</a:t>
            </a:r>
            <a:r>
              <a:rPr lang="fi-FI" dirty="0"/>
              <a:t> 2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u="sng" dirty="0">
                <a:hlinkClick r:id="rId2"/>
              </a:rPr>
              <a:t>https://www.youtube.com/watch?v=TNhaISOUy6Q</a:t>
            </a:r>
            <a:endParaRPr lang="en-US" u="sng" dirty="0"/>
          </a:p>
          <a:p>
            <a:r>
              <a:rPr lang="en-US" u="sng" dirty="0"/>
              <a:t>f</a:t>
            </a:r>
            <a:r>
              <a:rPr lang="en-US" dirty="0"/>
              <a:t>rom 0:00 </a:t>
            </a:r>
            <a:r>
              <a:rPr lang="en-US" b="1" dirty="0"/>
              <a:t>until 6:58</a:t>
            </a:r>
            <a:r>
              <a:rPr lang="en-US" dirty="0"/>
              <a:t>   our 3 Hooks (</a:t>
            </a:r>
            <a:r>
              <a:rPr lang="en-US" dirty="0" err="1"/>
              <a:t>useState</a:t>
            </a:r>
            <a:r>
              <a:rPr lang="en-US" dirty="0"/>
              <a:t>, </a:t>
            </a:r>
            <a:r>
              <a:rPr lang="en-US" dirty="0" err="1"/>
              <a:t>useEffect</a:t>
            </a:r>
            <a:r>
              <a:rPr lang="en-US" dirty="0"/>
              <a:t>, </a:t>
            </a:r>
            <a:r>
              <a:rPr lang="en-US" dirty="0" err="1"/>
              <a:t>useContext</a:t>
            </a:r>
            <a:r>
              <a:rPr lang="en-US" dirty="0"/>
              <a:t>) shown in just 7 mins</a:t>
            </a:r>
          </a:p>
          <a:p>
            <a:r>
              <a:rPr lang="en-US" dirty="0"/>
              <a:t>Video progresses fast. Pause and read code! </a:t>
            </a:r>
            <a:endParaRPr lang="fi-FI" dirty="0"/>
          </a:p>
          <a:p>
            <a:r>
              <a:rPr lang="en-US" dirty="0"/>
              <a:t>The ‘post cleanup’ happens with the function that your </a:t>
            </a:r>
            <a:r>
              <a:rPr lang="en-US" dirty="0" err="1"/>
              <a:t>useEffect</a:t>
            </a:r>
            <a:r>
              <a:rPr lang="en-US" dirty="0"/>
              <a:t> </a:t>
            </a:r>
            <a:r>
              <a:rPr lang="en-US" b="1" dirty="0"/>
              <a:t>optionally </a:t>
            </a:r>
            <a:r>
              <a:rPr lang="en-US" b="1" u="sng" dirty="0"/>
              <a:t>returns</a:t>
            </a:r>
            <a:r>
              <a:rPr lang="en-US" b="1" dirty="0"/>
              <a:t> </a:t>
            </a:r>
            <a:r>
              <a:rPr lang="en-US" dirty="0"/>
              <a:t>after it's done with what it wants to do!</a:t>
            </a:r>
          </a:p>
          <a:p>
            <a:r>
              <a:rPr lang="en-US" dirty="0"/>
              <a:t>note: </a:t>
            </a:r>
            <a:r>
              <a:rPr lang="en-US" b="1" dirty="0"/>
              <a:t>side effects </a:t>
            </a:r>
            <a:r>
              <a:rPr lang="en-US" dirty="0"/>
              <a:t>= things happening outside of the React state/prop change </a:t>
            </a:r>
            <a:r>
              <a:rPr lang="en-US" dirty="0">
                <a:sym typeface="Wingdings" panose="05000000000000000000" pitchFamily="2" charset="2"/>
              </a:rPr>
              <a:t></a:t>
            </a:r>
            <a:r>
              <a:rPr lang="en-US" dirty="0"/>
              <a:t> re-render -cycle. So e.g. saving something, even crucial to our business process, to backend via AJAX is a "side effect".</a:t>
            </a:r>
          </a:p>
          <a:p>
            <a:r>
              <a:rPr lang="en-US" dirty="0" err="1"/>
              <a:t>useEffect</a:t>
            </a:r>
            <a:r>
              <a:rPr lang="en-US" dirty="0"/>
              <a:t> is an inner function of component function. </a:t>
            </a:r>
          </a:p>
          <a:p>
            <a:pPr lvl="1"/>
            <a:r>
              <a:rPr lang="en-US" dirty="0" err="1"/>
              <a:t>useEffect</a:t>
            </a:r>
            <a:r>
              <a:rPr lang="en-US" dirty="0"/>
              <a:t> has replaced the old React component life-cycle event handlers (Where you could 'attach' your event-handler functions). inner function = function defined inside the component function. Then the visibility of the function is inside the outer function, inside that component only.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7.11.2023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62126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useState</a:t>
            </a:r>
            <a:r>
              <a:rPr lang="fi-FI" dirty="0"/>
              <a:t>, </a:t>
            </a:r>
            <a:r>
              <a:rPr lang="fi-FI" dirty="0" err="1"/>
              <a:t>useEffect</a:t>
            </a:r>
            <a:r>
              <a:rPr lang="fi-FI" dirty="0"/>
              <a:t>, </a:t>
            </a:r>
            <a:r>
              <a:rPr lang="fi-FI" dirty="0" err="1"/>
              <a:t>useContext</a:t>
            </a:r>
            <a:r>
              <a:rPr lang="fi-FI" dirty="0"/>
              <a:t> – </a:t>
            </a:r>
            <a:r>
              <a:rPr lang="fi-FI" dirty="0" err="1"/>
              <a:t>typical</a:t>
            </a:r>
            <a:r>
              <a:rPr lang="fi-FI" dirty="0"/>
              <a:t> </a:t>
            </a:r>
            <a:r>
              <a:rPr lang="fi-FI" dirty="0" err="1"/>
              <a:t>hooks</a:t>
            </a:r>
            <a:r>
              <a:rPr lang="fi-FI" dirty="0"/>
              <a:t> 3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u="sng" dirty="0">
                <a:hlinkClick r:id="rId2"/>
              </a:rPr>
              <a:t>https://reactjs.org/docs/hooks-overview.html</a:t>
            </a:r>
            <a:r>
              <a:rPr lang="en-US" dirty="0"/>
              <a:t>              </a:t>
            </a:r>
            <a:endParaRPr lang="fi-FI" dirty="0"/>
          </a:p>
          <a:p>
            <a:r>
              <a:rPr lang="en-US" u="sng" dirty="0">
                <a:hlinkClick r:id="rId3"/>
              </a:rPr>
              <a:t>https://reactjs.org/docs/hooks-state.html</a:t>
            </a:r>
            <a:endParaRPr lang="fi-FI" dirty="0"/>
          </a:p>
          <a:p>
            <a:r>
              <a:rPr lang="en-US" u="sng" dirty="0">
                <a:hlinkClick r:id="rId4"/>
              </a:rPr>
              <a:t>https://reactjs.org/docs/hooks-effect.html</a:t>
            </a:r>
            <a:r>
              <a:rPr lang="en-US" dirty="0"/>
              <a:t> </a:t>
            </a:r>
            <a:r>
              <a:rPr lang="en-US" u="sng" dirty="0"/>
              <a:t>Effect Hooks</a:t>
            </a:r>
            <a:endParaRPr lang="en-US" dirty="0"/>
          </a:p>
          <a:p>
            <a:r>
              <a:rPr lang="en-US" dirty="0">
                <a:hlinkClick r:id="rId5"/>
              </a:rPr>
              <a:t>https://reactjs.org/docs/context.html#when-to-use-context</a:t>
            </a:r>
            <a:r>
              <a:rPr lang="en-US" dirty="0"/>
              <a:t> </a:t>
            </a:r>
            <a:r>
              <a:rPr lang="en-US" u="sng" dirty="0"/>
              <a:t>Context Hooks</a:t>
            </a:r>
            <a:endParaRPr lang="en-US" dirty="0"/>
          </a:p>
          <a:p>
            <a:endParaRPr lang="fi-FI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7.11.2023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9754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8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79C2"/>
      </a:accent1>
      <a:accent2>
        <a:srgbClr val="8BADDC"/>
      </a:accent2>
      <a:accent3>
        <a:srgbClr val="00AACD"/>
      </a:accent3>
      <a:accent4>
        <a:srgbClr val="CAD510"/>
      </a:accent4>
      <a:accent5>
        <a:srgbClr val="99C879"/>
      </a:accent5>
      <a:accent6>
        <a:srgbClr val="FBB900"/>
      </a:accent6>
      <a:hlink>
        <a:srgbClr val="DF006E"/>
      </a:hlink>
      <a:folHlink>
        <a:srgbClr val="888B8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aaga-Helia-powerpoint-pohja.pptx [Read-Only]" id="{85B69CBC-69E6-4F2B-AC01-A2F0A1F659AC}" vid="{187833F4-E17E-4E19-B6ED-FBF677C8470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4C55B41993A414DABB8DD07ACBA0814" ma:contentTypeVersion="1" ma:contentTypeDescription="Create a new document." ma:contentTypeScope="" ma:versionID="3ea0c22b5866975a7b271665de4056c5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ef2aa9ed40e72a78c3822fc753b43e87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D546C03B-CD3A-4EA0-AAA4-0E00E896454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9E4DC25-62AA-44A0-8D5C-DB44892588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ED4E12E-7268-4B03-A47B-0755D62B5E31}">
  <ds:schemaRefs>
    <ds:schemaRef ds:uri="http://purl.org/dc/terms/"/>
    <ds:schemaRef ds:uri="http://schemas.microsoft.com/office/2006/documentManagement/types"/>
    <ds:schemaRef ds:uri="http://schemas.microsoft.com/sharepoint/v3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www.w3.org/XML/1998/namespace"/>
    <ds:schemaRef ds:uri="http://purl.org/dc/dcmitype/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282</TotalTime>
  <Words>2613</Words>
  <Application>Microsoft Office PowerPoint</Application>
  <PresentationFormat>Widescreen</PresentationFormat>
  <Paragraphs>198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Consolas</vt:lpstr>
      <vt:lpstr>Wingdings</vt:lpstr>
      <vt:lpstr>Office Theme</vt:lpstr>
      <vt:lpstr>Frontend exam – Summary </vt:lpstr>
      <vt:lpstr>React</vt:lpstr>
      <vt:lpstr>JSX</vt:lpstr>
      <vt:lpstr>React Hooks: Basics</vt:lpstr>
      <vt:lpstr>Code analysis task (related to previous)</vt:lpstr>
      <vt:lpstr>Code analysis task (Answer)</vt:lpstr>
      <vt:lpstr>useState, useEffect, useContext – typical hooks</vt:lpstr>
      <vt:lpstr>useState, useEffect, useContext – typical hooks 2</vt:lpstr>
      <vt:lpstr>useState, useEffect, useContext – typical hooks 3</vt:lpstr>
      <vt:lpstr>General rules of Hooks</vt:lpstr>
      <vt:lpstr>How to read this hook code?</vt:lpstr>
      <vt:lpstr>Context Hook</vt:lpstr>
      <vt:lpstr>Custom Hooks (a bit Advanced topic)</vt:lpstr>
      <vt:lpstr>create-react-app – “CRA”  OR  vite</vt:lpstr>
      <vt:lpstr>SPA = Single-Page Application</vt:lpstr>
      <vt:lpstr>React routing   (SPA routing in frontend, in DOM) </vt:lpstr>
      <vt:lpstr>Theming, styling</vt:lpstr>
      <vt:lpstr>Frontend architecture principles</vt:lpstr>
      <vt:lpstr>Tech used in this semester’s case</vt:lpstr>
      <vt:lpstr>Other topics for the exam ? (Mainly extras though)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Välimäki Juhani</dc:creator>
  <cp:lastModifiedBy>Välimäki Juhani</cp:lastModifiedBy>
  <cp:revision>62</cp:revision>
  <cp:lastPrinted>2020-09-28T07:56:54Z</cp:lastPrinted>
  <dcterms:created xsi:type="dcterms:W3CDTF">2022-05-08T17:05:50Z</dcterms:created>
  <dcterms:modified xsi:type="dcterms:W3CDTF">2023-11-07T07:29:14Z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0x01010024C55B41993A414DABB8DD07ACBA0814</vt:lpwstr>
  </property>
</Properties>
</file>