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6288"/>
  </p:normalViewPr>
  <p:slideViewPr>
    <p:cSldViewPr snapToGrid="0" snapToObjects="1" showGuides="1">
      <p:cViewPr varScale="1">
        <p:scale>
          <a:sx n="171" d="100"/>
          <a:sy n="171" d="100"/>
        </p:scale>
        <p:origin x="196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14.11.2023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React app learnings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https://reactjs.org/docs/hooks-rules.html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must start with lower letter text “use”</a:t>
            </a:r>
          </a:p>
          <a:p>
            <a:pPr lvl="1"/>
            <a:r>
              <a:rPr lang="en-US" dirty="0"/>
              <a:t>Should only be placed/called in the main level of the react component function</a:t>
            </a:r>
          </a:p>
          <a:p>
            <a:pPr lvl="1"/>
            <a:r>
              <a:rPr lang="en-US" dirty="0"/>
              <a:t>Call hooks only from your react functions (e.g. from your other hooks), </a:t>
            </a:r>
          </a:p>
          <a:p>
            <a:pPr lvl="2"/>
            <a:r>
              <a:rPr lang="en-US" dirty="0"/>
              <a:t>Do not call them </a:t>
            </a:r>
            <a:r>
              <a:rPr lang="en-US" b="1" dirty="0"/>
              <a:t>from</a:t>
            </a:r>
            <a:r>
              <a:rPr lang="en-US" dirty="0"/>
              <a:t> your regular JavaScript functions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r>
              <a:rPr lang="fi-FI" dirty="0" err="1"/>
              <a:t>Mostly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calls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, and </a:t>
            </a:r>
            <a:r>
              <a:rPr lang="fi-FI" dirty="0" err="1"/>
              <a:t>not</a:t>
            </a:r>
            <a:r>
              <a:rPr lang="fi-FI" dirty="0"/>
              <a:t> us.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.</a:t>
            </a:r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 some = </a:t>
            </a:r>
            <a:r>
              <a:rPr lang="en-US" dirty="0" err="1">
                <a:latin typeface="Consolas" panose="020B0609020204030204" pitchFamily="49" charset="0"/>
              </a:rPr>
              <a:t>useCustomX</a:t>
            </a:r>
            <a:r>
              <a:rPr lang="en-US" dirty="0">
                <a:latin typeface="Consolas" panose="020B0609020204030204" pitchFamily="49" charset="0"/>
              </a:rPr>
              <a:t>( () =&gt; { </a:t>
            </a:r>
          </a:p>
          <a:p>
            <a:pPr marL="864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	  </a:t>
            </a:r>
            <a:r>
              <a:rPr lang="en-US" dirty="0" err="1">
                <a:latin typeface="Consolas" panose="020B0609020204030204" pitchFamily="49" charset="0"/>
              </a:rPr>
              <a:t>doSomething</a:t>
            </a:r>
            <a:r>
              <a:rPr lang="en-US" dirty="0">
                <a:latin typeface="Consolas" panose="020B0609020204030204" pitchFamily="49" charset="0"/>
              </a:rPr>
              <a:t>(foo); 	</a:t>
            </a:r>
          </a:p>
          <a:p>
            <a:pPr marL="864000" lvl="2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 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()=&gt; {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doSomeAfterStuff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();} </a:t>
            </a:r>
          </a:p>
          <a:p>
            <a:pPr marL="8640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[bar] 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864000" lvl="2" indent="0">
              <a:buNone/>
            </a:pPr>
            <a:endParaRPr lang="fi-FI" dirty="0"/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(second time?) </a:t>
            </a:r>
            <a:r>
              <a:rPr lang="en-US" b="1" i="1" dirty="0">
                <a:solidFill>
                  <a:srgbClr val="00B050"/>
                </a:solidFill>
              </a:rPr>
              <a:t>if bar changes</a:t>
            </a:r>
            <a:r>
              <a:rPr lang="en-US" i="1" dirty="0"/>
              <a:t>! Not if any other prop/state changes like e.g. </a:t>
            </a:r>
            <a:r>
              <a:rPr lang="en-US" i="1" dirty="0" err="1"/>
              <a:t>useEffect</a:t>
            </a:r>
            <a:r>
              <a:rPr lang="en-US" i="1" dirty="0"/>
              <a:t> does by default.</a:t>
            </a:r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will be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Hook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Advanced topic, useful still in our case, see our case app context</a:t>
            </a:r>
            <a:endParaRPr lang="fi-FI" dirty="0"/>
          </a:p>
          <a:p>
            <a:r>
              <a:rPr lang="en-US" u="sng" dirty="0">
                <a:hlinkClick r:id="rId2"/>
              </a:rPr>
              <a:t>https://reactjs.org/docs/hooks-reference.html#usecontext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https://reactjs.org/docs/context.html#when-to-use-context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https://www.youtube.com/watch?v=lhMKvyLRWo0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on this line that is from the video link above?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white_space_char_count_has_to_be_the_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 Hooks (a bit Advanced topic)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 err="1"/>
              <a:t>vite</a:t>
            </a:r>
            <a:r>
              <a:rPr lang="en-US" dirty="0"/>
              <a:t> OR “CRA” - create-react-app</a:t>
            </a:r>
            <a:endParaRPr lang="fi-FI" u="sn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Just the basic understanding needed</a:t>
            </a:r>
          </a:p>
          <a:p>
            <a:r>
              <a:rPr lang="en-US" i="1" dirty="0"/>
              <a:t>What kind of project created? </a:t>
            </a:r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start =&gt; dev time environment with Node server, </a:t>
            </a:r>
            <a:r>
              <a:rPr lang="en-US" dirty="0" err="1"/>
              <a:t>webpackage</a:t>
            </a:r>
            <a:r>
              <a:rPr lang="en-US" dirty="0"/>
              <a:t>/</a:t>
            </a:r>
            <a:r>
              <a:rPr lang="en-US" dirty="0" err="1"/>
              <a:t>nodemon</a:t>
            </a:r>
            <a:r>
              <a:rPr lang="en-US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e.g.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/public</a:t>
            </a:r>
            <a:r>
              <a:rPr lang="en-US" i="1" dirty="0"/>
              <a:t>/index.html and the React app? How the React app starts and builds up the page? index.js/</a:t>
            </a:r>
            <a:r>
              <a:rPr lang="en-US" i="1" dirty="0" err="1"/>
              <a:t>ts</a:t>
            </a:r>
            <a:r>
              <a:rPr lang="en-US" i="1" dirty="0"/>
              <a:t> | index.html + Main. </a:t>
            </a:r>
            <a:r>
              <a:rPr lang="en-US" i="1" dirty="0" err="1"/>
              <a:t>js</a:t>
            </a:r>
            <a:r>
              <a:rPr lang="en-US" i="1" dirty="0"/>
              <a:t>/</a:t>
            </a:r>
            <a:r>
              <a:rPr lang="en-US" i="1" dirty="0" err="1"/>
              <a:t>jsx</a:t>
            </a:r>
            <a:r>
              <a:rPr lang="en-US" i="1" dirty="0"/>
              <a:t>/</a:t>
            </a:r>
            <a:r>
              <a:rPr lang="en-US" i="1" dirty="0" err="1"/>
              <a:t>ts</a:t>
            </a:r>
            <a:r>
              <a:rPr lang="en-US" i="1" dirty="0"/>
              <a:t>? + App.js + Nav.js | and so on.</a:t>
            </a:r>
            <a:endParaRPr lang="fi-FI" dirty="0"/>
          </a:p>
          <a:p>
            <a:r>
              <a:rPr lang="en-US" i="1" dirty="0"/>
              <a:t>How is the </a:t>
            </a:r>
            <a:r>
              <a:rPr lang="en-US" b="1" i="1" dirty="0"/>
              <a:t>dev environment </a:t>
            </a:r>
            <a:r>
              <a:rPr lang="en-US" i="1" dirty="0"/>
              <a:t>related to the </a:t>
            </a:r>
            <a:r>
              <a:rPr lang="en-US" b="1" i="1" dirty="0"/>
              <a:t>built version = published 'production environment’</a:t>
            </a:r>
            <a:r>
              <a:rPr lang="en-US" i="1" dirty="0"/>
              <a:t>?  </a:t>
            </a:r>
            <a:endParaRPr lang="fi-FI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build =&gt;  /build folder with only few mashed up .html and .</a:t>
            </a:r>
            <a:r>
              <a:rPr lang="en-US" dirty="0" err="1"/>
              <a:t>js</a:t>
            </a:r>
            <a:r>
              <a:rPr lang="en-US" dirty="0"/>
              <a:t> (and needed .</a:t>
            </a:r>
            <a:r>
              <a:rPr lang="en-US" dirty="0" err="1"/>
              <a:t>css</a:t>
            </a:r>
            <a:r>
              <a:rPr lang="en-US" dirty="0"/>
              <a:t> plus other static files),  </a:t>
            </a:r>
          </a:p>
          <a:p>
            <a:pPr lvl="1"/>
            <a:r>
              <a:rPr lang="en-US" dirty="0"/>
              <a:t>no Node anymore, no TS, no ES5,6,7,8, no </a:t>
            </a:r>
            <a:r>
              <a:rPr lang="en-US" dirty="0" err="1"/>
              <a:t>node_modules</a:t>
            </a:r>
            <a:r>
              <a:rPr lang="en-US" dirty="0"/>
              <a:t>, just browser runnable ‘DOM API’ JS + html + </a:t>
            </a:r>
            <a:r>
              <a:rPr lang="en-US" dirty="0" err="1"/>
              <a:t>css</a:t>
            </a:r>
            <a:r>
              <a:rPr lang="en-US" dirty="0"/>
              <a:t> + …, </a:t>
            </a:r>
          </a:p>
          <a:p>
            <a:pPr lvl="1"/>
            <a:r>
              <a:rPr lang="en-US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dirty="0"/>
              <a:t>SPA basic understanding needed. </a:t>
            </a:r>
          </a:p>
          <a:p>
            <a:r>
              <a:rPr lang="en-US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dirty="0"/>
              <a:t>React components can be: </a:t>
            </a:r>
          </a:p>
          <a:p>
            <a:pPr lvl="1"/>
            <a:r>
              <a:rPr lang="en-US" dirty="0"/>
              <a:t>‘Views’ = SPA ‘pages’ we can get routed to</a:t>
            </a:r>
            <a:endParaRPr lang="fi-FI" dirty="0"/>
          </a:p>
          <a:p>
            <a:pPr lvl="1"/>
            <a:r>
              <a:rPr lang="en-US" dirty="0"/>
              <a:t>Some others are re-usable child components of the Views</a:t>
            </a:r>
            <a:endParaRPr lang="fi-FI" dirty="0"/>
          </a:p>
          <a:p>
            <a:r>
              <a:rPr lang="en-US" dirty="0"/>
              <a:t>Some are:</a:t>
            </a:r>
          </a:p>
          <a:p>
            <a:pPr lvl="1"/>
            <a:r>
              <a:rPr lang="en-US" i="1" dirty="0"/>
              <a:t>container components</a:t>
            </a:r>
            <a:r>
              <a:rPr lang="en-US" dirty="0"/>
              <a:t> who have/fetch the data, hold the state</a:t>
            </a:r>
            <a:endParaRPr lang="fi-FI" dirty="0"/>
          </a:p>
          <a:p>
            <a:pPr lvl="1"/>
            <a:r>
              <a:rPr lang="en-US" dirty="0"/>
              <a:t>Some others are </a:t>
            </a:r>
            <a:r>
              <a:rPr lang="en-US" i="1" dirty="0"/>
              <a:t>presentational components</a:t>
            </a:r>
            <a:r>
              <a:rPr lang="en-US" dirty="0"/>
              <a:t> who get the data from mother, and who only show what they get (plus possibly provide links/buttons related to _that_ item that it's showing)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970156"/>
            <a:ext cx="11125198" cy="5374888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general? 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https://youtu.be/Law7wfdg_ls?t=73</a:t>
            </a:r>
            <a:r>
              <a:rPr lang="en-US" dirty="0"/>
              <a:t> </a:t>
            </a:r>
            <a:endParaRPr lang="fi-FI" dirty="0"/>
          </a:p>
          <a:p>
            <a:pPr lvl="1"/>
            <a:r>
              <a:rPr lang="en-US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dirty="0"/>
              <a:t>after 16:46 starts "custom routing" i.e. routing with parameters. 33 mins in total.</a:t>
            </a:r>
          </a:p>
          <a:p>
            <a:r>
              <a:rPr lang="en-US" b="1" dirty="0"/>
              <a:t>Ingredients of routing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node module, 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 at root component around our components, e.g. </a:t>
            </a:r>
            <a:r>
              <a:rPr lang="en-US" dirty="0" err="1"/>
              <a:t>BrowserRouter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with </a:t>
            </a:r>
            <a:r>
              <a:rPr lang="en-US" b="1" dirty="0"/>
              <a:t>Routes</a:t>
            </a:r>
            <a:r>
              <a:rPr lang="en-US" dirty="0"/>
              <a:t> </a:t>
            </a:r>
            <a:r>
              <a:rPr lang="en-US" b="1" dirty="0"/>
              <a:t>or similar (older Switch)</a:t>
            </a:r>
            <a:r>
              <a:rPr lang="en-US" dirty="0"/>
              <a:t>, lists the Routes and also marks the place where </a:t>
            </a:r>
            <a:r>
              <a:rPr lang="en-US" b="1" dirty="0"/>
              <a:t>one</a:t>
            </a:r>
            <a:r>
              <a:rPr lang="en-US" dirty="0"/>
              <a:t> is rendered at a time </a:t>
            </a:r>
          </a:p>
          <a:p>
            <a:pPr lvl="1"/>
            <a:r>
              <a:rPr lang="en-US" b="1" dirty="0"/>
              <a:t>Routes </a:t>
            </a:r>
            <a:r>
              <a:rPr lang="en-US" dirty="0"/>
              <a:t>with </a:t>
            </a:r>
            <a:r>
              <a:rPr lang="en-US" b="1" dirty="0"/>
              <a:t>Paths</a:t>
            </a:r>
            <a:r>
              <a:rPr lang="en-US" dirty="0"/>
              <a:t> = "</a:t>
            </a:r>
            <a:r>
              <a:rPr lang="en-US" dirty="0" err="1"/>
              <a:t>url</a:t>
            </a:r>
            <a:r>
              <a:rPr lang="en-US" dirty="0"/>
              <a:t>" patterns, possible with path </a:t>
            </a:r>
            <a:r>
              <a:rPr lang="en-US" b="1" dirty="0"/>
              <a:t>parameters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Each Route mapped to a (‘View’) React </a:t>
            </a:r>
            <a:r>
              <a:rPr lang="en-US" b="1" dirty="0"/>
              <a:t>component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495"/>
            <a:ext cx="11125200" cy="1223963"/>
          </a:xfrm>
        </p:spPr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56" y="980499"/>
            <a:ext cx="11336337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team, another developer) is folder-, file-, and </a:t>
            </a:r>
            <a:r>
              <a:rPr lang="en-US" dirty="0" err="1"/>
              <a:t>codeline</a:t>
            </a:r>
            <a:r>
              <a:rPr lang="en-US" dirty="0"/>
              <a:t>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common file edit should be done as a) as a fast commit and share to others as possible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Git. Trailing commas make actually sense in version management.</a:t>
            </a:r>
            <a:br>
              <a:rPr lang="en-US" dirty="0"/>
            </a:br>
            <a:r>
              <a:rPr lang="en-US" dirty="0"/>
              <a:t>	Think about e.g. a new View and its SPA "URL“/Path added to the routing. Or backend route file reference and route to index file of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the reading speed, not the writing speed. Though sometimes elegant code is also short.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used in this semester’s case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Frontend_UsedTech_20XXY.pdf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(</a:t>
            </a:r>
            <a:r>
              <a:rPr lang="fi-FI" dirty="0" err="1"/>
              <a:t>docs_frontend_design</a:t>
            </a:r>
            <a:r>
              <a:rPr lang="fi-FI"/>
              <a:t>).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(now also support for e.g. TypeScript types)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 ? (</a:t>
            </a:r>
            <a:r>
              <a:rPr lang="en-US" u="sng" dirty="0"/>
              <a:t>Mainly</a:t>
            </a:r>
            <a:r>
              <a:rPr lang="en-US" dirty="0"/>
              <a:t> </a:t>
            </a:r>
            <a:r>
              <a:rPr lang="en-US"/>
              <a:t>extras though)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Something asked about AJAX? If then some core understanding.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function.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dirty="0"/>
              <a:t>Browsers are able to save ‘text files’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https://github.com/valju/docs_backend_design/blob/master/FSO/FSOReadingList.pdf</a:t>
            </a:r>
            <a:r>
              <a:rPr lang="en-US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 </a:t>
            </a:r>
          </a:p>
          <a:p>
            <a:pPr lvl="1"/>
            <a:r>
              <a:rPr lang="en-US" dirty="0"/>
              <a:t>XML-</a:t>
            </a:r>
            <a:r>
              <a:rPr lang="en-US" b="1" u="sng" dirty="0"/>
              <a:t>like</a:t>
            </a:r>
            <a:r>
              <a:rPr lang="en-US" dirty="0"/>
              <a:t> language mixing JS and React component markup, </a:t>
            </a:r>
          </a:p>
          <a:p>
            <a:pPr lvl="1"/>
            <a:r>
              <a:rPr lang="en-US" b="1" u="sng" dirty="0"/>
              <a:t>not</a:t>
            </a:r>
            <a:r>
              <a:rPr lang="en-US" dirty="0"/>
              <a:t> XML as it's not following XML rules, </a:t>
            </a:r>
          </a:p>
          <a:p>
            <a:pPr lvl="1"/>
            <a:r>
              <a:rPr lang="en-US" dirty="0"/>
              <a:t>nor HTML structure rules either</a:t>
            </a:r>
          </a:p>
          <a:p>
            <a:r>
              <a:rPr lang="en-US" dirty="0"/>
              <a:t>One syntax example: What is happening in the following?</a:t>
            </a:r>
            <a:br>
              <a:rPr lang="en-US" dirty="0"/>
            </a:br>
            <a:r>
              <a:rPr lang="en-US" dirty="0"/>
              <a:t>            var a =123; 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={{a}}  /&gt;   </a:t>
            </a:r>
          </a:p>
          <a:p>
            <a:pPr lvl="3"/>
            <a:r>
              <a:rPr lang="en-US" dirty="0"/>
              <a:t>first go to JS mode with {  }, </a:t>
            </a:r>
          </a:p>
          <a:p>
            <a:pPr lvl="3"/>
            <a:r>
              <a:rPr lang="en-US" dirty="0"/>
              <a:t>then create an object {a}, (thus same as ={{</a:t>
            </a:r>
            <a:r>
              <a:rPr lang="en-US" dirty="0" err="1"/>
              <a:t>a:a</a:t>
            </a:r>
            <a:r>
              <a:rPr lang="en-US" dirty="0"/>
              <a:t>}}</a:t>
            </a:r>
          </a:p>
          <a:p>
            <a:r>
              <a:rPr lang="en-US" dirty="0"/>
              <a:t>React components with </a:t>
            </a:r>
            <a:r>
              <a:rPr lang="en-US" b="1" dirty="0" err="1"/>
              <a:t>C</a:t>
            </a:r>
            <a:r>
              <a:rPr lang="en-US" dirty="0" err="1"/>
              <a:t>apitalFirstLetter</a:t>
            </a:r>
            <a:r>
              <a:rPr lang="en-US" dirty="0"/>
              <a:t>, HTML elements/attributes with small letter: &lt;div&gt;…&lt;/div&gt;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(s)</a:t>
            </a:r>
            <a:r>
              <a:rPr lang="en-US" dirty="0"/>
              <a:t> attribute or so (in React, react-rendered)  vs.   </a:t>
            </a:r>
            <a:r>
              <a:rPr lang="en-US" b="1" dirty="0"/>
              <a:t>class</a:t>
            </a:r>
            <a:r>
              <a:rPr lang="en-US" dirty="0"/>
              <a:t> attribute (HTML, already ready html. </a:t>
            </a:r>
          </a:p>
          <a:p>
            <a:pPr lvl="1"/>
            <a:r>
              <a:rPr lang="en-US" dirty="0"/>
              <a:t>Thus, being able to mix JSX and ready HTML, though only okay if unavoidable</a:t>
            </a:r>
          </a:p>
          <a:p>
            <a:r>
              <a:rPr lang="en-US" dirty="0"/>
              <a:t>if you </a:t>
            </a:r>
            <a:r>
              <a:rPr lang="en-US" b="1" dirty="0"/>
              <a:t>return</a:t>
            </a:r>
            <a:r>
              <a:rPr lang="en-US" dirty="0"/>
              <a:t> JSX, wrap it inside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b="1" dirty="0"/>
              <a:t>)</a:t>
            </a:r>
            <a:r>
              <a:rPr lang="en-US" dirty="0"/>
              <a:t> (((Or make sure to start JSX from same line as the </a:t>
            </a:r>
            <a:r>
              <a:rPr lang="en-US" b="1" dirty="0"/>
              <a:t>return</a:t>
            </a:r>
            <a:r>
              <a:rPr lang="en-US" dirty="0"/>
              <a:t> keyword))) 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also the ES object destructor assignment if needed.</a:t>
            </a:r>
            <a:endParaRPr lang="fi-FI" dirty="0"/>
          </a:p>
          <a:p>
            <a:r>
              <a:rPr lang="en-US" u="sng" dirty="0">
                <a:hlinkClick r:id="rId2"/>
              </a:rPr>
              <a:t>https://youtu.be/mxK8b99iJTg?t=150</a:t>
            </a:r>
            <a:r>
              <a:rPr lang="en-US" dirty="0"/>
              <a:t> from 02:30 to 19:50, 18 mins </a:t>
            </a:r>
          </a:p>
          <a:p>
            <a:pPr lvl="1"/>
            <a:r>
              <a:rPr lang="en-US" sz="1400" u="sng" dirty="0"/>
              <a:t>(Skip</a:t>
            </a:r>
            <a:r>
              <a:rPr lang="en-US" sz="1400" dirty="0"/>
              <a:t> pre-release react installation! no need for: "</a:t>
            </a:r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...“)</a:t>
            </a:r>
          </a:p>
          <a:p>
            <a:pPr lvl="1"/>
            <a:r>
              <a:rPr lang="en-US" sz="1400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dirty="0"/>
              <a:t>function definitions vs. </a:t>
            </a:r>
            <a:r>
              <a:rPr lang="en-US" dirty="0" err="1"/>
              <a:t>func</a:t>
            </a:r>
            <a:r>
              <a:rPr lang="en-US" dirty="0"/>
              <a:t> calls! (function definitions / ready function objects passed, not function calls)</a:t>
            </a:r>
          </a:p>
          <a:p>
            <a:pPr marL="1206900" lvl="2" indent="-342900">
              <a:buAutoNum type="arabicPeriod"/>
            </a:pPr>
            <a:r>
              <a:rPr lang="en-US" dirty="0"/>
              <a:t>set state function is created automatically for you</a:t>
            </a:r>
          </a:p>
          <a:p>
            <a:pPr marL="1206900" lvl="2" indent="-342900">
              <a:buAutoNum type="arabicPeriod"/>
            </a:pPr>
            <a:r>
              <a:rPr lang="en-US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dirty="0"/>
              <a:t>Above also Mother passing to Children: data and/or event-handler function objects, in </a:t>
            </a:r>
            <a:r>
              <a:rPr lang="en-US" dirty="0" err="1"/>
              <a:t>Childrens</a:t>
            </a:r>
            <a:r>
              <a:rPr lang="en-US" dirty="0"/>
              <a:t>' props.</a:t>
            </a:r>
          </a:p>
          <a:p>
            <a:pPr marL="504000" lvl="1" indent="0">
              <a:buNone/>
            </a:pPr>
            <a:r>
              <a:rPr lang="en-US" dirty="0"/>
              <a:t>(Of course we would </a:t>
            </a:r>
            <a:r>
              <a:rPr lang="en-US" b="1" dirty="0"/>
              <a:t>not</a:t>
            </a:r>
            <a:r>
              <a:rPr lang="en-US" dirty="0"/>
              <a:t> write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TodoForm</a:t>
            </a:r>
            <a:r>
              <a:rPr lang="en-US" dirty="0"/>
              <a:t> and App in the same file. This is a basic demo. Also ‘value’/’</a:t>
            </a:r>
            <a:r>
              <a:rPr lang="en-US" dirty="0" err="1"/>
              <a:t>setValue</a:t>
            </a:r>
            <a:r>
              <a:rPr lang="en-US" dirty="0"/>
              <a:t>’ could be called e.g. ‘task’, ‘</a:t>
            </a:r>
            <a:r>
              <a:rPr lang="en-US" dirty="0" err="1"/>
              <a:t>setTask</a:t>
            </a:r>
            <a:r>
              <a:rPr lang="en-US" dirty="0"/>
              <a:t>’. As you can have multiple states in a component, ‘value’ is too ambiguous name)</a:t>
            </a:r>
          </a:p>
          <a:p>
            <a:r>
              <a:rPr lang="en-US" u="sng" dirty="0">
                <a:hlinkClick r:id="rId3"/>
              </a:rPr>
              <a:t>https://reactjs.org/docs/hooks-intro.html</a:t>
            </a:r>
            <a:r>
              <a:rPr lang="en-US" dirty="0"/>
              <a:t> Tutorial text and examples of the same basic hooks knowledge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this? </a:t>
            </a:r>
            <a:br>
              <a:rPr lang="en-US" i="1" dirty="0"/>
            </a:br>
            <a:r>
              <a:rPr lang="en-US" i="1" dirty="0"/>
              <a:t>					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endParaRPr lang="en-US" i="1" dirty="0"/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200" b="1" i="1" dirty="0">
                <a:solidFill>
                  <a:srgbClr val="FF0000"/>
                </a:solidFill>
              </a:rPr>
              <a:t>Spoiler alert</a:t>
            </a:r>
            <a:r>
              <a:rPr lang="en-US" sz="3200" i="1" dirty="0"/>
              <a:t>: Answer on the next slide</a:t>
            </a:r>
            <a:endParaRPr lang="fi-FI" sz="3200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73238"/>
            <a:ext cx="11512937" cy="4140200"/>
          </a:xfrm>
        </p:spPr>
        <p:txBody>
          <a:bodyPr>
            <a:normAutofit/>
          </a:bodyPr>
          <a:lstStyle/>
          <a:p>
            <a:r>
              <a:rPr lang="en-US" i="1" dirty="0"/>
              <a:t>What 4-5 things will happen with this:         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Answer: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setAge</a:t>
            </a:r>
            <a:r>
              <a:rPr lang="fi-FI" i="1" dirty="0"/>
              <a:t>’ </a:t>
            </a:r>
            <a:r>
              <a:rPr lang="fi-FI" i="1" dirty="0" err="1"/>
              <a:t>created</a:t>
            </a:r>
            <a:r>
              <a:rPr lang="fi-FI" i="1" dirty="0"/>
              <a:t> and </a:t>
            </a:r>
            <a:r>
              <a:rPr lang="fi-FI" i="1" dirty="0" err="1"/>
              <a:t>assigned</a:t>
            </a:r>
            <a:r>
              <a:rPr lang="fi-FI" i="1" dirty="0"/>
              <a:t> a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assigned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our</a:t>
            </a:r>
            <a:r>
              <a:rPr lang="fi-FI" i="1" dirty="0"/>
              <a:t> </a:t>
            </a:r>
            <a:r>
              <a:rPr lang="fi-FI" i="1" dirty="0" err="1"/>
              <a:t>code</a:t>
            </a:r>
            <a:endParaRPr lang="fi-FI" i="1" dirty="0"/>
          </a:p>
          <a:p>
            <a:pPr lvl="2"/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thus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kind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setAge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useState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’</a:t>
            </a:r>
            <a:r>
              <a:rPr lang="fi-FI" i="1" dirty="0" err="1"/>
              <a:t>age</a:t>
            </a:r>
            <a:r>
              <a:rPr lang="fi-FI" i="1" dirty="0"/>
              <a:t>’,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to ’</a:t>
            </a:r>
            <a:r>
              <a:rPr lang="fi-FI" i="1" dirty="0" err="1"/>
              <a:t>setAge</a:t>
            </a:r>
            <a:r>
              <a:rPr lang="fi-FI" i="1" dirty="0"/>
              <a:t>’</a:t>
            </a:r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https://youtu.be/dpw9EHDh2bM?t=1061</a:t>
            </a:r>
            <a:r>
              <a:rPr lang="en-US" dirty="0"/>
              <a:t>       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b="1" dirty="0" err="1"/>
              <a:t>useContext</a:t>
            </a:r>
            <a:r>
              <a:rPr lang="en-US" dirty="0"/>
              <a:t> introduced)</a:t>
            </a:r>
            <a:endParaRPr lang="fi-FI" dirty="0"/>
          </a:p>
          <a:p>
            <a:pPr lvl="1"/>
            <a:r>
              <a:rPr lang="en-US" dirty="0"/>
              <a:t>from 17:45 until 54:13   =   &lt;36 mins   </a:t>
            </a:r>
          </a:p>
          <a:p>
            <a:pPr lvl="1"/>
            <a:r>
              <a:rPr lang="en-US" dirty="0"/>
              <a:t>NOTICE, No need to watch the unrelated LATTER PART OF THE SHOW!</a:t>
            </a:r>
          </a:p>
          <a:p>
            <a:r>
              <a:rPr lang="en-US" b="1" dirty="0" err="1"/>
              <a:t>useState</a:t>
            </a:r>
            <a:r>
              <a:rPr lang="en-US" dirty="0"/>
              <a:t> =&gt; used to just setup some fraction of the component’s React </a:t>
            </a:r>
            <a:r>
              <a:rPr lang="en-US" b="1" dirty="0"/>
              <a:t>state</a:t>
            </a:r>
            <a:r>
              <a:rPr lang="en-US" dirty="0"/>
              <a:t> and its </a:t>
            </a:r>
            <a:r>
              <a:rPr lang="en-US" b="1" dirty="0"/>
              <a:t>update function</a:t>
            </a:r>
          </a:p>
          <a:p>
            <a:r>
              <a:rPr lang="en-US" dirty="0"/>
              <a:t>state/props created or changed, render happens =&gt; </a:t>
            </a:r>
            <a:r>
              <a:rPr lang="en-US" b="1" dirty="0" err="1"/>
              <a:t>useEffect</a:t>
            </a:r>
            <a:r>
              <a:rPr lang="en-US" b="1" dirty="0"/>
              <a:t>( )</a:t>
            </a:r>
            <a:r>
              <a:rPr lang="en-US" dirty="0"/>
              <a:t> defined functions (possibly) triggered! Thus useful for attaching any non-UI background functionality.</a:t>
            </a: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en-US" dirty="0"/>
              <a:t> =&gt; used to share data / data structures between unrelated React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https://www.youtube.com/watch?v=TNhaISOUy6Q</a:t>
            </a:r>
            <a:endParaRPr lang="en-US" u="sng" dirty="0"/>
          </a:p>
          <a:p>
            <a:r>
              <a:rPr lang="en-US" u="sng" dirty="0"/>
              <a:t>f</a:t>
            </a:r>
            <a:r>
              <a:rPr lang="en-US" dirty="0"/>
              <a:t>rom 0:00 </a:t>
            </a:r>
            <a:r>
              <a:rPr lang="en-US" b="1" dirty="0"/>
              <a:t>until 6:58</a:t>
            </a:r>
            <a:r>
              <a:rPr lang="en-US" dirty="0"/>
              <a:t>   our 3 Hooks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r>
              <a:rPr lang="en-US" dirty="0"/>
              <a:t>) shown in just 7 mins</a:t>
            </a:r>
          </a:p>
          <a:p>
            <a:r>
              <a:rPr lang="en-US" dirty="0"/>
              <a:t>Video progresses fast. Pause and read code! </a:t>
            </a:r>
            <a:endParaRPr lang="fi-FI" dirty="0"/>
          </a:p>
          <a:p>
            <a:r>
              <a:rPr lang="en-US" dirty="0"/>
              <a:t>The ‘post cleanup’ happens with the function that your </a:t>
            </a:r>
            <a:r>
              <a:rPr lang="en-US" dirty="0" err="1"/>
              <a:t>useEffect</a:t>
            </a:r>
            <a:r>
              <a:rPr lang="en-US" dirty="0"/>
              <a:t> hooked function </a:t>
            </a:r>
            <a:r>
              <a:rPr lang="en-US" b="1" dirty="0"/>
              <a:t>optionally </a:t>
            </a:r>
            <a:r>
              <a:rPr lang="en-US" b="1" u="sng" dirty="0"/>
              <a:t>returns</a:t>
            </a:r>
            <a:r>
              <a:rPr lang="en-US" b="1" dirty="0"/>
              <a:t> </a:t>
            </a:r>
            <a:r>
              <a:rPr lang="en-US" dirty="0"/>
              <a:t>after it's done with what it wants to do!</a:t>
            </a:r>
          </a:p>
          <a:p>
            <a:r>
              <a:rPr lang="en-US" dirty="0"/>
              <a:t>note: </a:t>
            </a:r>
            <a:r>
              <a:rPr lang="en-US" b="1" dirty="0"/>
              <a:t>side effects </a:t>
            </a:r>
            <a:r>
              <a:rPr lang="en-US" dirty="0"/>
              <a:t>= things happening outside of the React state/prop change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re-render -cycle. So e.g. saving something, even crucial to our business process, to backend via AJAX is a "side effect".</a:t>
            </a:r>
          </a:p>
          <a:p>
            <a:r>
              <a:rPr lang="en-US" dirty="0" err="1"/>
              <a:t>useEffect</a:t>
            </a:r>
            <a:r>
              <a:rPr lang="en-US" dirty="0"/>
              <a:t> is an inner function of the component function. </a:t>
            </a:r>
          </a:p>
          <a:p>
            <a:pPr lvl="1"/>
            <a:r>
              <a:rPr lang="en-US" dirty="0" err="1"/>
              <a:t>useEffect</a:t>
            </a:r>
            <a:r>
              <a:rPr lang="en-US" dirty="0"/>
              <a:t> has replaced the old React component life-cycle event handlers (Where you could 'attach' your event-handler functions). inner function = function defined inside the component function. Then the visibility of the function is inside the outer function, inside that component.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https://reactjs.org/docs/hooks-overview.html</a:t>
            </a:r>
            <a:r>
              <a:rPr lang="en-US" dirty="0"/>
              <a:t>              </a:t>
            </a:r>
            <a:endParaRPr lang="fi-FI" dirty="0"/>
          </a:p>
          <a:p>
            <a:r>
              <a:rPr lang="en-US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u="sng" dirty="0">
                <a:hlinkClick r:id="rId4"/>
              </a:rPr>
              <a:t>https://reactjs.org/docs/hooks-effect.html</a:t>
            </a:r>
            <a:r>
              <a:rPr lang="en-US" dirty="0"/>
              <a:t> </a:t>
            </a:r>
            <a:r>
              <a:rPr lang="en-US" u="sng" dirty="0"/>
              <a:t>Effect Hooks</a:t>
            </a:r>
            <a:endParaRPr lang="en-US" dirty="0"/>
          </a:p>
          <a:p>
            <a:r>
              <a:rPr lang="en-US" dirty="0">
                <a:hlinkClick r:id="rId5"/>
              </a:rPr>
              <a:t>https://reactjs.org/docs/context.html#when-to-use-context</a:t>
            </a:r>
            <a:r>
              <a:rPr lang="en-US" dirty="0"/>
              <a:t> </a:t>
            </a:r>
            <a:r>
              <a:rPr lang="en-US" u="sng" dirty="0"/>
              <a:t>Context Hooks</a:t>
            </a:r>
            <a:endParaRPr lang="en-US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328</TotalTime>
  <Words>2745</Words>
  <Application>Microsoft Office PowerPoint</Application>
  <PresentationFormat>Widescreen</PresentationFormat>
  <Paragraphs>210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React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vite OR “CRA” - create-react-app</vt:lpstr>
      <vt:lpstr>SPA = Single-Page Application</vt:lpstr>
      <vt:lpstr>React routing   (SPA routing in frontend, in DOM) </vt:lpstr>
      <vt:lpstr>Theming, styling</vt:lpstr>
      <vt:lpstr>Frontend architecture principles</vt:lpstr>
      <vt:lpstr>Tech used in this semester’s case</vt:lpstr>
      <vt:lpstr>Other topics for the exam ? (Mainly extras though)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79</cp:revision>
  <cp:lastPrinted>2020-09-28T07:56:54Z</cp:lastPrinted>
  <dcterms:created xsi:type="dcterms:W3CDTF">2022-05-08T17:05:50Z</dcterms:created>
  <dcterms:modified xsi:type="dcterms:W3CDTF">2023-11-14T11:32:48Z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