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5"/>
  </p:notesMasterIdLst>
  <p:sldIdLst>
    <p:sldId id="256" r:id="rId5"/>
    <p:sldId id="257" r:id="rId6"/>
    <p:sldId id="258" r:id="rId7"/>
    <p:sldId id="259" r:id="rId8"/>
    <p:sldId id="260" r:id="rId9"/>
    <p:sldId id="261" r:id="rId10"/>
    <p:sldId id="262" r:id="rId11"/>
    <p:sldId id="263" r:id="rId12"/>
    <p:sldId id="264" r:id="rId13"/>
    <p:sldId id="274" r:id="rId14"/>
    <p:sldId id="266" r:id="rId15"/>
    <p:sldId id="265" r:id="rId16"/>
    <p:sldId id="267" r:id="rId17"/>
    <p:sldId id="268" r:id="rId18"/>
    <p:sldId id="269" r:id="rId19"/>
    <p:sldId id="270" r:id="rId20"/>
    <p:sldId id="271" r:id="rId21"/>
    <p:sldId id="273" r:id="rId22"/>
    <p:sldId id="272" r:id="rId23"/>
    <p:sldId id="275" r:id="rId24"/>
  </p:sldIdLst>
  <p:sldSz cx="12192000" cy="6858000"/>
  <p:notesSz cx="6858000" cy="9144000"/>
  <p:defaultTextStyle>
    <a:defPPr>
      <a:defRPr lang="en-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33" autoAdjust="0"/>
    <p:restoredTop sz="96288"/>
  </p:normalViewPr>
  <p:slideViewPr>
    <p:cSldViewPr snapToGrid="0" snapToObjects="1" showGuides="1">
      <p:cViewPr varScale="1">
        <p:scale>
          <a:sx n="173" d="100"/>
          <a:sy n="173" d="100"/>
        </p:scale>
        <p:origin x="116" y="2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7206444183848973E-2"/>
          <c:y val="2.5224786213845555E-2"/>
          <c:w val="0.9168433983226576"/>
          <c:h val="0.80633515420983271"/>
        </c:manualLayout>
      </c:layout>
      <c:barChart>
        <c:barDir val="col"/>
        <c:grouping val="clustered"/>
        <c:varyColors val="0"/>
        <c:ser>
          <c:idx val="0"/>
          <c:order val="0"/>
          <c:tx>
            <c:strRef>
              <c:f>Sheet1!$B$1</c:f>
              <c:strCache>
                <c:ptCount val="1"/>
                <c:pt idx="0">
                  <c:v>Series 1</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BBF5-084B-9211-911E43467DCD}"/>
            </c:ext>
          </c:extLst>
        </c:ser>
        <c:ser>
          <c:idx val="1"/>
          <c:order val="1"/>
          <c:tx>
            <c:strRef>
              <c:f>Sheet1!$C$1</c:f>
              <c:strCache>
                <c:ptCount val="1"/>
                <c:pt idx="0">
                  <c:v>Series 2</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BBF5-084B-9211-911E43467DCD}"/>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BBF5-084B-9211-911E43467DCD}"/>
            </c:ext>
          </c:extLst>
        </c:ser>
        <c:dLbls>
          <c:showLegendKey val="0"/>
          <c:showVal val="0"/>
          <c:showCatName val="0"/>
          <c:showSerName val="0"/>
          <c:showPercent val="0"/>
          <c:showBubbleSize val="0"/>
        </c:dLbls>
        <c:gapWidth val="219"/>
        <c:overlap val="-27"/>
        <c:axId val="1933874399"/>
        <c:axId val="1932068463"/>
      </c:barChart>
      <c:catAx>
        <c:axId val="1933874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solidFill>
                <a:latin typeface="+mj-lt"/>
                <a:ea typeface="Tahoma" panose="020B0604030504040204" pitchFamily="34" charset="0"/>
                <a:cs typeface="Tahoma" panose="020B0604030504040204" pitchFamily="34" charset="0"/>
              </a:defRPr>
            </a:pPr>
            <a:endParaRPr lang="fi-FI"/>
          </a:p>
        </c:txPr>
        <c:crossAx val="1932068463"/>
        <c:crosses val="autoZero"/>
        <c:auto val="1"/>
        <c:lblAlgn val="ctr"/>
        <c:lblOffset val="100"/>
        <c:noMultiLvlLbl val="0"/>
      </c:catAx>
      <c:valAx>
        <c:axId val="19320684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lumMod val="65000"/>
                  </a:schemeClr>
                </a:solidFill>
                <a:latin typeface="+mn-lt"/>
                <a:ea typeface="Tahoma" panose="020B0604030504040204" pitchFamily="34" charset="0"/>
                <a:cs typeface="Tahoma" panose="020B0604030504040204" pitchFamily="34" charset="0"/>
              </a:defRPr>
            </a:pPr>
            <a:endParaRPr lang="fi-FI"/>
          </a:p>
        </c:txPr>
        <c:crossAx val="1933874399"/>
        <c:crosses val="autoZero"/>
        <c:crossBetween val="between"/>
      </c:valAx>
      <c:spPr>
        <a:noFill/>
        <a:ln>
          <a:noFill/>
        </a:ln>
        <a:effectLst/>
      </c:spPr>
    </c:plotArea>
    <c:legend>
      <c:legendPos val="b"/>
      <c:layout>
        <c:manualLayout>
          <c:xMode val="edge"/>
          <c:yMode val="edge"/>
          <c:x val="0.26672210873543228"/>
          <c:y val="0.92910021714117252"/>
          <c:w val="0.46655578252913543"/>
          <c:h val="7.0899782858827434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Tahoma" panose="020B0604030504040204" pitchFamily="34" charset="0"/>
              <a:cs typeface="Tahoma" panose="020B0604030504040204" pitchFamily="34" charset="0"/>
            </a:defRPr>
          </a:pPr>
          <a:endParaRPr lang="fi-FI"/>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i-FI"/>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45C365-1C26-6946-87AF-75D6A7DF4277}" type="datetimeFigureOut">
              <a:rPr lang="en-GB" smtClean="0"/>
              <a:t>15/04/2025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5FFFB7-F2A5-7347-AEB2-258A388E9376}" type="slidenum">
              <a:rPr lang="en-GB" smtClean="0"/>
              <a:t>‹#›</a:t>
            </a:fld>
            <a:endParaRPr lang="en-GB"/>
          </a:p>
        </p:txBody>
      </p:sp>
    </p:spTree>
    <p:extLst>
      <p:ext uri="{BB962C8B-B14F-4D97-AF65-F5344CB8AC3E}">
        <p14:creationId xmlns:p14="http://schemas.microsoft.com/office/powerpoint/2010/main" val="30654222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haagahelia.sharepoint.com/sites/HHkuvapankki/Shared%20Documents/Forms/AllItems.aspx?viewid=7deba41b-50a9-4c75-a5e7-25735f49b7cc"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01_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6B628-BFED-FA4D-A06C-0525A9813ED6}"/>
              </a:ext>
            </a:extLst>
          </p:cNvPr>
          <p:cNvSpPr>
            <a:spLocks noGrp="1"/>
          </p:cNvSpPr>
          <p:nvPr>
            <p:ph type="ctrTitle"/>
          </p:nvPr>
        </p:nvSpPr>
        <p:spPr>
          <a:xfrm>
            <a:off x="550863" y="1773238"/>
            <a:ext cx="11125200" cy="1808941"/>
          </a:xfrm>
        </p:spPr>
        <p:txBody>
          <a:bodyPr bIns="0" anchor="b" anchorCtr="0">
            <a:normAutofit/>
          </a:bodyPr>
          <a:lstStyle>
            <a:lvl1pPr algn="l">
              <a:lnSpc>
                <a:spcPts val="5500"/>
              </a:lnSpc>
              <a:defRPr sz="5500">
                <a:solidFill>
                  <a:schemeClr val="bg1"/>
                </a:solidFill>
              </a:defRPr>
            </a:lvl1pPr>
          </a:lstStyle>
          <a:p>
            <a:r>
              <a:rPr lang="en-US"/>
              <a:t>Click to edit Master title style</a:t>
            </a:r>
            <a:endParaRPr lang="en-GB" dirty="0"/>
          </a:p>
        </p:txBody>
      </p:sp>
      <p:sp>
        <p:nvSpPr>
          <p:cNvPr id="7" name="Rectangle 6">
            <a:extLst>
              <a:ext uri="{FF2B5EF4-FFF2-40B4-BE49-F238E27FC236}">
                <a16:creationId xmlns:a16="http://schemas.microsoft.com/office/drawing/2014/main" id="{75B839A5-1182-6945-B986-217B82B3AC8A}"/>
              </a:ext>
            </a:extLst>
          </p:cNvPr>
          <p:cNvSpPr/>
          <p:nvPr userDrawn="1"/>
        </p:nvSpPr>
        <p:spPr>
          <a:xfrm>
            <a:off x="0" y="-204438"/>
            <a:ext cx="12192000" cy="70624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11" name="Text Placeholder 2">
            <a:extLst>
              <a:ext uri="{FF2B5EF4-FFF2-40B4-BE49-F238E27FC236}">
                <a16:creationId xmlns:a16="http://schemas.microsoft.com/office/drawing/2014/main" id="{286A543E-9917-B841-9AEB-86C49D0B0D5F}"/>
              </a:ext>
            </a:extLst>
          </p:cNvPr>
          <p:cNvSpPr>
            <a:spLocks noGrp="1"/>
          </p:cNvSpPr>
          <p:nvPr>
            <p:ph type="body" idx="1"/>
          </p:nvPr>
        </p:nvSpPr>
        <p:spPr>
          <a:xfrm>
            <a:off x="550863" y="3955258"/>
            <a:ext cx="11125200" cy="581375"/>
          </a:xfrm>
        </p:spPr>
        <p:txBody>
          <a:bodyPr bIns="0" numCol="1" anchor="t" anchorCtr="0">
            <a:normAutofit/>
          </a:bodyPr>
          <a:lstStyle>
            <a:lvl1pPr marL="0" indent="0">
              <a:lnSpc>
                <a:spcPts val="2100"/>
              </a:lnSpc>
              <a:spcBef>
                <a:spcPts val="0"/>
              </a:spcBef>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Date Placeholder 3">
            <a:extLst>
              <a:ext uri="{FF2B5EF4-FFF2-40B4-BE49-F238E27FC236}">
                <a16:creationId xmlns:a16="http://schemas.microsoft.com/office/drawing/2014/main" id="{F27BE7B5-78F9-E34B-B1C6-AAE429BE6522}"/>
              </a:ext>
            </a:extLst>
          </p:cNvPr>
          <p:cNvSpPr>
            <a:spLocks noGrp="1"/>
          </p:cNvSpPr>
          <p:nvPr>
            <p:ph type="dt" sz="half" idx="10"/>
          </p:nvPr>
        </p:nvSpPr>
        <p:spPr>
          <a:xfrm>
            <a:off x="550863" y="4551998"/>
            <a:ext cx="3030536" cy="365125"/>
          </a:xfrm>
        </p:spPr>
        <p:txBody>
          <a:bodyPr/>
          <a:lstStyle>
            <a:lvl1pPr>
              <a:defRPr sz="1600">
                <a:solidFill>
                  <a:schemeClr val="bg1"/>
                </a:solidFill>
              </a:defRPr>
            </a:lvl1pPr>
          </a:lstStyle>
          <a:p>
            <a:fld id="{35B864B8-8D08-7B43-B4FB-B2FB41A5D9E3}" type="datetime1">
              <a:rPr lang="fi-FI" smtClean="0"/>
              <a:t>15.4.2025</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1C7B06C5-3A2A-724C-8BFB-C168F115C60B}"/>
              </a:ext>
            </a:extLst>
          </p:cNvPr>
          <p:cNvPicPr>
            <a:picLocks noChangeAspect="1"/>
          </p:cNvPicPr>
          <p:nvPr userDrawn="1"/>
        </p:nvPicPr>
        <p:blipFill>
          <a:blip r:embed="rId2"/>
          <a:stretch>
            <a:fillRect/>
          </a:stretch>
        </p:blipFill>
        <p:spPr>
          <a:xfrm>
            <a:off x="7236397" y="4852367"/>
            <a:ext cx="4439666" cy="1417955"/>
          </a:xfrm>
          <a:prstGeom prst="rect">
            <a:avLst/>
          </a:prstGeom>
        </p:spPr>
      </p:pic>
      <p:sp>
        <p:nvSpPr>
          <p:cNvPr id="5" name="Footer Placeholder 4">
            <a:extLst>
              <a:ext uri="{FF2B5EF4-FFF2-40B4-BE49-F238E27FC236}">
                <a16:creationId xmlns:a16="http://schemas.microsoft.com/office/drawing/2014/main" id="{4A338E54-5268-3B4D-A8E4-50D192545D9D}"/>
              </a:ext>
            </a:extLst>
          </p:cNvPr>
          <p:cNvSpPr>
            <a:spLocks noGrp="1"/>
          </p:cNvSpPr>
          <p:nvPr>
            <p:ph type="ftr" sz="quarter" idx="11"/>
          </p:nvPr>
        </p:nvSpPr>
        <p:spPr>
          <a:xfrm>
            <a:off x="550863" y="6288437"/>
            <a:ext cx="9223921" cy="365125"/>
          </a:xfrm>
        </p:spPr>
        <p:txBody>
          <a:bodyPr/>
          <a:lstStyle>
            <a:lvl1pPr algn="l">
              <a:defRPr/>
            </a:lvl1pPr>
          </a:lstStyle>
          <a:p>
            <a:pPr algn="l"/>
            <a:endParaRPr lang="en-GB" dirty="0"/>
          </a:p>
        </p:txBody>
      </p:sp>
      <p:sp>
        <p:nvSpPr>
          <p:cNvPr id="6" name="Slide Number Placeholder 5">
            <a:extLst>
              <a:ext uri="{FF2B5EF4-FFF2-40B4-BE49-F238E27FC236}">
                <a16:creationId xmlns:a16="http://schemas.microsoft.com/office/drawing/2014/main" id="{5101ACF3-B1AE-4247-A41A-4A599C230DC5}"/>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622025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2_End_Slide">
    <p:spTree>
      <p:nvGrpSpPr>
        <p:cNvPr id="1" name=""/>
        <p:cNvGrpSpPr/>
        <p:nvPr/>
      </p:nvGrpSpPr>
      <p:grpSpPr>
        <a:xfrm>
          <a:off x="0" y="0"/>
          <a:ext cx="0" cy="0"/>
          <a:chOff x="0" y="0"/>
          <a:chExt cx="0" cy="0"/>
        </a:xfrm>
      </p:grpSpPr>
      <p:pic>
        <p:nvPicPr>
          <p:cNvPr id="10" name="Picture 9" descr="A computer sitting on top of a table&#10;&#10;Description automatically generated">
            <a:extLst>
              <a:ext uri="{FF2B5EF4-FFF2-40B4-BE49-F238E27FC236}">
                <a16:creationId xmlns:a16="http://schemas.microsoft.com/office/drawing/2014/main" id="{8EEFCBFA-BDAD-D34C-9A8B-2F7C8A8AFA79}"/>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12192000" cy="6123709"/>
          </a:xfrm>
          <a:prstGeom prst="rect">
            <a:avLst/>
          </a:prstGeom>
        </p:spPr>
      </p:pic>
      <p:sp>
        <p:nvSpPr>
          <p:cNvPr id="11" name="Title 1">
            <a:extLst>
              <a:ext uri="{FF2B5EF4-FFF2-40B4-BE49-F238E27FC236}">
                <a16:creationId xmlns:a16="http://schemas.microsoft.com/office/drawing/2014/main" id="{5F470768-DFDA-C045-91C3-E4A4C8EF294D}"/>
              </a:ext>
            </a:extLst>
          </p:cNvPr>
          <p:cNvSpPr>
            <a:spLocks noGrp="1"/>
          </p:cNvSpPr>
          <p:nvPr>
            <p:ph type="title"/>
          </p:nvPr>
        </p:nvSpPr>
        <p:spPr>
          <a:xfrm>
            <a:off x="6096000" y="2796402"/>
            <a:ext cx="5616575" cy="1265196"/>
          </a:xfrm>
        </p:spPr>
        <p:txBody>
          <a:bodyPr anchor="ctr" anchorCtr="0">
            <a:normAutofit/>
          </a:bodyPr>
          <a:lstStyle>
            <a:lvl1pPr algn="l">
              <a:lnSpc>
                <a:spcPts val="4800"/>
              </a:lnSpc>
              <a:defRPr sz="4400" baseline="0">
                <a:solidFill>
                  <a:schemeClr val="accent1"/>
                </a:solidFill>
              </a:defRPr>
            </a:lvl1pPr>
          </a:lstStyle>
          <a:p>
            <a:r>
              <a:rPr lang="en-US"/>
              <a:t>Click to edit Master title style</a:t>
            </a:r>
            <a:endParaRPr lang="en-US" dirty="0"/>
          </a:p>
        </p:txBody>
      </p:sp>
      <p:sp>
        <p:nvSpPr>
          <p:cNvPr id="15" name="Text Placeholder 2">
            <a:extLst>
              <a:ext uri="{FF2B5EF4-FFF2-40B4-BE49-F238E27FC236}">
                <a16:creationId xmlns:a16="http://schemas.microsoft.com/office/drawing/2014/main" id="{CC707F25-B2A1-2843-BAC7-68171ECBADA3}"/>
              </a:ext>
            </a:extLst>
          </p:cNvPr>
          <p:cNvSpPr>
            <a:spLocks noGrp="1"/>
          </p:cNvSpPr>
          <p:nvPr>
            <p:ph type="body" idx="1"/>
          </p:nvPr>
        </p:nvSpPr>
        <p:spPr>
          <a:xfrm>
            <a:off x="6096000" y="4061598"/>
            <a:ext cx="5580062" cy="1672452"/>
          </a:xfrm>
        </p:spPr>
        <p:txBody>
          <a:bodyPr bIns="0" numCol="1" anchor="b" anchorCtr="0"/>
          <a:lstStyle>
            <a:lvl1pPr marL="0" indent="0">
              <a:lnSpc>
                <a:spcPts val="2100"/>
              </a:lnSpc>
              <a:spcBef>
                <a:spcPts val="0"/>
              </a:spcBef>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lnSpc>
                <a:spcPts val="2400"/>
              </a:lnSpc>
              <a:spcBef>
                <a:spcPts val="600"/>
              </a:spcBef>
            </a:pPr>
            <a:r>
              <a:rPr lang="en-US" sz="1800">
                <a:solidFill>
                  <a:schemeClr val="accent1"/>
                </a:solidFill>
              </a:rPr>
              <a:t>Edit Master text styles</a:t>
            </a:r>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D5AEA85A-FC56-D34C-9AA6-ECC3D2586F37}" type="datetime1">
              <a:rPr lang="fi-FI" smtClean="0"/>
              <a:t>15.4.2025</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249156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2Column_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8"/>
            <a:ext cx="11125198" cy="4140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E6BC6EEF-E660-7844-8930-418AFF95EA40}" type="datetime1">
              <a:rPr lang="fi-FI" smtClean="0"/>
              <a:t>15.4.2025</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6092272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2column_Subheadline_Numb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6CE68CF3-D9B4-FF41-BDA1-3F28E81C1E8E}"/>
              </a:ext>
            </a:extLst>
          </p:cNvPr>
          <p:cNvSpPr>
            <a:spLocks noGrp="1"/>
          </p:cNvSpPr>
          <p:nvPr>
            <p:ph type="body" idx="1"/>
          </p:nvPr>
        </p:nvSpPr>
        <p:spPr>
          <a:xfrm>
            <a:off x="550863" y="1773238"/>
            <a:ext cx="11125199" cy="576262"/>
          </a:xfrm>
        </p:spPr>
        <p:txBody>
          <a:bodyPr numCol="1" anchor="t" anchorCtr="0"/>
          <a:lstStyle>
            <a:lvl1pPr marL="0" indent="0">
              <a:lnSpc>
                <a:spcPts val="2100"/>
              </a:lnSpc>
              <a:spcBef>
                <a:spcPts val="0"/>
              </a:spcBef>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2349500"/>
            <a:ext cx="11125198" cy="3563938"/>
          </a:xfrm>
        </p:spPr>
        <p:txBody>
          <a:bodyPr/>
          <a:lstStyle>
            <a:lvl1pPr marL="288000" indent="-288000">
              <a:buFont typeface="+mj-lt"/>
              <a:buAutoNum type="arabicPeriod"/>
              <a:defRPr/>
            </a:lvl1pPr>
            <a:lvl2pPr marL="720000">
              <a:defRPr/>
            </a:lvl2pPr>
            <a:lvl3pPr marL="1080000">
              <a:defRPr/>
            </a:lvl3pPr>
            <a:lvl4pPr marL="1440000">
              <a:defRPr/>
            </a:lvl4pPr>
            <a:lvl5pPr marL="180000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4E10C7EC-C1C1-9849-A573-7692478FCD52}" type="datetime1">
              <a:rPr lang="fi-FI" smtClean="0"/>
              <a:t>15.4.2025</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30514848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06_Comparison_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14439"/>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9"/>
            <a:ext cx="5365750" cy="4140200"/>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3">
            <a:extLst>
              <a:ext uri="{FF2B5EF4-FFF2-40B4-BE49-F238E27FC236}">
                <a16:creationId xmlns:a16="http://schemas.microsoft.com/office/drawing/2014/main" id="{B51DBAD3-72AB-224A-860C-9CB2F35578EA}"/>
              </a:ext>
            </a:extLst>
          </p:cNvPr>
          <p:cNvSpPr>
            <a:spLocks noGrp="1"/>
          </p:cNvSpPr>
          <p:nvPr>
            <p:ph sz="half" idx="14"/>
          </p:nvPr>
        </p:nvSpPr>
        <p:spPr>
          <a:xfrm>
            <a:off x="6286646" y="1773239"/>
            <a:ext cx="5389417" cy="4140200"/>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844FF3FE-30BE-2040-9151-6FBC4992BF4F}" type="datetime1">
              <a:rPr lang="fi-FI" smtClean="0"/>
              <a:t>15.4.2025</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824761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0802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02_1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8"/>
            <a:ext cx="11125198" cy="4140200"/>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11EDCD7B-6966-E249-89F2-D46BDFBF56BE}" type="datetime1">
              <a:rPr lang="fi-FI" smtClean="0"/>
              <a:t>15.4.2025</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825579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03_1Column_Subheadline_Box">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EB26B0A7-DD87-684D-A3EE-AEFC507F70AC}"/>
              </a:ext>
            </a:extLst>
          </p:cNvPr>
          <p:cNvSpPr>
            <a:spLocks noGrp="1"/>
          </p:cNvSpPr>
          <p:nvPr>
            <p:ph type="title"/>
          </p:nvPr>
        </p:nvSpPr>
        <p:spPr>
          <a:xfrm>
            <a:off x="550863" y="549275"/>
            <a:ext cx="11125200" cy="1218850"/>
          </a:xfrm>
        </p:spPr>
        <p:txBody>
          <a:bodyPr/>
          <a:lstStyle/>
          <a:p>
            <a:r>
              <a:rPr lang="en-US"/>
              <a:t>Click to edit Master title style</a:t>
            </a:r>
            <a:endParaRPr lang="en-GB" dirty="0"/>
          </a:p>
        </p:txBody>
      </p:sp>
      <p:sp>
        <p:nvSpPr>
          <p:cNvPr id="11" name="Text Placeholder 2">
            <a:extLst>
              <a:ext uri="{FF2B5EF4-FFF2-40B4-BE49-F238E27FC236}">
                <a16:creationId xmlns:a16="http://schemas.microsoft.com/office/drawing/2014/main" id="{295B0400-B942-424D-A30A-B748E6B48361}"/>
              </a:ext>
            </a:extLst>
          </p:cNvPr>
          <p:cNvSpPr>
            <a:spLocks noGrp="1"/>
          </p:cNvSpPr>
          <p:nvPr>
            <p:ph type="body" idx="1"/>
          </p:nvPr>
        </p:nvSpPr>
        <p:spPr>
          <a:xfrm>
            <a:off x="550863" y="1768125"/>
            <a:ext cx="11125199" cy="581375"/>
          </a:xfrm>
        </p:spPr>
        <p:txBody>
          <a:bodyPr bIns="0" numCol="1" anchor="t" anchorCtr="0">
            <a:normAutofit/>
          </a:bodyPr>
          <a:lstStyle>
            <a:lvl1pPr marL="0" indent="0">
              <a:lnSpc>
                <a:spcPts val="2100"/>
              </a:lnSpc>
              <a:spcBef>
                <a:spcPts val="0"/>
              </a:spcBef>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a:extLst>
              <a:ext uri="{FF2B5EF4-FFF2-40B4-BE49-F238E27FC236}">
                <a16:creationId xmlns:a16="http://schemas.microsoft.com/office/drawing/2014/main" id="{ECC87E21-AFBF-8743-88CC-D9BE2CF2BAF1}"/>
              </a:ext>
            </a:extLst>
          </p:cNvPr>
          <p:cNvSpPr>
            <a:spLocks noGrp="1"/>
          </p:cNvSpPr>
          <p:nvPr>
            <p:ph sz="half" idx="2"/>
          </p:nvPr>
        </p:nvSpPr>
        <p:spPr>
          <a:xfrm>
            <a:off x="550864" y="2353911"/>
            <a:ext cx="11125198" cy="3559527"/>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11EDCD7B-6966-E249-89F2-D46BDFBF56BE}" type="datetime1">
              <a:rPr lang="fi-FI" smtClean="0"/>
              <a:t>15.4.2025</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089607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05_Comparison_Subheadline_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14439"/>
          </a:xfrm>
        </p:spPr>
        <p:txBody>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6CE68CF3-D9B4-FF41-BDA1-3F28E81C1E8E}"/>
              </a:ext>
            </a:extLst>
          </p:cNvPr>
          <p:cNvSpPr>
            <a:spLocks noGrp="1"/>
          </p:cNvSpPr>
          <p:nvPr>
            <p:ph type="body" idx="1"/>
          </p:nvPr>
        </p:nvSpPr>
        <p:spPr>
          <a:xfrm>
            <a:off x="550864" y="1768125"/>
            <a:ext cx="5365750" cy="581375"/>
          </a:xfrm>
        </p:spPr>
        <p:txBody>
          <a:bodyPr bIns="0" numCol="1" anchor="t" anchorCtr="0">
            <a:normAutofit/>
          </a:bodyPr>
          <a:lstStyle>
            <a:lvl1pPr marL="0" indent="0">
              <a:lnSpc>
                <a:spcPts val="2100"/>
              </a:lnSpc>
              <a:spcBef>
                <a:spcPts val="0"/>
              </a:spcBef>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2353911"/>
            <a:ext cx="5365750" cy="3559527"/>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Text Placeholder 2">
            <a:extLst>
              <a:ext uri="{FF2B5EF4-FFF2-40B4-BE49-F238E27FC236}">
                <a16:creationId xmlns:a16="http://schemas.microsoft.com/office/drawing/2014/main" id="{8077475C-7FF0-A24E-9A6A-5F7F5F34029E}"/>
              </a:ext>
            </a:extLst>
          </p:cNvPr>
          <p:cNvSpPr>
            <a:spLocks noGrp="1"/>
          </p:cNvSpPr>
          <p:nvPr>
            <p:ph type="body" idx="13"/>
          </p:nvPr>
        </p:nvSpPr>
        <p:spPr>
          <a:xfrm>
            <a:off x="6286645" y="1768125"/>
            <a:ext cx="5389417" cy="581375"/>
          </a:xfrm>
        </p:spPr>
        <p:txBody>
          <a:bodyPr bIns="0" numCol="1" anchor="t" anchorCtr="0">
            <a:normAutofit/>
          </a:bodyPr>
          <a:lstStyle>
            <a:lvl1pPr marL="0" indent="0">
              <a:lnSpc>
                <a:spcPts val="2100"/>
              </a:lnSpc>
              <a:spcBef>
                <a:spcPts val="0"/>
              </a:spcBef>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1" name="Content Placeholder 3">
            <a:extLst>
              <a:ext uri="{FF2B5EF4-FFF2-40B4-BE49-F238E27FC236}">
                <a16:creationId xmlns:a16="http://schemas.microsoft.com/office/drawing/2014/main" id="{B51DBAD3-72AB-224A-860C-9CB2F35578EA}"/>
              </a:ext>
            </a:extLst>
          </p:cNvPr>
          <p:cNvSpPr>
            <a:spLocks noGrp="1"/>
          </p:cNvSpPr>
          <p:nvPr>
            <p:ph sz="half" idx="14"/>
          </p:nvPr>
        </p:nvSpPr>
        <p:spPr>
          <a:xfrm>
            <a:off x="6286645" y="2353911"/>
            <a:ext cx="5389417" cy="3559527"/>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844FF3FE-30BE-2040-9151-6FBC4992BF4F}" type="datetime1">
              <a:rPr lang="fi-FI" smtClean="0"/>
              <a:t>15.4.2025</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814640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04_1Column_Numb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8"/>
            <a:ext cx="11125198" cy="4140200"/>
          </a:xfrm>
        </p:spPr>
        <p:txBody>
          <a:bodyPr numCol="1"/>
          <a:lstStyle>
            <a:lvl1pPr marL="360000" indent="-360000">
              <a:buFont typeface="+mj-lt"/>
              <a:buAutoNum type="arabicPeriod"/>
              <a:defRPr/>
            </a:lvl1pPr>
            <a:lvl2pPr marL="864000">
              <a:defRPr/>
            </a:lvl2pPr>
            <a:lvl3pPr marL="1296000">
              <a:defRPr/>
            </a:lvl3pPr>
            <a:lvl4pPr marL="1728000">
              <a:defRPr/>
            </a:lvl4pPr>
            <a:lvl5pPr marL="216000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11EDCD7B-6966-E249-89F2-D46BDFBF56BE}" type="datetime1">
              <a:rPr lang="fi-FI" smtClean="0"/>
              <a:t>15.4.2025</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871439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07_Picture_Whit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5583F09-A9DA-B342-BB3A-954CD8ACEA5C}"/>
              </a:ext>
            </a:extLst>
          </p:cNvPr>
          <p:cNvSpPr>
            <a:spLocks noGrp="1"/>
          </p:cNvSpPr>
          <p:nvPr>
            <p:ph type="pic" idx="1" hasCustomPrompt="1"/>
          </p:nvPr>
        </p:nvSpPr>
        <p:spPr>
          <a:xfrm>
            <a:off x="0" y="0"/>
            <a:ext cx="6096000" cy="6137275"/>
          </a:xfrm>
        </p:spPr>
        <p:txBody>
          <a:bodyPr/>
          <a:lstStyle>
            <a:lvl1pPr marL="0" marR="0" indent="0" algn="l" defTabSz="914400" rtl="0" eaLnBrk="1" fontAlgn="auto" latinLnBrk="0" hangingPunct="1">
              <a:lnSpc>
                <a:spcPts val="1800"/>
              </a:lnSpc>
              <a:spcBef>
                <a:spcPts val="800"/>
              </a:spcBef>
              <a:spcAft>
                <a:spcPts val="0"/>
              </a:spcAft>
              <a:buClr>
                <a:schemeClr val="accent2"/>
              </a:buClr>
              <a:buSzTx/>
              <a:buFont typeface="Wingdings" pitchFamily="2" charset="2"/>
              <a:buNone/>
              <a:tabLst/>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ts val="1800"/>
              </a:lnSpc>
              <a:spcBef>
                <a:spcPts val="800"/>
              </a:spcBef>
              <a:spcAft>
                <a:spcPts val="0"/>
              </a:spcAft>
              <a:buClr>
                <a:schemeClr val="accent2"/>
              </a:buClr>
              <a:buSzTx/>
              <a:buFont typeface="Wingdings" pitchFamily="2" charset="2"/>
              <a:buNone/>
              <a:tabLst/>
              <a:defRPr/>
            </a:pPr>
            <a:r>
              <a:rPr lang="fi-FI" dirty="0" err="1"/>
              <a:t>Click</a:t>
            </a:r>
            <a:r>
              <a:rPr lang="fi-FI" dirty="0"/>
              <a:t> on box to </a:t>
            </a:r>
            <a:r>
              <a:rPr lang="fi-FI" dirty="0" err="1"/>
              <a:t>insert</a:t>
            </a:r>
            <a:r>
              <a:rPr lang="fi-FI" dirty="0"/>
              <a:t> image</a:t>
            </a:r>
          </a:p>
        </p:txBody>
      </p:sp>
      <p:sp>
        <p:nvSpPr>
          <p:cNvPr id="2" name="Title 1">
            <a:extLst>
              <a:ext uri="{FF2B5EF4-FFF2-40B4-BE49-F238E27FC236}">
                <a16:creationId xmlns:a16="http://schemas.microsoft.com/office/drawing/2014/main" id="{2E709199-1A6D-6C4A-B892-0A943A6787FB}"/>
              </a:ext>
            </a:extLst>
          </p:cNvPr>
          <p:cNvSpPr>
            <a:spLocks noGrp="1"/>
          </p:cNvSpPr>
          <p:nvPr>
            <p:ph type="title"/>
          </p:nvPr>
        </p:nvSpPr>
        <p:spPr>
          <a:xfrm>
            <a:off x="6467475" y="549274"/>
            <a:ext cx="5208587" cy="1223963"/>
          </a:xfrm>
        </p:spPr>
        <p:txBody>
          <a:bodyPr bIns="0" anchor="t" anchorCtr="0"/>
          <a:lstStyle>
            <a:lvl1pPr>
              <a:defRPr sz="3600">
                <a:solidFill>
                  <a:schemeClr val="accent1"/>
                </a:solidFill>
              </a:defRPr>
            </a:lvl1pPr>
          </a:lstStyle>
          <a:p>
            <a:r>
              <a:rPr lang="en-US"/>
              <a:t>Click to edit Master title style</a:t>
            </a:r>
            <a:endParaRPr lang="en-GB" dirty="0"/>
          </a:p>
        </p:txBody>
      </p:sp>
      <p:sp>
        <p:nvSpPr>
          <p:cNvPr id="9" name="Text Placeholder 2">
            <a:extLst>
              <a:ext uri="{FF2B5EF4-FFF2-40B4-BE49-F238E27FC236}">
                <a16:creationId xmlns:a16="http://schemas.microsoft.com/office/drawing/2014/main" id="{2E8F10A0-07C7-2B4F-915C-60F6F98248B1}"/>
              </a:ext>
            </a:extLst>
          </p:cNvPr>
          <p:cNvSpPr>
            <a:spLocks noGrp="1"/>
          </p:cNvSpPr>
          <p:nvPr>
            <p:ph type="body" idx="13"/>
          </p:nvPr>
        </p:nvSpPr>
        <p:spPr>
          <a:xfrm>
            <a:off x="6467478" y="1773238"/>
            <a:ext cx="5208584" cy="576262"/>
          </a:xfrm>
        </p:spPr>
        <p:txBody>
          <a:bodyPr numCol="1" anchor="t" anchorCtr="0"/>
          <a:lstStyle>
            <a:lvl1pPr marL="0" indent="0">
              <a:lnSpc>
                <a:spcPts val="2000"/>
              </a:lnSpc>
              <a:spcBef>
                <a:spcPts val="0"/>
              </a:spcBef>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Content Placeholder 3">
            <a:extLst>
              <a:ext uri="{FF2B5EF4-FFF2-40B4-BE49-F238E27FC236}">
                <a16:creationId xmlns:a16="http://schemas.microsoft.com/office/drawing/2014/main" id="{A05DC70D-4978-4940-8F72-1AF40D1911CC}"/>
              </a:ext>
            </a:extLst>
          </p:cNvPr>
          <p:cNvSpPr>
            <a:spLocks noGrp="1"/>
          </p:cNvSpPr>
          <p:nvPr>
            <p:ph sz="half" idx="2"/>
          </p:nvPr>
        </p:nvSpPr>
        <p:spPr>
          <a:xfrm>
            <a:off x="6467476" y="2349500"/>
            <a:ext cx="5208585" cy="3563938"/>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Date Placeholder 4">
            <a:extLst>
              <a:ext uri="{FF2B5EF4-FFF2-40B4-BE49-F238E27FC236}">
                <a16:creationId xmlns:a16="http://schemas.microsoft.com/office/drawing/2014/main" id="{E9F77172-FD0A-3C43-872F-022BE895843B}"/>
              </a:ext>
            </a:extLst>
          </p:cNvPr>
          <p:cNvSpPr>
            <a:spLocks noGrp="1"/>
          </p:cNvSpPr>
          <p:nvPr>
            <p:ph type="dt" sz="half" idx="10"/>
          </p:nvPr>
        </p:nvSpPr>
        <p:spPr/>
        <p:txBody>
          <a:bodyPr/>
          <a:lstStyle/>
          <a:p>
            <a:fld id="{B62E192A-D52B-F541-B2AA-4AEB9388F1F7}" type="datetime1">
              <a:rPr lang="fi-FI" smtClean="0"/>
              <a:t>15.4.2025</a:t>
            </a:fld>
            <a:endParaRPr lang="en-GB" dirty="0"/>
          </a:p>
        </p:txBody>
      </p:sp>
      <p:sp>
        <p:nvSpPr>
          <p:cNvPr id="6" name="Footer Placeholder 5">
            <a:extLst>
              <a:ext uri="{FF2B5EF4-FFF2-40B4-BE49-F238E27FC236}">
                <a16:creationId xmlns:a16="http://schemas.microsoft.com/office/drawing/2014/main" id="{4DB4603D-E2FA-3D4D-B491-5FD2BBA89553}"/>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B1AF301F-07A5-F14E-8820-FA17F7B4103C}"/>
              </a:ext>
            </a:extLst>
          </p:cNvPr>
          <p:cNvSpPr>
            <a:spLocks noGrp="1"/>
          </p:cNvSpPr>
          <p:nvPr>
            <p:ph type="sldNum" sz="quarter" idx="12"/>
          </p:nvPr>
        </p:nvSpPr>
        <p:spPr/>
        <p:txBody>
          <a:bodyPr/>
          <a:lstStyle/>
          <a:p>
            <a:fld id="{76BAB7ED-EDE9-4D4B-9A2D-30E18C47C16E}" type="slidenum">
              <a:rPr lang="en-GB" smtClean="0"/>
              <a:t>‹#›</a:t>
            </a:fld>
            <a:endParaRPr lang="en-GB" dirty="0"/>
          </a:p>
        </p:txBody>
      </p:sp>
      <p:sp>
        <p:nvSpPr>
          <p:cNvPr id="8" name="Rectangle 7">
            <a:extLst>
              <a:ext uri="{FF2B5EF4-FFF2-40B4-BE49-F238E27FC236}">
                <a16:creationId xmlns:a16="http://schemas.microsoft.com/office/drawing/2014/main" id="{16E4503D-832D-474C-8435-EBAEDCFABD84}"/>
              </a:ext>
            </a:extLst>
          </p:cNvPr>
          <p:cNvSpPr/>
          <p:nvPr userDrawn="1"/>
        </p:nvSpPr>
        <p:spPr>
          <a:xfrm>
            <a:off x="461394" y="1588571"/>
            <a:ext cx="5173211" cy="369332"/>
          </a:xfrm>
          <a:prstGeom prst="rect">
            <a:avLst/>
          </a:prstGeom>
        </p:spPr>
        <p:txBody>
          <a:bodyPr wrap="none">
            <a:spAutoFit/>
          </a:bodyPr>
          <a:lstStyle/>
          <a:p>
            <a:r>
              <a:rPr lang="fi-FI" dirty="0">
                <a:solidFill>
                  <a:schemeClr val="tx1"/>
                </a:solidFill>
              </a:rPr>
              <a:t>Haaga-Helian brändikuvat löytyvät </a:t>
            </a:r>
            <a:r>
              <a:rPr lang="fi-FI" dirty="0">
                <a:solidFill>
                  <a:schemeClr val="tx1"/>
                </a:solidFill>
                <a:hlinkClick r:id="rId2"/>
              </a:rPr>
              <a:t>kuvapankista</a:t>
            </a:r>
            <a:r>
              <a:rPr lang="fi-FI" dirty="0">
                <a:solidFill>
                  <a:schemeClr val="tx1"/>
                </a:solidFill>
              </a:rPr>
              <a:t>:</a:t>
            </a:r>
            <a:endParaRPr lang="fi-FI" dirty="0"/>
          </a:p>
        </p:txBody>
      </p:sp>
    </p:spTree>
    <p:extLst>
      <p:ext uri="{BB962C8B-B14F-4D97-AF65-F5344CB8AC3E}">
        <p14:creationId xmlns:p14="http://schemas.microsoft.com/office/powerpoint/2010/main" val="4257441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08_Graphics_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8"/>
            <a:ext cx="5365749" cy="4140200"/>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Chart Placeholder 5" title="Decorative">
            <a:extLst>
              <a:ext uri="{FF2B5EF4-FFF2-40B4-BE49-F238E27FC236}">
                <a16:creationId xmlns:a16="http://schemas.microsoft.com/office/drawing/2014/main" id="{DC5ECAD0-3CB0-AF46-B814-4947CD958BAF}"/>
              </a:ext>
            </a:extLst>
          </p:cNvPr>
          <p:cNvSpPr>
            <a:spLocks noGrp="1"/>
          </p:cNvSpPr>
          <p:nvPr>
            <p:ph type="chart" sz="quarter" idx="13"/>
          </p:nvPr>
        </p:nvSpPr>
        <p:spPr>
          <a:xfrm>
            <a:off x="6275388" y="1773238"/>
            <a:ext cx="5437187" cy="4140200"/>
          </a:xfrm>
        </p:spPr>
        <p:txBody>
          <a:bodyPr/>
          <a:lstStyle/>
          <a:p>
            <a:r>
              <a:rPr lang="en-US"/>
              <a:t>Click icon to add chart</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EEA4FAA2-2B3E-264C-A42F-2D6D3EF33A3C}" type="datetime1">
              <a:rPr lang="fi-FI" smtClean="0"/>
              <a:t>15.4.2025</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graphicFrame>
        <p:nvGraphicFramePr>
          <p:cNvPr id="10" name="Chart 9">
            <a:extLst>
              <a:ext uri="{FF2B5EF4-FFF2-40B4-BE49-F238E27FC236}">
                <a16:creationId xmlns:a16="http://schemas.microsoft.com/office/drawing/2014/main" id="{16665C96-B5B1-6C4A-B36E-E79733B1F694}"/>
              </a:ext>
            </a:extLst>
          </p:cNvPr>
          <p:cNvGraphicFramePr/>
          <p:nvPr userDrawn="1">
            <p:extLst>
              <p:ext uri="{D42A27DB-BD31-4B8C-83A1-F6EECF244321}">
                <p14:modId xmlns:p14="http://schemas.microsoft.com/office/powerpoint/2010/main" val="3301042386"/>
              </p:ext>
            </p:extLst>
          </p:nvPr>
        </p:nvGraphicFramePr>
        <p:xfrm>
          <a:off x="12761647" y="1989138"/>
          <a:ext cx="5437187" cy="374491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24500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09_Four_Column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1318"/>
          </a:xfrm>
        </p:spPr>
        <p:txBody>
          <a:bodyPr/>
          <a:lstStyle/>
          <a:p>
            <a:r>
              <a:rPr lang="en-US"/>
              <a:t>Click to edit Master title style</a:t>
            </a:r>
            <a:endParaRPr lang="en-GB" dirty="0"/>
          </a:p>
        </p:txBody>
      </p:sp>
      <p:sp>
        <p:nvSpPr>
          <p:cNvPr id="11" name="Text Placeholder 2" title="Decorative">
            <a:extLst>
              <a:ext uri="{FF2B5EF4-FFF2-40B4-BE49-F238E27FC236}">
                <a16:creationId xmlns:a16="http://schemas.microsoft.com/office/drawing/2014/main" id="{8E288490-9DAE-8C48-AC5A-D367464AA6DF}"/>
              </a:ext>
            </a:extLst>
          </p:cNvPr>
          <p:cNvSpPr>
            <a:spLocks noGrp="1"/>
          </p:cNvSpPr>
          <p:nvPr>
            <p:ph type="body" idx="1"/>
          </p:nvPr>
        </p:nvSpPr>
        <p:spPr>
          <a:xfrm>
            <a:off x="542925" y="1770593"/>
            <a:ext cx="2484437" cy="792000"/>
          </a:xfrm>
          <a:solidFill>
            <a:schemeClr val="accent1"/>
          </a:solidFill>
        </p:spPr>
        <p:txBody>
          <a:bodyPr lIns="144000" tIns="108000" rIns="144000" bIns="108000" numCol="1" anchor="ctr" anchorCtr="0">
            <a:normAutofit/>
          </a:bodyPr>
          <a:lstStyle>
            <a:lvl1pPr marL="0" indent="0" algn="ctr">
              <a:lnSpc>
                <a:spcPts val="1800"/>
              </a:lnSpc>
              <a:spcBef>
                <a:spcPts val="0"/>
              </a:spcBef>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a:extLst>
              <a:ext uri="{FF2B5EF4-FFF2-40B4-BE49-F238E27FC236}">
                <a16:creationId xmlns:a16="http://schemas.microsoft.com/office/drawing/2014/main" id="{6283EB9E-6984-944A-AC44-550DEAEEE00B}"/>
              </a:ext>
            </a:extLst>
          </p:cNvPr>
          <p:cNvSpPr>
            <a:spLocks noGrp="1"/>
          </p:cNvSpPr>
          <p:nvPr>
            <p:ph sz="half" idx="2"/>
          </p:nvPr>
        </p:nvSpPr>
        <p:spPr>
          <a:xfrm>
            <a:off x="542925" y="2732423"/>
            <a:ext cx="2484438" cy="3181015"/>
          </a:xfrm>
        </p:spPr>
        <p:txBody>
          <a:bodyPr numCol="1"/>
          <a:lstStyle>
            <a:lvl1pPr marL="216000" indent="-216000">
              <a:lnSpc>
                <a:spcPts val="1800"/>
              </a:lnSpc>
              <a:buFont typeface="Wingdings" pitchFamily="2" charset="2"/>
              <a:buChar char="§"/>
              <a:defRPr sz="1600"/>
            </a:lvl1pPr>
            <a:lvl2pPr marL="432000">
              <a:lnSpc>
                <a:spcPts val="1600"/>
              </a:lnSpc>
              <a:defRPr sz="1400"/>
            </a:lvl2pPr>
            <a:lvl3pPr marL="648000">
              <a:lnSpc>
                <a:spcPts val="1600"/>
              </a:lnSpc>
              <a:defRPr sz="1400"/>
            </a:lvl3pPr>
            <a:lvl4pPr marL="864000">
              <a:lnSpc>
                <a:spcPts val="1600"/>
              </a:lnSpc>
              <a:defRPr sz="1400"/>
            </a:lvl4pPr>
            <a:lvl5pPr marL="1080000">
              <a:lnSpc>
                <a:spcPts val="1600"/>
              </a:lnSpc>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 title="Decorative">
            <a:extLst>
              <a:ext uri="{FF2B5EF4-FFF2-40B4-BE49-F238E27FC236}">
                <a16:creationId xmlns:a16="http://schemas.microsoft.com/office/drawing/2014/main" id="{26AE33B4-8BD9-EC42-A813-157460FAB09F}"/>
              </a:ext>
            </a:extLst>
          </p:cNvPr>
          <p:cNvSpPr>
            <a:spLocks noGrp="1"/>
          </p:cNvSpPr>
          <p:nvPr>
            <p:ph type="body" idx="16"/>
          </p:nvPr>
        </p:nvSpPr>
        <p:spPr>
          <a:xfrm>
            <a:off x="3392944" y="1770593"/>
            <a:ext cx="2515731" cy="792000"/>
          </a:xfrm>
          <a:solidFill>
            <a:schemeClr val="accent1"/>
          </a:solidFill>
        </p:spPr>
        <p:txBody>
          <a:bodyPr lIns="144000" tIns="108000" rIns="144000" bIns="108000" numCol="1" anchor="ctr" anchorCtr="0">
            <a:normAutofit/>
          </a:bodyPr>
          <a:lstStyle>
            <a:lvl1pPr marL="0" indent="0" algn="ctr">
              <a:lnSpc>
                <a:spcPts val="1800"/>
              </a:lnSpc>
              <a:spcBef>
                <a:spcPts val="0"/>
              </a:spcBef>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Content Placeholder 3">
            <a:extLst>
              <a:ext uri="{FF2B5EF4-FFF2-40B4-BE49-F238E27FC236}">
                <a16:creationId xmlns:a16="http://schemas.microsoft.com/office/drawing/2014/main" id="{7EA4EBD6-E495-C946-9015-EFD0792F61A8}"/>
              </a:ext>
            </a:extLst>
          </p:cNvPr>
          <p:cNvSpPr>
            <a:spLocks noGrp="1"/>
          </p:cNvSpPr>
          <p:nvPr>
            <p:ph sz="half" idx="19"/>
          </p:nvPr>
        </p:nvSpPr>
        <p:spPr>
          <a:xfrm>
            <a:off x="3404877" y="2732423"/>
            <a:ext cx="2515731" cy="3181015"/>
          </a:xfrm>
        </p:spPr>
        <p:txBody>
          <a:bodyPr numCol="1"/>
          <a:lstStyle>
            <a:lvl1pPr marL="216000" indent="-216000">
              <a:lnSpc>
                <a:spcPts val="1800"/>
              </a:lnSpc>
              <a:buFont typeface="Wingdings" pitchFamily="2" charset="2"/>
              <a:buChar char="§"/>
              <a:defRPr sz="1600"/>
            </a:lvl1pPr>
            <a:lvl2pPr marL="432000">
              <a:lnSpc>
                <a:spcPts val="1600"/>
              </a:lnSpc>
              <a:defRPr sz="1400"/>
            </a:lvl2pPr>
            <a:lvl3pPr marL="648000">
              <a:lnSpc>
                <a:spcPts val="1600"/>
              </a:lnSpc>
              <a:defRPr sz="1400"/>
            </a:lvl3pPr>
            <a:lvl4pPr marL="864000">
              <a:lnSpc>
                <a:spcPts val="1600"/>
              </a:lnSpc>
              <a:defRPr sz="1400"/>
            </a:lvl4pPr>
            <a:lvl5pPr marL="1080000">
              <a:lnSpc>
                <a:spcPts val="1600"/>
              </a:lnSpc>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title="Decorative">
            <a:extLst>
              <a:ext uri="{FF2B5EF4-FFF2-40B4-BE49-F238E27FC236}">
                <a16:creationId xmlns:a16="http://schemas.microsoft.com/office/drawing/2014/main" id="{68BE045E-8E28-0D45-9823-F5C43CEB1D3C}"/>
              </a:ext>
            </a:extLst>
          </p:cNvPr>
          <p:cNvSpPr>
            <a:spLocks noGrp="1"/>
          </p:cNvSpPr>
          <p:nvPr>
            <p:ph type="body" idx="17"/>
          </p:nvPr>
        </p:nvSpPr>
        <p:spPr>
          <a:xfrm>
            <a:off x="6283538" y="1770593"/>
            <a:ext cx="2504862" cy="792000"/>
          </a:xfrm>
          <a:solidFill>
            <a:schemeClr val="accent1"/>
          </a:solidFill>
        </p:spPr>
        <p:txBody>
          <a:bodyPr lIns="144000" tIns="108000" rIns="144000" bIns="108000" numCol="1" anchor="ctr" anchorCtr="0">
            <a:normAutofit/>
          </a:bodyPr>
          <a:lstStyle>
            <a:lvl1pPr marL="0" indent="0" algn="ctr">
              <a:lnSpc>
                <a:spcPts val="1800"/>
              </a:lnSpc>
              <a:spcBef>
                <a:spcPts val="0"/>
              </a:spcBef>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Content Placeholder 3">
            <a:extLst>
              <a:ext uri="{FF2B5EF4-FFF2-40B4-BE49-F238E27FC236}">
                <a16:creationId xmlns:a16="http://schemas.microsoft.com/office/drawing/2014/main" id="{F32E1E8B-12C0-1F44-9884-A0BE1104DEF0}"/>
              </a:ext>
            </a:extLst>
          </p:cNvPr>
          <p:cNvSpPr>
            <a:spLocks noGrp="1"/>
          </p:cNvSpPr>
          <p:nvPr>
            <p:ph sz="half" idx="20"/>
          </p:nvPr>
        </p:nvSpPr>
        <p:spPr>
          <a:xfrm>
            <a:off x="6271394" y="2732423"/>
            <a:ext cx="2511167" cy="3181015"/>
          </a:xfrm>
        </p:spPr>
        <p:txBody>
          <a:bodyPr numCol="1"/>
          <a:lstStyle>
            <a:lvl1pPr marL="216000" indent="-216000">
              <a:lnSpc>
                <a:spcPts val="1800"/>
              </a:lnSpc>
              <a:buFont typeface="Wingdings" pitchFamily="2" charset="2"/>
              <a:buChar char="§"/>
              <a:defRPr sz="1600"/>
            </a:lvl1pPr>
            <a:lvl2pPr marL="432000">
              <a:lnSpc>
                <a:spcPts val="1600"/>
              </a:lnSpc>
              <a:defRPr sz="1400"/>
            </a:lvl2pPr>
            <a:lvl3pPr marL="648000">
              <a:lnSpc>
                <a:spcPts val="1600"/>
              </a:lnSpc>
              <a:defRPr sz="1400"/>
            </a:lvl3pPr>
            <a:lvl4pPr marL="864000">
              <a:lnSpc>
                <a:spcPts val="1600"/>
              </a:lnSpc>
              <a:defRPr sz="1400"/>
            </a:lvl4pPr>
            <a:lvl5pPr marL="1080000">
              <a:lnSpc>
                <a:spcPts val="1600"/>
              </a:lnSpc>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 title="Decorative">
            <a:extLst>
              <a:ext uri="{FF2B5EF4-FFF2-40B4-BE49-F238E27FC236}">
                <a16:creationId xmlns:a16="http://schemas.microsoft.com/office/drawing/2014/main" id="{4303AA4A-2AA0-654E-ACED-3CB2C390E194}"/>
              </a:ext>
            </a:extLst>
          </p:cNvPr>
          <p:cNvSpPr>
            <a:spLocks noGrp="1"/>
          </p:cNvSpPr>
          <p:nvPr>
            <p:ph type="body" idx="18"/>
          </p:nvPr>
        </p:nvSpPr>
        <p:spPr>
          <a:xfrm>
            <a:off x="9148762" y="1770593"/>
            <a:ext cx="2519363" cy="792000"/>
          </a:xfrm>
          <a:solidFill>
            <a:schemeClr val="accent1"/>
          </a:solidFill>
        </p:spPr>
        <p:txBody>
          <a:bodyPr lIns="144000" tIns="108000" rIns="144000" bIns="108000" numCol="1" anchor="ctr" anchorCtr="0">
            <a:normAutofit/>
          </a:bodyPr>
          <a:lstStyle>
            <a:lvl1pPr marL="0" indent="0" algn="ctr">
              <a:lnSpc>
                <a:spcPts val="1800"/>
              </a:lnSpc>
              <a:spcBef>
                <a:spcPts val="0"/>
              </a:spcBef>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2" name="Content Placeholder 3">
            <a:extLst>
              <a:ext uri="{FF2B5EF4-FFF2-40B4-BE49-F238E27FC236}">
                <a16:creationId xmlns:a16="http://schemas.microsoft.com/office/drawing/2014/main" id="{2B87788B-03D7-A041-A8E3-69FB4BF50960}"/>
              </a:ext>
            </a:extLst>
          </p:cNvPr>
          <p:cNvSpPr>
            <a:spLocks noGrp="1"/>
          </p:cNvSpPr>
          <p:nvPr>
            <p:ph sz="half" idx="21"/>
          </p:nvPr>
        </p:nvSpPr>
        <p:spPr>
          <a:xfrm>
            <a:off x="9156699" y="2732423"/>
            <a:ext cx="2519363" cy="3181015"/>
          </a:xfrm>
        </p:spPr>
        <p:txBody>
          <a:bodyPr numCol="1"/>
          <a:lstStyle>
            <a:lvl1pPr marL="216000" indent="-216000">
              <a:lnSpc>
                <a:spcPts val="1800"/>
              </a:lnSpc>
              <a:buFont typeface="Wingdings" pitchFamily="2" charset="2"/>
              <a:buChar char="§"/>
              <a:defRPr sz="1600"/>
            </a:lvl1pPr>
            <a:lvl2pPr marL="432000">
              <a:lnSpc>
                <a:spcPts val="1600"/>
              </a:lnSpc>
              <a:defRPr sz="1400"/>
            </a:lvl2pPr>
            <a:lvl3pPr marL="648000">
              <a:lnSpc>
                <a:spcPts val="1600"/>
              </a:lnSpc>
              <a:defRPr sz="1400"/>
            </a:lvl3pPr>
            <a:lvl4pPr marL="864000">
              <a:lnSpc>
                <a:spcPts val="1600"/>
              </a:lnSpc>
              <a:defRPr sz="1400"/>
            </a:lvl4pPr>
            <a:lvl5pPr marL="1080000">
              <a:lnSpc>
                <a:spcPts val="1600"/>
              </a:lnSpc>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B3114A65-8017-1743-A85A-B2A4BB835AE9}" type="datetime1">
              <a:rPr lang="fi-FI" smtClean="0"/>
              <a:t>15.4.2025</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105727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1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8"/>
            <a:ext cx="11125198" cy="4140200"/>
          </a:xfrm>
        </p:spPr>
        <p:txBody>
          <a:bodyPr numCol="1"/>
          <a:lstStyle>
            <a:lvl1pPr marL="360000" indent="-360000">
              <a:buFontTx/>
              <a:buNone/>
              <a:defRPr/>
            </a:lvl1pPr>
            <a:lvl2pPr marL="864000">
              <a:defRPr/>
            </a:lvl2pPr>
            <a:lvl3pPr marL="1296000">
              <a:defRPr/>
            </a:lvl3pPr>
            <a:lvl4pPr marL="1728000">
              <a:defRPr/>
            </a:lvl4pPr>
            <a:lvl5pPr marL="216000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11EDCD7B-6966-E249-89F2-D46BDFBF56BE}" type="datetime1">
              <a:rPr lang="fi-FI" smtClean="0"/>
              <a:t>15.4.2025</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326893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863482-3E3E-724A-87A8-CA82245B73AB}"/>
              </a:ext>
            </a:extLst>
          </p:cNvPr>
          <p:cNvSpPr>
            <a:spLocks noGrp="1"/>
          </p:cNvSpPr>
          <p:nvPr>
            <p:ph type="title"/>
          </p:nvPr>
        </p:nvSpPr>
        <p:spPr>
          <a:xfrm>
            <a:off x="550863" y="549275"/>
            <a:ext cx="11125200" cy="1223963"/>
          </a:xfrm>
          <a:prstGeom prst="rect">
            <a:avLst/>
          </a:prstGeom>
        </p:spPr>
        <p:txBody>
          <a:bodyPr vert="horz" lIns="0" tIns="0" rIns="0" bIns="36000" rtlCol="0" anchor="t" anchorCtr="0">
            <a:normAutofit/>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9EDC45BB-E865-604D-BAD8-9A4AAA649D6B}"/>
              </a:ext>
            </a:extLst>
          </p:cNvPr>
          <p:cNvSpPr>
            <a:spLocks noGrp="1"/>
          </p:cNvSpPr>
          <p:nvPr>
            <p:ph type="body" idx="1"/>
          </p:nvPr>
        </p:nvSpPr>
        <p:spPr>
          <a:xfrm>
            <a:off x="550863" y="1773238"/>
            <a:ext cx="11125200" cy="4140200"/>
          </a:xfrm>
          <a:prstGeom prst="rect">
            <a:avLst/>
          </a:prstGeom>
        </p:spPr>
        <p:txBody>
          <a:bodyPr vert="horz" lIns="0" tIns="0" rIns="0" bIns="36000" numCol="2" spcCol="36000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Rectangle 6">
            <a:extLst>
              <a:ext uri="{FF2B5EF4-FFF2-40B4-BE49-F238E27FC236}">
                <a16:creationId xmlns:a16="http://schemas.microsoft.com/office/drawing/2014/main" id="{EFBB03F7-6D8B-994F-B00B-57FCFD1550EE}"/>
              </a:ext>
            </a:extLst>
          </p:cNvPr>
          <p:cNvSpPr/>
          <p:nvPr userDrawn="1"/>
        </p:nvSpPr>
        <p:spPr>
          <a:xfrm>
            <a:off x="0" y="6136545"/>
            <a:ext cx="12192000" cy="72145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Date Placeholder 3">
            <a:extLst>
              <a:ext uri="{FF2B5EF4-FFF2-40B4-BE49-F238E27FC236}">
                <a16:creationId xmlns:a16="http://schemas.microsoft.com/office/drawing/2014/main" id="{883BC0EF-580B-7B4D-8051-A442671FEF03}"/>
              </a:ext>
            </a:extLst>
          </p:cNvPr>
          <p:cNvSpPr>
            <a:spLocks noGrp="1"/>
          </p:cNvSpPr>
          <p:nvPr>
            <p:ph type="dt" sz="half" idx="2"/>
          </p:nvPr>
        </p:nvSpPr>
        <p:spPr>
          <a:xfrm>
            <a:off x="550863" y="6288437"/>
            <a:ext cx="1864203" cy="365125"/>
          </a:xfrm>
          <a:prstGeom prst="rect">
            <a:avLst/>
          </a:prstGeom>
        </p:spPr>
        <p:txBody>
          <a:bodyPr vert="horz" lIns="0" tIns="0" rIns="0" bIns="0" rtlCol="0" anchor="b" anchorCtr="0">
            <a:normAutofit/>
          </a:bodyPr>
          <a:lstStyle>
            <a:lvl1pPr algn="l">
              <a:defRPr sz="1000">
                <a:solidFill>
                  <a:schemeClr val="accent2"/>
                </a:solidFill>
              </a:defRPr>
            </a:lvl1pPr>
          </a:lstStyle>
          <a:p>
            <a:fld id="{45F98643-D206-614D-B596-3C8548138211}" type="datetime1">
              <a:rPr lang="fi-FI" smtClean="0"/>
              <a:t>15.4.2025</a:t>
            </a:fld>
            <a:endParaRPr lang="en-GB" dirty="0"/>
          </a:p>
        </p:txBody>
      </p:sp>
      <p:sp>
        <p:nvSpPr>
          <p:cNvPr id="5" name="Footer Placeholder 4">
            <a:extLst>
              <a:ext uri="{FF2B5EF4-FFF2-40B4-BE49-F238E27FC236}">
                <a16:creationId xmlns:a16="http://schemas.microsoft.com/office/drawing/2014/main" id="{71EAB0CA-CA1F-FC45-B0C9-FA79FC6B520A}"/>
              </a:ext>
            </a:extLst>
          </p:cNvPr>
          <p:cNvSpPr>
            <a:spLocks noGrp="1"/>
          </p:cNvSpPr>
          <p:nvPr>
            <p:ph type="ftr" sz="quarter" idx="3"/>
          </p:nvPr>
        </p:nvSpPr>
        <p:spPr>
          <a:xfrm>
            <a:off x="2415066" y="6288437"/>
            <a:ext cx="7359718" cy="365125"/>
          </a:xfrm>
          <a:prstGeom prst="rect">
            <a:avLst/>
          </a:prstGeom>
        </p:spPr>
        <p:txBody>
          <a:bodyPr vert="horz" lIns="0" tIns="0" rIns="0" bIns="0" rtlCol="0" anchor="b" anchorCtr="0">
            <a:normAutofit/>
          </a:bodyPr>
          <a:lstStyle>
            <a:lvl1pPr algn="ctr">
              <a:defRPr sz="1000">
                <a:solidFill>
                  <a:schemeClr val="accent2"/>
                </a:solidFill>
              </a:defRPr>
            </a:lvl1pPr>
          </a:lstStyle>
          <a:p>
            <a:endParaRPr lang="en-GB" dirty="0">
              <a:solidFill>
                <a:schemeClr val="accent2"/>
              </a:solidFill>
            </a:endParaRPr>
          </a:p>
        </p:txBody>
      </p:sp>
      <p:pic>
        <p:nvPicPr>
          <p:cNvPr id="8" name="Picture 7" descr="A picture containing drawing&#10;&#10;Description automatically generated">
            <a:extLst>
              <a:ext uri="{FF2B5EF4-FFF2-40B4-BE49-F238E27FC236}">
                <a16:creationId xmlns:a16="http://schemas.microsoft.com/office/drawing/2014/main" id="{B037C8E5-D5A4-4544-8E1A-4F9421027EF5}"/>
              </a:ext>
            </a:extLst>
          </p:cNvPr>
          <p:cNvPicPr>
            <a:picLocks noChangeAspect="1"/>
          </p:cNvPicPr>
          <p:nvPr userDrawn="1"/>
        </p:nvPicPr>
        <p:blipFill rotWithShape="1">
          <a:blip r:embed="rId16"/>
          <a:srcRect t="16005" b="22114"/>
          <a:stretch/>
        </p:blipFill>
        <p:spPr>
          <a:xfrm>
            <a:off x="9774784" y="6136545"/>
            <a:ext cx="1295400" cy="721455"/>
          </a:xfrm>
          <a:prstGeom prst="rect">
            <a:avLst/>
          </a:prstGeom>
        </p:spPr>
      </p:pic>
      <p:sp>
        <p:nvSpPr>
          <p:cNvPr id="6" name="Slide Number Placeholder 5">
            <a:extLst>
              <a:ext uri="{FF2B5EF4-FFF2-40B4-BE49-F238E27FC236}">
                <a16:creationId xmlns:a16="http://schemas.microsoft.com/office/drawing/2014/main" id="{0FA3BE1B-B189-8D41-8637-DAFFE0A4FFC7}"/>
              </a:ext>
            </a:extLst>
          </p:cNvPr>
          <p:cNvSpPr>
            <a:spLocks noGrp="1"/>
          </p:cNvSpPr>
          <p:nvPr>
            <p:ph type="sldNum" sz="quarter" idx="4"/>
          </p:nvPr>
        </p:nvSpPr>
        <p:spPr>
          <a:xfrm>
            <a:off x="8581759" y="6288437"/>
            <a:ext cx="3094304" cy="365125"/>
          </a:xfrm>
          <a:prstGeom prst="rect">
            <a:avLst/>
          </a:prstGeom>
        </p:spPr>
        <p:txBody>
          <a:bodyPr vert="horz" lIns="0" tIns="0" rIns="0" bIns="0" rtlCol="0" anchor="b" anchorCtr="0">
            <a:normAutofit/>
          </a:bodyPr>
          <a:lstStyle>
            <a:lvl1pPr algn="r">
              <a:defRPr sz="1000">
                <a:solidFill>
                  <a:schemeClr val="accent2"/>
                </a:solidFill>
              </a:defRPr>
            </a:lvl1pPr>
          </a:lstStyle>
          <a:p>
            <a:fld id="{76BAB7ED-EDE9-4D4B-9A2D-30E18C47C16E}" type="slidenum">
              <a:rPr lang="en-GB" smtClean="0"/>
              <a:pPr/>
              <a:t>‹#›</a:t>
            </a:fld>
            <a:endParaRPr lang="en-GB" dirty="0"/>
          </a:p>
        </p:txBody>
      </p:sp>
    </p:spTree>
    <p:extLst>
      <p:ext uri="{BB962C8B-B14F-4D97-AF65-F5344CB8AC3E}">
        <p14:creationId xmlns:p14="http://schemas.microsoft.com/office/powerpoint/2010/main" val="143906766"/>
      </p:ext>
    </p:extLst>
  </p:cSld>
  <p:clrMap bg1="lt1" tx1="dk1" bg2="lt2" tx2="dk2" accent1="accent1" accent2="accent2" accent3="accent3" accent4="accent4" accent5="accent5" accent6="accent6" hlink="hlink" folHlink="folHlink"/>
  <p:sldLayoutIdLst>
    <p:sldLayoutId id="2147483649" r:id="rId1"/>
    <p:sldLayoutId id="2147483663" r:id="rId2"/>
    <p:sldLayoutId id="2147483670" r:id="rId3"/>
    <p:sldLayoutId id="2147483653" r:id="rId4"/>
    <p:sldLayoutId id="2147483669" r:id="rId5"/>
    <p:sldLayoutId id="2147483662" r:id="rId6"/>
    <p:sldLayoutId id="2147483664" r:id="rId7"/>
    <p:sldLayoutId id="2147483665" r:id="rId8"/>
    <p:sldLayoutId id="2147483673" r:id="rId9"/>
    <p:sldLayoutId id="2147483667" r:id="rId10"/>
    <p:sldLayoutId id="2147483660" r:id="rId11"/>
    <p:sldLayoutId id="2147483661" r:id="rId12"/>
    <p:sldLayoutId id="2147483672" r:id="rId13"/>
    <p:sldLayoutId id="2147483657" r:id="rId14"/>
  </p:sldLayoutIdLst>
  <p:hf hdr="0"/>
  <p:txStyles>
    <p:titleStyle>
      <a:lvl1pPr algn="l" defTabSz="914400" rtl="0" eaLnBrk="1" latinLnBrk="0" hangingPunct="1">
        <a:lnSpc>
          <a:spcPts val="3900"/>
        </a:lnSpc>
        <a:spcBef>
          <a:spcPct val="0"/>
        </a:spcBef>
        <a:buNone/>
        <a:defRPr sz="3600" b="1" kern="1200">
          <a:solidFill>
            <a:schemeClr val="accent1"/>
          </a:solidFill>
          <a:latin typeface="+mj-lt"/>
          <a:ea typeface="+mj-ea"/>
          <a:cs typeface="+mj-cs"/>
        </a:defRPr>
      </a:lvl1pPr>
    </p:titleStyle>
    <p:bodyStyle>
      <a:lvl1pPr marL="216000" indent="-216000" algn="l" defTabSz="914400" rtl="0" eaLnBrk="1" latinLnBrk="0" hangingPunct="1">
        <a:lnSpc>
          <a:spcPts val="2200"/>
        </a:lnSpc>
        <a:spcBef>
          <a:spcPts val="800"/>
        </a:spcBef>
        <a:buClr>
          <a:schemeClr val="accent2"/>
        </a:buClr>
        <a:buFont typeface="Wingdings" pitchFamily="2" charset="2"/>
        <a:buChar char="§"/>
        <a:defRPr sz="1800" kern="1200">
          <a:solidFill>
            <a:schemeClr val="tx1"/>
          </a:solidFill>
          <a:latin typeface="+mn-lt"/>
          <a:ea typeface="+mn-ea"/>
          <a:cs typeface="+mn-cs"/>
        </a:defRPr>
      </a:lvl1pPr>
      <a:lvl2pPr marL="720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2pPr>
      <a:lvl3pPr marL="1080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3pPr>
      <a:lvl4pPr marL="1440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4pPr>
      <a:lvl5pPr marL="1800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47" userDrawn="1">
          <p15:clr>
            <a:srgbClr val="F26B43"/>
          </p15:clr>
        </p15:guide>
        <p15:guide id="4" pos="7355" userDrawn="1">
          <p15:clr>
            <a:srgbClr val="F26B43"/>
          </p15:clr>
        </p15:guide>
        <p15:guide id="5" orient="horz" pos="346" userDrawn="1">
          <p15:clr>
            <a:srgbClr val="F26B43"/>
          </p15:clr>
        </p15:guide>
        <p15:guide id="6" orient="horz" pos="1117" userDrawn="1">
          <p15:clr>
            <a:srgbClr val="F26B43"/>
          </p15:clr>
        </p15:guide>
        <p15:guide id="7" orient="horz" pos="3725" userDrawn="1">
          <p15:clr>
            <a:srgbClr val="F26B43"/>
          </p15:clr>
        </p15:guide>
        <p15:guide id="8" orient="horz" pos="4178" userDrawn="1">
          <p15:clr>
            <a:srgbClr val="F26B43"/>
          </p15:clr>
        </p15:guide>
        <p15:guide id="9" pos="3727" userDrawn="1">
          <p15:clr>
            <a:srgbClr val="F26B43"/>
          </p15:clr>
        </p15:guide>
        <p15:guide id="10" pos="3953" userDrawn="1">
          <p15:clr>
            <a:srgbClr val="F26B43"/>
          </p15:clr>
        </p15:guide>
        <p15:guide id="11" pos="1912" userDrawn="1">
          <p15:clr>
            <a:srgbClr val="F26B43"/>
          </p15:clr>
        </p15:guide>
        <p15:guide id="12" pos="2139" userDrawn="1">
          <p15:clr>
            <a:srgbClr val="F26B43"/>
          </p15:clr>
        </p15:guide>
        <p15:guide id="13" pos="5541" userDrawn="1">
          <p15:clr>
            <a:srgbClr val="F26B43"/>
          </p15:clr>
        </p15:guide>
        <p15:guide id="14" pos="5768" userDrawn="1">
          <p15:clr>
            <a:srgbClr val="F26B43"/>
          </p15:clr>
        </p15:guide>
        <p15:guide id="15" pos="4067" userDrawn="1">
          <p15:clr>
            <a:srgbClr val="F26B43"/>
          </p15:clr>
        </p15:guide>
        <p15:guide id="16" orient="horz" pos="3861" userDrawn="1">
          <p15:clr>
            <a:srgbClr val="F26B43"/>
          </p15:clr>
        </p15:guide>
        <p15:guide id="17" orient="horz" pos="14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reactjs.org/docs/hooks-rules.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reactjs.org/docs/context.html#when-to-use-context" TargetMode="External"/><Relationship Id="rId2" Type="http://schemas.openxmlformats.org/officeDocument/2006/relationships/hyperlink" Target="https://reactjs.org/docs/hooks-reference.html#usecontext" TargetMode="External"/><Relationship Id="rId1" Type="http://schemas.openxmlformats.org/officeDocument/2006/relationships/slideLayout" Target="../slideLayouts/slideLayout2.xml"/><Relationship Id="rId4" Type="http://schemas.openxmlformats.org/officeDocument/2006/relationships/hyperlink" Target="https://www.youtube.com/watch?v=lhMKvyLRWo0" TargetMode="External"/></Relationships>
</file>

<file path=ppt/slides/_rels/slide13.xml.rels><?xml version="1.0" encoding="UTF-8" standalone="yes"?>
<Relationships xmlns="http://schemas.openxmlformats.org/package/2006/relationships"><Relationship Id="rId2" Type="http://schemas.openxmlformats.org/officeDocument/2006/relationships/hyperlink" Target="https://reactjs.org/docs/hooks-custom.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youtu.be/Law7wfdg_ls?t=73"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valju/docs_frontend_design/blob/master/FrontendRelatedSteps_SimilarToOurCases.pdf" TargetMode="External"/><Relationship Id="rId2" Type="http://schemas.openxmlformats.org/officeDocument/2006/relationships/hyperlink" Target="https://github.com/valju/docs_backend_design/blob/master/FSO/FSOReadingList.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reactjs.org/docs/hooks-intro.html" TargetMode="External"/><Relationship Id="rId2" Type="http://schemas.openxmlformats.org/officeDocument/2006/relationships/hyperlink" Target="https://youtu.be/mxK8b99iJTg?t=150"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youtu.be/dpw9EHDh2bM?t=1061"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youtube.com/watch?v=TNhaISOUy6Q"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reactjs.org/docs/hooks-state.html" TargetMode="External"/><Relationship Id="rId2" Type="http://schemas.openxmlformats.org/officeDocument/2006/relationships/hyperlink" Target="https://reactjs.org/docs/hooks-overview.html" TargetMode="External"/><Relationship Id="rId1" Type="http://schemas.openxmlformats.org/officeDocument/2006/relationships/slideLayout" Target="../slideLayouts/slideLayout2.xml"/><Relationship Id="rId5" Type="http://schemas.openxmlformats.org/officeDocument/2006/relationships/hyperlink" Target="https://reactjs.org/docs/context.html#when-to-use-context" TargetMode="External"/><Relationship Id="rId4" Type="http://schemas.openxmlformats.org/officeDocument/2006/relationships/hyperlink" Target="https://reactjs.org/docs/hooks-effect.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088A5-A888-E24C-9E8C-131F880EED57}"/>
              </a:ext>
            </a:extLst>
          </p:cNvPr>
          <p:cNvSpPr>
            <a:spLocks noGrp="1"/>
          </p:cNvSpPr>
          <p:nvPr>
            <p:ph type="ctrTitle"/>
          </p:nvPr>
        </p:nvSpPr>
        <p:spPr/>
        <p:txBody>
          <a:bodyPr/>
          <a:lstStyle/>
          <a:p>
            <a:r>
              <a:rPr lang="en-GB" dirty="0"/>
              <a:t>Frontend exam – Summary </a:t>
            </a:r>
          </a:p>
        </p:txBody>
      </p:sp>
      <p:sp>
        <p:nvSpPr>
          <p:cNvPr id="3" name="Text Placeholder 2">
            <a:extLst>
              <a:ext uri="{FF2B5EF4-FFF2-40B4-BE49-F238E27FC236}">
                <a16:creationId xmlns:a16="http://schemas.microsoft.com/office/drawing/2014/main" id="{A0D3DE56-58EC-744D-BFE0-22D8C9079928}"/>
              </a:ext>
            </a:extLst>
          </p:cNvPr>
          <p:cNvSpPr>
            <a:spLocks noGrp="1"/>
          </p:cNvSpPr>
          <p:nvPr>
            <p:ph type="body" idx="1"/>
          </p:nvPr>
        </p:nvSpPr>
        <p:spPr/>
        <p:txBody>
          <a:bodyPr/>
          <a:lstStyle/>
          <a:p>
            <a:r>
              <a:rPr lang="en-GB" dirty="0"/>
              <a:t>Some React app learnings</a:t>
            </a:r>
          </a:p>
        </p:txBody>
      </p:sp>
      <p:sp>
        <p:nvSpPr>
          <p:cNvPr id="7" name="Date Placeholder 6">
            <a:extLst>
              <a:ext uri="{FF2B5EF4-FFF2-40B4-BE49-F238E27FC236}">
                <a16:creationId xmlns:a16="http://schemas.microsoft.com/office/drawing/2014/main" id="{38EDECD0-2225-B444-B642-3639BBB6B070}"/>
              </a:ext>
            </a:extLst>
          </p:cNvPr>
          <p:cNvSpPr>
            <a:spLocks noGrp="1"/>
          </p:cNvSpPr>
          <p:nvPr>
            <p:ph type="dt" sz="half" idx="10"/>
          </p:nvPr>
        </p:nvSpPr>
        <p:spPr/>
        <p:txBody>
          <a:bodyPr/>
          <a:lstStyle/>
          <a:p>
            <a:fld id="{30BF63A1-919F-FB49-ABA8-182126D24C50}" type="datetime1">
              <a:rPr lang="fi-FI" smtClean="0"/>
              <a:t>15.4.2025</a:t>
            </a:fld>
            <a:endParaRPr lang="en-GB" dirty="0"/>
          </a:p>
        </p:txBody>
      </p:sp>
      <p:sp>
        <p:nvSpPr>
          <p:cNvPr id="8" name="Footer Placeholder 7">
            <a:extLst>
              <a:ext uri="{FF2B5EF4-FFF2-40B4-BE49-F238E27FC236}">
                <a16:creationId xmlns:a16="http://schemas.microsoft.com/office/drawing/2014/main" id="{DF47D95D-9CDB-D744-A0C6-A352945F65AB}"/>
              </a:ext>
            </a:extLst>
          </p:cNvPr>
          <p:cNvSpPr>
            <a:spLocks noGrp="1"/>
          </p:cNvSpPr>
          <p:nvPr>
            <p:ph type="ftr" sz="quarter" idx="11"/>
          </p:nvPr>
        </p:nvSpPr>
        <p:spPr/>
        <p:txBody>
          <a:bodyPr/>
          <a:lstStyle/>
          <a:p>
            <a:endParaRPr lang="en-GB" dirty="0"/>
          </a:p>
        </p:txBody>
      </p:sp>
    </p:spTree>
    <p:extLst>
      <p:ext uri="{BB962C8B-B14F-4D97-AF65-F5344CB8AC3E}">
        <p14:creationId xmlns:p14="http://schemas.microsoft.com/office/powerpoint/2010/main" val="3436236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pPr lvl="0"/>
            <a:r>
              <a:rPr lang="en-US" u="sng" dirty="0"/>
              <a:t>General rules of Hooks</a:t>
            </a:r>
            <a:endParaRPr lang="fi-FI" dirty="0"/>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p:txBody>
          <a:bodyPr>
            <a:normAutofit/>
          </a:bodyPr>
          <a:lstStyle/>
          <a:p>
            <a:r>
              <a:rPr lang="en-US" u="sng" dirty="0">
                <a:hlinkClick r:id="rId2"/>
              </a:rPr>
              <a:t>https://reactjs.org/docs/hooks-rules.html</a:t>
            </a:r>
            <a:r>
              <a:rPr lang="en-US" dirty="0"/>
              <a:t> </a:t>
            </a:r>
          </a:p>
          <a:p>
            <a:pPr lvl="1"/>
            <a:r>
              <a:rPr lang="en-US" dirty="0"/>
              <a:t>Name must start with lower letter text “use”</a:t>
            </a:r>
          </a:p>
          <a:p>
            <a:pPr lvl="1"/>
            <a:r>
              <a:rPr lang="en-US" dirty="0"/>
              <a:t>Should only be called/ in the main level of the react component function</a:t>
            </a:r>
          </a:p>
          <a:p>
            <a:pPr lvl="1"/>
            <a:r>
              <a:rPr lang="en-US" dirty="0"/>
              <a:t>Call hooks only from your React functions (e.g. from your other hooks), </a:t>
            </a:r>
          </a:p>
          <a:p>
            <a:pPr lvl="2"/>
            <a:r>
              <a:rPr lang="en-US" dirty="0"/>
              <a:t>Do not call them </a:t>
            </a:r>
            <a:r>
              <a:rPr lang="en-US" b="1" dirty="0"/>
              <a:t>from</a:t>
            </a:r>
            <a:r>
              <a:rPr lang="en-US" dirty="0"/>
              <a:t> your regular JavaScript/TS functions</a:t>
            </a:r>
          </a:p>
          <a:p>
            <a:pPr lvl="2"/>
            <a:r>
              <a:rPr lang="fi-FI" b="1" dirty="0" err="1">
                <a:solidFill>
                  <a:srgbClr val="FF0000"/>
                </a:solidFill>
              </a:rPr>
              <a:t>Mostly</a:t>
            </a:r>
            <a:r>
              <a:rPr lang="fi-FI" b="1" dirty="0">
                <a:solidFill>
                  <a:srgbClr val="FF0000"/>
                </a:solidFill>
              </a:rPr>
              <a:t> of </a:t>
            </a:r>
            <a:r>
              <a:rPr lang="fi-FI" b="1" dirty="0" err="1">
                <a:solidFill>
                  <a:srgbClr val="FF0000"/>
                </a:solidFill>
              </a:rPr>
              <a:t>course</a:t>
            </a:r>
            <a:r>
              <a:rPr lang="fi-FI" b="1" dirty="0">
                <a:solidFill>
                  <a:srgbClr val="FF0000"/>
                </a:solidFill>
              </a:rPr>
              <a:t> </a:t>
            </a:r>
            <a:r>
              <a:rPr lang="fi-FI" b="1" dirty="0" err="1">
                <a:solidFill>
                  <a:srgbClr val="FF0000"/>
                </a:solidFill>
              </a:rPr>
              <a:t>the</a:t>
            </a:r>
            <a:r>
              <a:rPr lang="fi-FI" b="1" dirty="0">
                <a:solidFill>
                  <a:srgbClr val="FF0000"/>
                </a:solidFill>
              </a:rPr>
              <a:t> </a:t>
            </a:r>
            <a:r>
              <a:rPr lang="fi-FI" b="1" dirty="0" err="1">
                <a:solidFill>
                  <a:srgbClr val="FF0000"/>
                </a:solidFill>
              </a:rPr>
              <a:t>React</a:t>
            </a:r>
            <a:r>
              <a:rPr lang="fi-FI" b="1" dirty="0">
                <a:solidFill>
                  <a:srgbClr val="FF0000"/>
                </a:solidFill>
              </a:rPr>
              <a:t> </a:t>
            </a:r>
            <a:r>
              <a:rPr lang="fi-FI" b="1" dirty="0" err="1">
                <a:solidFill>
                  <a:srgbClr val="FF0000"/>
                </a:solidFill>
              </a:rPr>
              <a:t>environment</a:t>
            </a:r>
            <a:r>
              <a:rPr lang="fi-FI" b="1" dirty="0">
                <a:solidFill>
                  <a:srgbClr val="FF0000"/>
                </a:solidFill>
              </a:rPr>
              <a:t> </a:t>
            </a:r>
            <a:r>
              <a:rPr lang="fi-FI" b="1" dirty="0" err="1">
                <a:solidFill>
                  <a:srgbClr val="FF0000"/>
                </a:solidFill>
              </a:rPr>
              <a:t>itself</a:t>
            </a:r>
            <a:r>
              <a:rPr lang="fi-FI" b="1" dirty="0">
                <a:solidFill>
                  <a:srgbClr val="FF0000"/>
                </a:solidFill>
              </a:rPr>
              <a:t> </a:t>
            </a:r>
            <a:r>
              <a:rPr lang="fi-FI" b="1" dirty="0" err="1">
                <a:solidFill>
                  <a:srgbClr val="FF0000"/>
                </a:solidFill>
              </a:rPr>
              <a:t>calls</a:t>
            </a:r>
            <a:r>
              <a:rPr lang="fi-FI" b="1" dirty="0">
                <a:solidFill>
                  <a:srgbClr val="FF0000"/>
                </a:solidFill>
              </a:rPr>
              <a:t> </a:t>
            </a:r>
            <a:r>
              <a:rPr lang="fi-FI" b="1" dirty="0" err="1">
                <a:solidFill>
                  <a:srgbClr val="FF0000"/>
                </a:solidFill>
              </a:rPr>
              <a:t>the</a:t>
            </a:r>
            <a:r>
              <a:rPr lang="fi-FI" b="1" dirty="0">
                <a:solidFill>
                  <a:srgbClr val="FF0000"/>
                </a:solidFill>
              </a:rPr>
              <a:t> </a:t>
            </a:r>
            <a:r>
              <a:rPr lang="fi-FI" b="1" dirty="0" err="1">
                <a:solidFill>
                  <a:srgbClr val="FF0000"/>
                </a:solidFill>
              </a:rPr>
              <a:t>hooks</a:t>
            </a:r>
            <a:r>
              <a:rPr lang="fi-FI" b="1" dirty="0">
                <a:solidFill>
                  <a:srgbClr val="FF0000"/>
                </a:solidFill>
              </a:rPr>
              <a:t>, and </a:t>
            </a:r>
            <a:r>
              <a:rPr lang="fi-FI" b="1" dirty="0" err="1">
                <a:solidFill>
                  <a:srgbClr val="FF0000"/>
                </a:solidFill>
              </a:rPr>
              <a:t>not</a:t>
            </a:r>
            <a:r>
              <a:rPr lang="fi-FI" b="1" dirty="0">
                <a:solidFill>
                  <a:srgbClr val="FF0000"/>
                </a:solidFill>
              </a:rPr>
              <a:t> us. </a:t>
            </a:r>
            <a:r>
              <a:rPr lang="fi-FI" b="1" dirty="0" err="1">
                <a:solidFill>
                  <a:srgbClr val="FF0000"/>
                </a:solidFill>
              </a:rPr>
              <a:t>But</a:t>
            </a:r>
            <a:r>
              <a:rPr lang="fi-FI" b="1" dirty="0">
                <a:solidFill>
                  <a:srgbClr val="FF0000"/>
                </a:solidFill>
              </a:rPr>
              <a:t> </a:t>
            </a:r>
            <a:r>
              <a:rPr lang="fi-FI" b="1" dirty="0" err="1">
                <a:solidFill>
                  <a:srgbClr val="FF0000"/>
                </a:solidFill>
              </a:rPr>
              <a:t>if</a:t>
            </a:r>
            <a:r>
              <a:rPr lang="fi-FI" b="1" dirty="0">
                <a:solidFill>
                  <a:srgbClr val="FF0000"/>
                </a:solidFill>
              </a:rPr>
              <a:t> </a:t>
            </a:r>
            <a:r>
              <a:rPr lang="fi-FI" b="1" dirty="0" err="1">
                <a:solidFill>
                  <a:srgbClr val="FF0000"/>
                </a:solidFill>
              </a:rPr>
              <a:t>we</a:t>
            </a:r>
            <a:r>
              <a:rPr lang="fi-FI" b="1" dirty="0">
                <a:solidFill>
                  <a:srgbClr val="FF0000"/>
                </a:solidFill>
              </a:rPr>
              <a:t> </a:t>
            </a:r>
            <a:r>
              <a:rPr lang="fi-FI" b="1" dirty="0" err="1">
                <a:solidFill>
                  <a:srgbClr val="FF0000"/>
                </a:solidFill>
              </a:rPr>
              <a:t>call</a:t>
            </a:r>
            <a:r>
              <a:rPr lang="fi-FI" b="1" dirty="0">
                <a:solidFill>
                  <a:srgbClr val="FF0000"/>
                </a:solidFill>
              </a:rPr>
              <a:t>, </a:t>
            </a:r>
            <a:r>
              <a:rPr lang="fi-FI" b="1" dirty="0" err="1">
                <a:solidFill>
                  <a:srgbClr val="FF0000"/>
                </a:solidFill>
              </a:rPr>
              <a:t>then</a:t>
            </a:r>
            <a:r>
              <a:rPr lang="fi-FI" b="1" dirty="0">
                <a:solidFill>
                  <a:srgbClr val="FF0000"/>
                </a:solidFill>
              </a:rPr>
              <a:t> </a:t>
            </a:r>
            <a:r>
              <a:rPr lang="fi-FI" b="1" dirty="0" err="1">
                <a:solidFill>
                  <a:srgbClr val="FF0000"/>
                </a:solidFill>
              </a:rPr>
              <a:t>from</a:t>
            </a:r>
            <a:r>
              <a:rPr lang="fi-FI" b="1" dirty="0">
                <a:solidFill>
                  <a:srgbClr val="FF0000"/>
                </a:solidFill>
              </a:rPr>
              <a:t> </a:t>
            </a:r>
            <a:r>
              <a:rPr lang="fi-FI" b="1" dirty="0" err="1">
                <a:solidFill>
                  <a:srgbClr val="FF0000"/>
                </a:solidFill>
              </a:rPr>
              <a:t>our</a:t>
            </a:r>
            <a:r>
              <a:rPr lang="fi-FI" b="1" dirty="0">
                <a:solidFill>
                  <a:srgbClr val="FF0000"/>
                </a:solidFill>
              </a:rPr>
              <a:t> </a:t>
            </a:r>
            <a:r>
              <a:rPr lang="fi-FI" b="1" dirty="0" err="1">
                <a:solidFill>
                  <a:srgbClr val="FF0000"/>
                </a:solidFill>
              </a:rPr>
              <a:t>React</a:t>
            </a:r>
            <a:r>
              <a:rPr lang="fi-FI" b="1" dirty="0">
                <a:solidFill>
                  <a:srgbClr val="FF0000"/>
                </a:solidFill>
              </a:rPr>
              <a:t> </a:t>
            </a:r>
            <a:r>
              <a:rPr lang="fi-FI" b="1" dirty="0" err="1">
                <a:solidFill>
                  <a:srgbClr val="FF0000"/>
                </a:solidFill>
              </a:rPr>
              <a:t>functions</a:t>
            </a:r>
            <a:r>
              <a:rPr lang="fi-FI" dirty="0"/>
              <a:t>.</a:t>
            </a:r>
          </a:p>
          <a:p>
            <a:pPr lvl="2"/>
            <a:r>
              <a:rPr lang="fi-FI" dirty="0"/>
              <a:t>=&gt; </a:t>
            </a:r>
            <a:r>
              <a:rPr lang="fi-FI" dirty="0" err="1"/>
              <a:t>triggering</a:t>
            </a:r>
            <a:r>
              <a:rPr lang="fi-FI" dirty="0"/>
              <a:t> of </a:t>
            </a:r>
            <a:r>
              <a:rPr lang="fi-FI" dirty="0" err="1"/>
              <a:t>the</a:t>
            </a:r>
            <a:r>
              <a:rPr lang="fi-FI" dirty="0"/>
              <a:t> </a:t>
            </a:r>
            <a:r>
              <a:rPr lang="fi-FI" dirty="0" err="1"/>
              <a:t>events</a:t>
            </a:r>
            <a:r>
              <a:rPr lang="fi-FI" dirty="0"/>
              <a:t> </a:t>
            </a:r>
            <a:r>
              <a:rPr lang="fi-FI" dirty="0" err="1"/>
              <a:t>has</a:t>
            </a:r>
            <a:r>
              <a:rPr lang="fi-FI" dirty="0"/>
              <a:t> to </a:t>
            </a:r>
            <a:r>
              <a:rPr lang="fi-FI" dirty="0" err="1"/>
              <a:t>be</a:t>
            </a:r>
            <a:r>
              <a:rPr lang="fi-FI" dirty="0"/>
              <a:t> </a:t>
            </a:r>
            <a:r>
              <a:rPr lang="fi-FI" dirty="0" err="1"/>
              <a:t>managed</a:t>
            </a:r>
            <a:r>
              <a:rPr lang="fi-FI" dirty="0"/>
              <a:t> </a:t>
            </a:r>
            <a:r>
              <a:rPr lang="fi-FI" dirty="0" err="1"/>
              <a:t>by</a:t>
            </a:r>
            <a:r>
              <a:rPr lang="fi-FI" dirty="0"/>
              <a:t> </a:t>
            </a:r>
            <a:r>
              <a:rPr lang="fi-FI" dirty="0" err="1"/>
              <a:t>React</a:t>
            </a:r>
            <a:endParaRPr lang="fi-FI" dirty="0"/>
          </a:p>
          <a:p>
            <a:endParaRPr lang="en-US" i="1" dirty="0"/>
          </a:p>
          <a:p>
            <a:endParaRPr lang="fi-FI" dirty="0"/>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15.4.2025</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10</a:t>
            </a:fld>
            <a:endParaRPr lang="en-GB"/>
          </a:p>
        </p:txBody>
      </p:sp>
    </p:spTree>
    <p:extLst>
      <p:ext uri="{BB962C8B-B14F-4D97-AF65-F5344CB8AC3E}">
        <p14:creationId xmlns:p14="http://schemas.microsoft.com/office/powerpoint/2010/main" val="1739102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pPr lvl="0"/>
            <a:r>
              <a:rPr lang="en-US" i="1" dirty="0"/>
              <a:t>How to read this hook code?</a:t>
            </a:r>
            <a:endParaRPr lang="fi-FI" dirty="0"/>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p:txBody>
          <a:bodyPr>
            <a:normAutofit/>
          </a:bodyPr>
          <a:lstStyle/>
          <a:p>
            <a:r>
              <a:rPr lang="en-US" dirty="0">
                <a:latin typeface="Consolas" panose="020B0609020204030204" pitchFamily="49" charset="0"/>
              </a:rPr>
              <a:t>const some = </a:t>
            </a:r>
            <a:r>
              <a:rPr lang="en-US" dirty="0" err="1">
                <a:latin typeface="Consolas" panose="020B0609020204030204" pitchFamily="49" charset="0"/>
              </a:rPr>
              <a:t>useCustomX</a:t>
            </a:r>
            <a:r>
              <a:rPr lang="en-US" dirty="0">
                <a:latin typeface="Consolas" panose="020B0609020204030204" pitchFamily="49" charset="0"/>
              </a:rPr>
              <a:t>( () =&gt; { </a:t>
            </a:r>
          </a:p>
          <a:p>
            <a:pPr marL="864000" lvl="2" indent="0">
              <a:buNone/>
            </a:pPr>
            <a:r>
              <a:rPr lang="en-US" dirty="0">
                <a:latin typeface="Consolas" panose="020B0609020204030204" pitchFamily="49" charset="0"/>
              </a:rPr>
              <a:t>	  </a:t>
            </a:r>
            <a:r>
              <a:rPr lang="en-US" dirty="0" err="1">
                <a:latin typeface="Consolas" panose="020B0609020204030204" pitchFamily="49" charset="0"/>
              </a:rPr>
              <a:t>doSomething</a:t>
            </a:r>
            <a:r>
              <a:rPr lang="en-US" dirty="0">
                <a:latin typeface="Consolas" panose="020B0609020204030204" pitchFamily="49" charset="0"/>
              </a:rPr>
              <a:t>(foo); 	</a:t>
            </a:r>
          </a:p>
          <a:p>
            <a:pPr marL="864000" lvl="2" indent="0">
              <a:buNone/>
            </a:pPr>
            <a:r>
              <a:rPr lang="en-US" b="1" dirty="0">
                <a:solidFill>
                  <a:srgbClr val="C00000"/>
                </a:solidFill>
                <a:latin typeface="Consolas" panose="020B0609020204030204" pitchFamily="49" charset="0"/>
              </a:rPr>
              <a:t>	  </a:t>
            </a:r>
            <a:r>
              <a:rPr lang="en-US" dirty="0">
                <a:latin typeface="Consolas" panose="020B0609020204030204" pitchFamily="49" charset="0"/>
              </a:rPr>
              <a:t>return</a:t>
            </a:r>
            <a:r>
              <a:rPr lang="en-US" b="1" dirty="0">
                <a:solidFill>
                  <a:srgbClr val="C00000"/>
                </a:solidFill>
                <a:latin typeface="Consolas" panose="020B0609020204030204" pitchFamily="49" charset="0"/>
              </a:rPr>
              <a:t> ()=&gt; {</a:t>
            </a:r>
            <a:r>
              <a:rPr lang="en-US" b="1" dirty="0" err="1">
                <a:solidFill>
                  <a:srgbClr val="C00000"/>
                </a:solidFill>
                <a:latin typeface="Consolas" panose="020B0609020204030204" pitchFamily="49" charset="0"/>
              </a:rPr>
              <a:t>doSomeAfterStuff</a:t>
            </a:r>
            <a:r>
              <a:rPr lang="en-US" b="1" dirty="0">
                <a:solidFill>
                  <a:srgbClr val="C00000"/>
                </a:solidFill>
                <a:latin typeface="Consolas" panose="020B0609020204030204" pitchFamily="49" charset="0"/>
              </a:rPr>
              <a:t>();} </a:t>
            </a:r>
          </a:p>
          <a:p>
            <a:pPr marL="864000" lvl="2" indent="0">
              <a:buNone/>
            </a:pPr>
            <a:r>
              <a:rPr lang="en-US" dirty="0">
                <a:latin typeface="Consolas" panose="020B0609020204030204" pitchFamily="49" charset="0"/>
              </a:rPr>
              <a:t>} </a:t>
            </a:r>
            <a:r>
              <a:rPr lang="en-US" dirty="0">
                <a:solidFill>
                  <a:srgbClr val="00B050"/>
                </a:solidFill>
                <a:latin typeface="Consolas" panose="020B0609020204030204" pitchFamily="49" charset="0"/>
              </a:rPr>
              <a:t>, </a:t>
            </a:r>
            <a:r>
              <a:rPr lang="en-US" b="1" dirty="0">
                <a:solidFill>
                  <a:srgbClr val="00B050"/>
                </a:solidFill>
                <a:latin typeface="Consolas" panose="020B0609020204030204" pitchFamily="49" charset="0"/>
              </a:rPr>
              <a:t>[bar] </a:t>
            </a:r>
            <a:r>
              <a:rPr lang="en-US" dirty="0">
                <a:latin typeface="Consolas" panose="020B0609020204030204" pitchFamily="49" charset="0"/>
              </a:rPr>
              <a:t>);</a:t>
            </a:r>
          </a:p>
          <a:p>
            <a:pPr marL="864000" lvl="2" indent="0">
              <a:buNone/>
            </a:pPr>
            <a:endParaRPr lang="fi-FI" dirty="0"/>
          </a:p>
          <a:p>
            <a:pPr lvl="1"/>
            <a:r>
              <a:rPr lang="en-US" i="1" dirty="0"/>
              <a:t>Custom hooks too start with lower letter “use”</a:t>
            </a:r>
          </a:p>
          <a:p>
            <a:pPr lvl="1"/>
            <a:r>
              <a:rPr lang="en-US" i="1" dirty="0"/>
              <a:t>Hook </a:t>
            </a:r>
            <a:r>
              <a:rPr lang="en-US" i="1" dirty="0">
                <a:solidFill>
                  <a:srgbClr val="00B050"/>
                </a:solidFill>
              </a:rPr>
              <a:t>only fired (second time?) </a:t>
            </a:r>
            <a:r>
              <a:rPr lang="en-US" b="1" i="1" dirty="0">
                <a:solidFill>
                  <a:srgbClr val="00B050"/>
                </a:solidFill>
              </a:rPr>
              <a:t>if bar changes</a:t>
            </a:r>
            <a:r>
              <a:rPr lang="en-US" i="1" dirty="0"/>
              <a:t>! Not if any other prop/state changes like e.g. </a:t>
            </a:r>
            <a:r>
              <a:rPr lang="en-US" i="1" dirty="0" err="1"/>
              <a:t>useEffect</a:t>
            </a:r>
            <a:r>
              <a:rPr lang="en-US" i="1" dirty="0"/>
              <a:t> does by default.</a:t>
            </a:r>
          </a:p>
          <a:p>
            <a:pPr lvl="1"/>
            <a:r>
              <a:rPr lang="en-US" i="1" dirty="0"/>
              <a:t>After </a:t>
            </a:r>
            <a:r>
              <a:rPr lang="en-US" i="1" dirty="0" err="1"/>
              <a:t>doSomething</a:t>
            </a:r>
            <a:r>
              <a:rPr lang="en-US" i="1" dirty="0"/>
              <a:t> is done, the second function, </a:t>
            </a:r>
            <a:r>
              <a:rPr lang="en-US" b="1" i="1" dirty="0">
                <a:solidFill>
                  <a:srgbClr val="C00000"/>
                </a:solidFill>
              </a:rPr>
              <a:t>’cleanup function’</a:t>
            </a:r>
            <a:r>
              <a:rPr lang="en-US" i="1" dirty="0"/>
              <a:t>, will be executed by the React, the one that calls </a:t>
            </a:r>
            <a:r>
              <a:rPr lang="en-US" i="1" dirty="0" err="1"/>
              <a:t>doSomeAfterStuff</a:t>
            </a:r>
            <a:endParaRPr lang="fi-FI" i="1" dirty="0"/>
          </a:p>
          <a:p>
            <a:endParaRPr lang="en-US" i="1" dirty="0"/>
          </a:p>
          <a:p>
            <a:endParaRPr lang="fi-FI" dirty="0"/>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15.4.2025</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11</a:t>
            </a:fld>
            <a:endParaRPr lang="en-GB"/>
          </a:p>
        </p:txBody>
      </p:sp>
    </p:spTree>
    <p:extLst>
      <p:ext uri="{BB962C8B-B14F-4D97-AF65-F5344CB8AC3E}">
        <p14:creationId xmlns:p14="http://schemas.microsoft.com/office/powerpoint/2010/main" val="208636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pPr lvl="0"/>
            <a:r>
              <a:rPr lang="en-US" i="1" dirty="0">
                <a:solidFill>
                  <a:schemeClr val="accent1">
                    <a:lumMod val="20000"/>
                    <a:lumOff val="80000"/>
                  </a:schemeClr>
                </a:solidFill>
              </a:rPr>
              <a:t>Context Hook</a:t>
            </a:r>
            <a:endParaRPr lang="fi-FI" dirty="0">
              <a:solidFill>
                <a:schemeClr val="accent1">
                  <a:lumMod val="20000"/>
                  <a:lumOff val="80000"/>
                </a:schemeClr>
              </a:solidFill>
            </a:endParaRPr>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a:xfrm>
            <a:off x="550864" y="1306846"/>
            <a:ext cx="11125198" cy="4606592"/>
          </a:xfrm>
        </p:spPr>
        <p:txBody>
          <a:bodyPr>
            <a:normAutofit/>
          </a:bodyPr>
          <a:lstStyle/>
          <a:p>
            <a:pPr lvl="0"/>
            <a:r>
              <a:rPr lang="en-US" dirty="0"/>
              <a:t>Advanced topic, useful still in our case, see our case app context</a:t>
            </a:r>
            <a:endParaRPr lang="fi-FI" dirty="0"/>
          </a:p>
          <a:p>
            <a:r>
              <a:rPr lang="en-US" u="sng" dirty="0">
                <a:hlinkClick r:id="rId2"/>
              </a:rPr>
              <a:t>https://reactjs.org/docs/hooks-reference.html#usecontext</a:t>
            </a:r>
            <a:r>
              <a:rPr lang="en-US" dirty="0"/>
              <a:t> </a:t>
            </a:r>
          </a:p>
          <a:p>
            <a:r>
              <a:rPr lang="en-US" dirty="0">
                <a:hlinkClick r:id="rId3"/>
              </a:rPr>
              <a:t>https://reactjs.org/docs/context.html#when-to-use-context</a:t>
            </a:r>
            <a:br>
              <a:rPr lang="en-US" dirty="0"/>
            </a:br>
            <a:endParaRPr lang="en-US" dirty="0"/>
          </a:p>
          <a:p>
            <a:r>
              <a:rPr lang="en-US" u="sng" dirty="0">
                <a:hlinkClick r:id="rId4"/>
              </a:rPr>
              <a:t>https://www.youtube.com/watch?v=lhMKvyLRWo0</a:t>
            </a:r>
            <a:r>
              <a:rPr lang="en-US" dirty="0"/>
              <a:t> </a:t>
            </a:r>
          </a:p>
          <a:p>
            <a:pPr marL="0" indent="0">
              <a:buNone/>
            </a:pPr>
            <a:br>
              <a:rPr lang="en-US" i="1" dirty="0"/>
            </a:br>
            <a:r>
              <a:rPr lang="en-US" i="1" dirty="0"/>
              <a:t>BTW. What happens on this line that is from the video link above?</a:t>
            </a:r>
          </a:p>
          <a:p>
            <a:pPr marL="504000" lvl="1" indent="0">
              <a:buNone/>
            </a:pPr>
            <a:r>
              <a:rPr lang="en-US" dirty="0">
                <a:latin typeface="Consolas" panose="020B0609020204030204" pitchFamily="49" charset="0"/>
              </a:rPr>
              <a:t>string </a:t>
            </a:r>
            <a:r>
              <a:rPr lang="en-US" dirty="0" err="1">
                <a:latin typeface="Consolas" panose="020B0609020204030204" pitchFamily="49" charset="0"/>
              </a:rPr>
              <a:t>jsonText</a:t>
            </a:r>
            <a:r>
              <a:rPr lang="en-US" dirty="0">
                <a:latin typeface="Consolas" panose="020B0609020204030204" pitchFamily="49" charset="0"/>
              </a:rPr>
              <a:t> = </a:t>
            </a:r>
            <a:r>
              <a:rPr lang="en-US" dirty="0" err="1">
                <a:latin typeface="Consolas" panose="020B0609020204030204" pitchFamily="49" charset="0"/>
              </a:rPr>
              <a:t>JSON.stringify</a:t>
            </a:r>
            <a:r>
              <a:rPr lang="en-US" dirty="0">
                <a:latin typeface="Consolas" panose="020B0609020204030204" pitchFamily="49" charset="0"/>
              </a:rPr>
              <a:t>(</a:t>
            </a:r>
            <a:r>
              <a:rPr lang="en-US" dirty="0" err="1">
                <a:latin typeface="Consolas" panose="020B0609020204030204" pitchFamily="49" charset="0"/>
              </a:rPr>
              <a:t>myJSObject</a:t>
            </a:r>
            <a:r>
              <a:rPr lang="en-US" dirty="0">
                <a:latin typeface="Consolas" panose="020B0609020204030204" pitchFamily="49" charset="0"/>
              </a:rPr>
              <a:t>, </a:t>
            </a:r>
            <a:r>
              <a:rPr lang="en-US" i="1" dirty="0">
                <a:solidFill>
                  <a:schemeClr val="accent1">
                    <a:lumMod val="60000"/>
                    <a:lumOff val="40000"/>
                  </a:schemeClr>
                </a:solidFill>
                <a:latin typeface="Consolas" panose="020B0609020204030204" pitchFamily="49" charset="0"/>
              </a:rPr>
              <a:t>null</a:t>
            </a:r>
            <a:r>
              <a:rPr lang="en-US" dirty="0">
                <a:latin typeface="Consolas" panose="020B0609020204030204" pitchFamily="49" charset="0"/>
              </a:rPr>
              <a:t>, </a:t>
            </a:r>
            <a:r>
              <a:rPr lang="en-US" b="1" dirty="0">
                <a:solidFill>
                  <a:srgbClr val="FF0000"/>
                </a:solidFill>
                <a:latin typeface="Consolas" panose="020B0609020204030204" pitchFamily="49" charset="0"/>
              </a:rPr>
              <a:t>2</a:t>
            </a:r>
            <a:r>
              <a:rPr lang="en-US" dirty="0">
                <a:latin typeface="Consolas" panose="020B0609020204030204" pitchFamily="49" charset="0"/>
              </a:rPr>
              <a:t>);</a:t>
            </a:r>
            <a:endParaRPr lang="fi-FI" dirty="0">
              <a:latin typeface="Consolas" panose="020B0609020204030204" pitchFamily="49" charset="0"/>
            </a:endParaRPr>
          </a:p>
          <a:p>
            <a:r>
              <a:rPr lang="en-US" dirty="0"/>
              <a:t>Explanation found if you look at the documentation, here with my longer parameter names though:</a:t>
            </a:r>
          </a:p>
          <a:p>
            <a:pPr marL="504000" lvl="1" indent="0">
              <a:buNone/>
            </a:pPr>
            <a:r>
              <a:rPr lang="en-US" dirty="0" err="1"/>
              <a:t>JSON.stringify</a:t>
            </a:r>
            <a:r>
              <a:rPr lang="en-US" dirty="0"/>
              <a:t>(</a:t>
            </a:r>
            <a:r>
              <a:rPr lang="en-US" dirty="0" err="1"/>
              <a:t>object_to_be_stringified_as_JSON</a:t>
            </a:r>
            <a:r>
              <a:rPr lang="en-US" b="1" dirty="0"/>
              <a:t>,</a:t>
            </a:r>
            <a:r>
              <a:rPr lang="en-US" dirty="0"/>
              <a:t> </a:t>
            </a:r>
            <a:br>
              <a:rPr lang="en-US" dirty="0"/>
            </a:br>
            <a:r>
              <a:rPr lang="en-US" dirty="0"/>
              <a:t>		   </a:t>
            </a:r>
            <a:r>
              <a:rPr lang="en-US" i="1" dirty="0">
                <a:solidFill>
                  <a:schemeClr val="accent1">
                    <a:lumMod val="60000"/>
                    <a:lumOff val="40000"/>
                  </a:schemeClr>
                </a:solidFill>
              </a:rPr>
              <a:t>null_as_no_replacer_function_needed_here_But_still_needs_something_as_second_param</a:t>
            </a:r>
            <a:r>
              <a:rPr lang="en-US" b="1" dirty="0"/>
              <a:t>,</a:t>
            </a:r>
            <a:r>
              <a:rPr lang="en-US" dirty="0"/>
              <a:t>  </a:t>
            </a:r>
            <a:br>
              <a:rPr lang="en-US" dirty="0"/>
            </a:br>
            <a:r>
              <a:rPr lang="en-US" dirty="0"/>
              <a:t>                                                              </a:t>
            </a:r>
            <a:r>
              <a:rPr lang="en-US" b="1" dirty="0" err="1">
                <a:solidFill>
                  <a:srgbClr val="FF0000"/>
                </a:solidFill>
              </a:rPr>
              <a:t>white_space_char_count_has_to_be_the_</a:t>
            </a:r>
            <a:r>
              <a:rPr lang="en-US" b="1" i="1" u="sng" dirty="0" err="1">
                <a:solidFill>
                  <a:srgbClr val="FF0000"/>
                </a:solidFill>
              </a:rPr>
              <a:t>third</a:t>
            </a:r>
            <a:r>
              <a:rPr lang="en-US" b="1" dirty="0" err="1">
                <a:solidFill>
                  <a:srgbClr val="FF0000"/>
                </a:solidFill>
              </a:rPr>
              <a:t>_parameter</a:t>
            </a:r>
            <a:r>
              <a:rPr lang="en-US" dirty="0"/>
              <a:t> )        </a:t>
            </a:r>
            <a:br>
              <a:rPr lang="en-US" i="1" dirty="0"/>
            </a:br>
            <a:endParaRPr lang="en-US" i="1" dirty="0"/>
          </a:p>
          <a:p>
            <a:endParaRPr lang="fi-FI" dirty="0"/>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15.4.2025</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12</a:t>
            </a:fld>
            <a:endParaRPr lang="en-GB"/>
          </a:p>
        </p:txBody>
      </p:sp>
    </p:spTree>
    <p:extLst>
      <p:ext uri="{BB962C8B-B14F-4D97-AF65-F5344CB8AC3E}">
        <p14:creationId xmlns:p14="http://schemas.microsoft.com/office/powerpoint/2010/main" val="3898430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pPr lvl="0"/>
            <a:r>
              <a:rPr lang="en-US" i="1" dirty="0">
                <a:solidFill>
                  <a:schemeClr val="accent1">
                    <a:lumMod val="20000"/>
                    <a:lumOff val="80000"/>
                  </a:schemeClr>
                </a:solidFill>
              </a:rPr>
              <a:t>Custom Hooks (a bit Advanced topic)</a:t>
            </a:r>
            <a:endParaRPr lang="fi-FI" dirty="0">
              <a:solidFill>
                <a:schemeClr val="accent1">
                  <a:lumMod val="20000"/>
                  <a:lumOff val="80000"/>
                </a:schemeClr>
              </a:solidFill>
            </a:endParaRPr>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p:txBody>
          <a:bodyPr>
            <a:normAutofit/>
          </a:bodyPr>
          <a:lstStyle/>
          <a:p>
            <a:r>
              <a:rPr lang="en-US" i="1" u="sng" dirty="0">
                <a:hlinkClick r:id="rId2"/>
              </a:rPr>
              <a:t>https://reactjs.org/docs/hooks-custom.html</a:t>
            </a:r>
            <a:r>
              <a:rPr lang="en-US" i="1" dirty="0"/>
              <a:t> </a:t>
            </a:r>
            <a:endParaRPr lang="fi-FI" dirty="0"/>
          </a:p>
          <a:p>
            <a:r>
              <a:rPr lang="en-US" i="1" dirty="0"/>
              <a:t>custom hooks,   like the ones in the second video:    </a:t>
            </a:r>
            <a:endParaRPr lang="fi-FI" dirty="0"/>
          </a:p>
          <a:p>
            <a:r>
              <a:rPr lang="en-US" i="1" dirty="0"/>
              <a:t>   </a:t>
            </a:r>
            <a:r>
              <a:rPr lang="en-US" i="1" dirty="0" err="1"/>
              <a:t>useWindowWidth</a:t>
            </a:r>
            <a:endParaRPr lang="fi-FI" dirty="0"/>
          </a:p>
          <a:p>
            <a:r>
              <a:rPr lang="en-US" i="1" dirty="0"/>
              <a:t>   </a:t>
            </a:r>
            <a:r>
              <a:rPr lang="en-US" i="1" dirty="0" err="1"/>
              <a:t>useDocumentTitle</a:t>
            </a:r>
            <a:endParaRPr lang="fi-FI" dirty="0"/>
          </a:p>
          <a:p>
            <a:endParaRPr lang="en-US" i="1" dirty="0"/>
          </a:p>
          <a:p>
            <a:endParaRPr lang="fi-FI" dirty="0"/>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15.4.2025</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13</a:t>
            </a:fld>
            <a:endParaRPr lang="en-GB"/>
          </a:p>
        </p:txBody>
      </p:sp>
    </p:spTree>
    <p:extLst>
      <p:ext uri="{BB962C8B-B14F-4D97-AF65-F5344CB8AC3E}">
        <p14:creationId xmlns:p14="http://schemas.microsoft.com/office/powerpoint/2010/main" val="252544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pPr lvl="0"/>
            <a:r>
              <a:rPr lang="en-US" u="sng" dirty="0" err="1"/>
              <a:t>vite</a:t>
            </a:r>
            <a:r>
              <a:rPr lang="en-US" dirty="0"/>
              <a:t> OR “CRA” - create-react-app</a:t>
            </a:r>
            <a:endParaRPr lang="fi-FI" u="sng" dirty="0"/>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p:txBody>
          <a:bodyPr>
            <a:normAutofit/>
          </a:bodyPr>
          <a:lstStyle/>
          <a:p>
            <a:r>
              <a:rPr lang="en-US" b="1" dirty="0"/>
              <a:t>The tool for downloading and setting up the React dev project environment</a:t>
            </a:r>
          </a:p>
          <a:p>
            <a:r>
              <a:rPr lang="en-US" dirty="0"/>
              <a:t>Just the basic understanding needed</a:t>
            </a:r>
          </a:p>
          <a:p>
            <a:r>
              <a:rPr lang="en-US" i="1" dirty="0"/>
              <a:t>What kind of project created? </a:t>
            </a:r>
            <a:r>
              <a:rPr lang="en-US" dirty="0"/>
              <a:t>(</a:t>
            </a:r>
            <a:r>
              <a:rPr lang="en-US" dirty="0" err="1"/>
              <a:t>npm</a:t>
            </a:r>
            <a:r>
              <a:rPr lang="en-US" dirty="0"/>
              <a:t> start =&gt; dev time environment with Node server, </a:t>
            </a:r>
            <a:r>
              <a:rPr lang="en-US" dirty="0" err="1"/>
              <a:t>webpackage</a:t>
            </a:r>
            <a:r>
              <a:rPr lang="en-US" dirty="0"/>
              <a:t>/</a:t>
            </a:r>
            <a:r>
              <a:rPr lang="en-US" dirty="0" err="1"/>
              <a:t>nodemon</a:t>
            </a:r>
            <a:r>
              <a:rPr lang="en-US" dirty="0"/>
              <a:t> (and e.g. React Dev tools) starts, possible with </a:t>
            </a:r>
            <a:r>
              <a:rPr lang="en-US" dirty="0" err="1"/>
              <a:t>tsc</a:t>
            </a:r>
            <a:r>
              <a:rPr lang="en-US" dirty="0"/>
              <a:t> TypeScript compilation and e.g. biome checks)</a:t>
            </a:r>
            <a:endParaRPr lang="fi-FI" dirty="0"/>
          </a:p>
          <a:p>
            <a:r>
              <a:rPr lang="en-US" i="1" dirty="0"/>
              <a:t>What's the relationship with e.g. the </a:t>
            </a:r>
            <a:r>
              <a:rPr lang="en-US" i="1" dirty="0">
                <a:solidFill>
                  <a:schemeClr val="bg1">
                    <a:lumMod val="75000"/>
                  </a:schemeClr>
                </a:solidFill>
              </a:rPr>
              <a:t>/public</a:t>
            </a:r>
            <a:r>
              <a:rPr lang="en-US" i="1" dirty="0"/>
              <a:t>/index.html and the React app? How the React app starts and builds up the page? index.js/</a:t>
            </a:r>
            <a:r>
              <a:rPr lang="en-US" i="1" dirty="0" err="1"/>
              <a:t>ts</a:t>
            </a:r>
            <a:r>
              <a:rPr lang="en-US" i="1" dirty="0"/>
              <a:t> | index.html + Main. </a:t>
            </a:r>
            <a:r>
              <a:rPr lang="en-US" i="1" dirty="0" err="1"/>
              <a:t>js</a:t>
            </a:r>
            <a:r>
              <a:rPr lang="en-US" i="1" dirty="0"/>
              <a:t>/</a:t>
            </a:r>
            <a:r>
              <a:rPr lang="en-US" i="1" dirty="0" err="1"/>
              <a:t>jsx</a:t>
            </a:r>
            <a:r>
              <a:rPr lang="en-US" i="1" dirty="0"/>
              <a:t>/</a:t>
            </a:r>
            <a:r>
              <a:rPr lang="en-US" i="1" dirty="0" err="1"/>
              <a:t>ts</a:t>
            </a:r>
            <a:r>
              <a:rPr lang="en-US" i="1" dirty="0"/>
              <a:t>? + App.js + Nav.js | and so on.</a:t>
            </a:r>
            <a:endParaRPr lang="fi-FI" dirty="0"/>
          </a:p>
          <a:p>
            <a:r>
              <a:rPr lang="en-US" i="1" dirty="0"/>
              <a:t>How is the </a:t>
            </a:r>
            <a:r>
              <a:rPr lang="en-US" b="1" i="1" dirty="0"/>
              <a:t>dev environment </a:t>
            </a:r>
            <a:r>
              <a:rPr lang="en-US" i="1" dirty="0"/>
              <a:t>related to the </a:t>
            </a:r>
            <a:r>
              <a:rPr lang="en-US" b="1" i="1" dirty="0"/>
              <a:t>built version = published 'production environment’</a:t>
            </a:r>
            <a:r>
              <a:rPr lang="en-US" i="1" dirty="0"/>
              <a:t>?  </a:t>
            </a:r>
            <a:endParaRPr lang="fi-FI" dirty="0"/>
          </a:p>
          <a:p>
            <a:pPr lvl="1"/>
            <a:r>
              <a:rPr lang="en-US" dirty="0" err="1"/>
              <a:t>npm</a:t>
            </a:r>
            <a:r>
              <a:rPr lang="en-US" dirty="0"/>
              <a:t> build =&gt;  /</a:t>
            </a:r>
            <a:r>
              <a:rPr lang="en-US" dirty="0" err="1"/>
              <a:t>dist</a:t>
            </a:r>
            <a:r>
              <a:rPr lang="en-US" dirty="0"/>
              <a:t> folder with only few mashed up .html and .</a:t>
            </a:r>
            <a:r>
              <a:rPr lang="en-US" dirty="0" err="1"/>
              <a:t>js</a:t>
            </a:r>
            <a:r>
              <a:rPr lang="en-US" dirty="0"/>
              <a:t> (and needed .</a:t>
            </a:r>
            <a:r>
              <a:rPr lang="en-US" dirty="0" err="1"/>
              <a:t>css</a:t>
            </a:r>
            <a:r>
              <a:rPr lang="en-US" dirty="0"/>
              <a:t> plus other static files),  </a:t>
            </a:r>
          </a:p>
          <a:p>
            <a:pPr lvl="1"/>
            <a:r>
              <a:rPr lang="en-US" dirty="0"/>
              <a:t>no Node anymore, no TS, no ES5,6,7,8, no </a:t>
            </a:r>
            <a:r>
              <a:rPr lang="en-US" dirty="0" err="1"/>
              <a:t>node_modules</a:t>
            </a:r>
            <a:r>
              <a:rPr lang="en-US" dirty="0"/>
              <a:t>, just browser runnable ‘DOM API’ JS + html + </a:t>
            </a:r>
            <a:r>
              <a:rPr lang="en-US" dirty="0" err="1"/>
              <a:t>css</a:t>
            </a:r>
            <a:r>
              <a:rPr lang="en-US" dirty="0"/>
              <a:t> + …, </a:t>
            </a:r>
          </a:p>
          <a:p>
            <a:pPr lvl="1"/>
            <a:r>
              <a:rPr lang="en-US" dirty="0"/>
              <a:t>served to the client's web browser by even a static web server, from www ports like 80/443 or so</a:t>
            </a:r>
            <a:br>
              <a:rPr lang="en-US" i="1" dirty="0"/>
            </a:br>
            <a:endParaRPr lang="en-US" i="1" dirty="0"/>
          </a:p>
          <a:p>
            <a:endParaRPr lang="fi-FI" dirty="0"/>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15.4.2025</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14</a:t>
            </a:fld>
            <a:endParaRPr lang="en-GB"/>
          </a:p>
        </p:txBody>
      </p:sp>
    </p:spTree>
    <p:extLst>
      <p:ext uri="{BB962C8B-B14F-4D97-AF65-F5344CB8AC3E}">
        <p14:creationId xmlns:p14="http://schemas.microsoft.com/office/powerpoint/2010/main" val="727035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pPr lvl="0"/>
            <a:r>
              <a:rPr lang="en-US" dirty="0"/>
              <a:t>SPA = Single-Page Application</a:t>
            </a:r>
            <a:endParaRPr lang="fi-FI" dirty="0"/>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p:txBody>
          <a:bodyPr>
            <a:normAutofit/>
          </a:bodyPr>
          <a:lstStyle/>
          <a:p>
            <a:r>
              <a:rPr lang="en-US" dirty="0"/>
              <a:t>Only one web page downloaded from the Web Server, but then with JS &amp; AJAX that single page’s DOM updated constantly. Showing/hiding certain Views so that it looks like we would have several Pages</a:t>
            </a:r>
            <a:endParaRPr lang="fi-FI" dirty="0"/>
          </a:p>
          <a:p>
            <a:r>
              <a:rPr lang="en-US" dirty="0"/>
              <a:t>SPA basic understanding needed. </a:t>
            </a:r>
          </a:p>
          <a:p>
            <a:r>
              <a:rPr lang="en-US" dirty="0"/>
              <a:t>Single page which is changed based on user actions, by JS code, AJAX requests/responses and react-router routing "going to a new View" with possible routing parameters.</a:t>
            </a:r>
            <a:endParaRPr lang="fi-FI" dirty="0"/>
          </a:p>
          <a:p>
            <a:r>
              <a:rPr lang="en-US" dirty="0"/>
              <a:t>React components can be: </a:t>
            </a:r>
          </a:p>
          <a:p>
            <a:pPr lvl="1"/>
            <a:r>
              <a:rPr lang="en-US" dirty="0"/>
              <a:t>‘Views’ = SPA ‘pages’ we can get routed to</a:t>
            </a:r>
            <a:endParaRPr lang="fi-FI" dirty="0"/>
          </a:p>
          <a:p>
            <a:pPr lvl="1"/>
            <a:r>
              <a:rPr lang="en-US" dirty="0"/>
              <a:t>Some others are re-usable child components of the Views</a:t>
            </a:r>
            <a:endParaRPr lang="fi-FI" dirty="0"/>
          </a:p>
          <a:p>
            <a:r>
              <a:rPr lang="en-US" dirty="0"/>
              <a:t>Some are:</a:t>
            </a:r>
          </a:p>
          <a:p>
            <a:pPr lvl="1"/>
            <a:r>
              <a:rPr lang="en-US" i="1" dirty="0"/>
              <a:t>container components</a:t>
            </a:r>
            <a:r>
              <a:rPr lang="en-US" dirty="0"/>
              <a:t> who have/fetch the data, hold the state</a:t>
            </a:r>
            <a:endParaRPr lang="fi-FI" dirty="0"/>
          </a:p>
          <a:p>
            <a:pPr lvl="1"/>
            <a:r>
              <a:rPr lang="en-US" dirty="0"/>
              <a:t>Some others are </a:t>
            </a:r>
            <a:r>
              <a:rPr lang="en-US" i="1" dirty="0"/>
              <a:t>presentational components</a:t>
            </a:r>
            <a:r>
              <a:rPr lang="en-US" dirty="0"/>
              <a:t> who get the data from mother, and who only show what they get (plus possibly provide links/buttons related to _that_ item that it's showing)</a:t>
            </a:r>
            <a:endParaRPr lang="fi-FI" dirty="0"/>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15.4.2025</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15</a:t>
            </a:fld>
            <a:endParaRPr lang="en-GB"/>
          </a:p>
        </p:txBody>
      </p:sp>
    </p:spTree>
    <p:extLst>
      <p:ext uri="{BB962C8B-B14F-4D97-AF65-F5344CB8AC3E}">
        <p14:creationId xmlns:p14="http://schemas.microsoft.com/office/powerpoint/2010/main" val="1069548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pPr lvl="0"/>
            <a:r>
              <a:rPr lang="en-US" dirty="0"/>
              <a:t>React routing   (SPA routing in frontend, in DOM) </a:t>
            </a:r>
            <a:endParaRPr lang="fi-FI" dirty="0"/>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a:xfrm>
            <a:off x="550864" y="970156"/>
            <a:ext cx="11125198" cy="5374888"/>
          </a:xfrm>
        </p:spPr>
        <p:txBody>
          <a:bodyPr>
            <a:normAutofit/>
          </a:bodyPr>
          <a:lstStyle/>
          <a:p>
            <a:r>
              <a:rPr lang="en-US" dirty="0"/>
              <a:t>SPA front-end routing between the Views (~like “going” to a different ‘page’)</a:t>
            </a:r>
            <a:endParaRPr lang="fi-FI" dirty="0"/>
          </a:p>
          <a:p>
            <a:pPr lvl="0"/>
            <a:r>
              <a:rPr lang="en-US" dirty="0"/>
              <a:t>While really just showing and hiding React Views on one downloaded page</a:t>
            </a:r>
            <a:endParaRPr lang="fi-FI" dirty="0"/>
          </a:p>
          <a:p>
            <a:pPr lvl="0"/>
            <a:r>
              <a:rPr lang="en-US" dirty="0"/>
              <a:t>We can also send routing parameter data while going to another View, e.g. id needed by next View</a:t>
            </a:r>
            <a:endParaRPr lang="fi-FI" dirty="0"/>
          </a:p>
          <a:p>
            <a:r>
              <a:rPr lang="en-US" i="1" dirty="0"/>
              <a:t>How is the react-router routing working in general? </a:t>
            </a:r>
            <a:endParaRPr lang="fi-FI" dirty="0"/>
          </a:p>
          <a:p>
            <a:pPr lvl="1"/>
            <a:r>
              <a:rPr lang="en-US" u="sng" dirty="0">
                <a:hlinkClick r:id="rId2"/>
              </a:rPr>
              <a:t>https://youtu.be/Law7wfdg_ls?t=73</a:t>
            </a:r>
            <a:r>
              <a:rPr lang="en-US" dirty="0"/>
              <a:t> </a:t>
            </a:r>
            <a:endParaRPr lang="fi-FI" dirty="0"/>
          </a:p>
          <a:p>
            <a:pPr lvl="1"/>
            <a:r>
              <a:rPr lang="en-US" dirty="0"/>
              <a:t>from 1:13 (link above already at that time) until 16:46 at least. </a:t>
            </a:r>
            <a:endParaRPr lang="fi-FI" dirty="0"/>
          </a:p>
          <a:p>
            <a:pPr lvl="1"/>
            <a:r>
              <a:rPr lang="en-US" dirty="0"/>
              <a:t>after 16:46 starts "custom routing" i.e. routing with parameters. 33 mins in total.</a:t>
            </a:r>
          </a:p>
          <a:p>
            <a:r>
              <a:rPr lang="en-US" b="1" dirty="0"/>
              <a:t>Ingredients of routing</a:t>
            </a:r>
            <a:r>
              <a:rPr lang="en-US" dirty="0"/>
              <a:t>: </a:t>
            </a:r>
          </a:p>
          <a:p>
            <a:pPr lvl="1"/>
            <a:r>
              <a:rPr lang="en-US" b="1" dirty="0"/>
              <a:t>react-router-</a:t>
            </a:r>
            <a:r>
              <a:rPr lang="en-US" b="1" dirty="0" err="1"/>
              <a:t>dom</a:t>
            </a:r>
            <a:r>
              <a:rPr lang="en-US" dirty="0"/>
              <a:t> node module, </a:t>
            </a:r>
          </a:p>
          <a:p>
            <a:pPr lvl="1"/>
            <a:r>
              <a:rPr lang="en-US" b="1" dirty="0"/>
              <a:t>Router</a:t>
            </a:r>
            <a:r>
              <a:rPr lang="en-US" dirty="0"/>
              <a:t> at root component around our components, e.g. </a:t>
            </a:r>
            <a:r>
              <a:rPr lang="en-US" dirty="0" err="1"/>
              <a:t>BrowserRouter</a:t>
            </a:r>
            <a:r>
              <a:rPr lang="en-US" dirty="0"/>
              <a:t> </a:t>
            </a:r>
          </a:p>
          <a:p>
            <a:pPr lvl="1"/>
            <a:r>
              <a:rPr lang="en-US" dirty="0"/>
              <a:t>with </a:t>
            </a:r>
            <a:r>
              <a:rPr lang="en-US" b="1" dirty="0"/>
              <a:t>Routes</a:t>
            </a:r>
            <a:r>
              <a:rPr lang="en-US" dirty="0"/>
              <a:t> </a:t>
            </a:r>
            <a:r>
              <a:rPr lang="en-US" b="1" dirty="0"/>
              <a:t>or similar (older Switch)</a:t>
            </a:r>
            <a:r>
              <a:rPr lang="en-US" dirty="0"/>
              <a:t>, lists the Routes and also marks the place where </a:t>
            </a:r>
            <a:r>
              <a:rPr lang="en-US" b="1" dirty="0"/>
              <a:t>one</a:t>
            </a:r>
            <a:r>
              <a:rPr lang="en-US" dirty="0"/>
              <a:t> is rendered at a time </a:t>
            </a:r>
          </a:p>
          <a:p>
            <a:pPr lvl="1"/>
            <a:r>
              <a:rPr lang="en-US" b="1" dirty="0" err="1"/>
              <a:t>Route</a:t>
            </a:r>
            <a:r>
              <a:rPr lang="en-US" dirty="0" err="1"/>
              <a:t>:s</a:t>
            </a:r>
            <a:r>
              <a:rPr lang="en-US" b="1" dirty="0"/>
              <a:t> </a:t>
            </a:r>
            <a:r>
              <a:rPr lang="en-US" dirty="0"/>
              <a:t>with </a:t>
            </a:r>
            <a:r>
              <a:rPr lang="en-US" b="1" dirty="0" err="1"/>
              <a:t>path</a:t>
            </a:r>
            <a:r>
              <a:rPr lang="en-US" dirty="0" err="1"/>
              <a:t>:s</a:t>
            </a:r>
            <a:r>
              <a:rPr lang="en-US" dirty="0"/>
              <a:t> = frontend "</a:t>
            </a:r>
            <a:r>
              <a:rPr lang="en-US" dirty="0" err="1"/>
              <a:t>url</a:t>
            </a:r>
            <a:r>
              <a:rPr lang="en-US" dirty="0"/>
              <a:t>" patterns, possible with path </a:t>
            </a:r>
            <a:r>
              <a:rPr lang="en-US" b="1" dirty="0"/>
              <a:t>parameters</a:t>
            </a:r>
            <a:r>
              <a:rPr lang="en-US" dirty="0"/>
              <a:t>, </a:t>
            </a:r>
          </a:p>
          <a:p>
            <a:pPr lvl="2"/>
            <a:r>
              <a:rPr lang="en-US" dirty="0"/>
              <a:t>Each Route mapped to a (‘View’) React </a:t>
            </a:r>
            <a:r>
              <a:rPr lang="en-US" b="1" dirty="0"/>
              <a:t>component</a:t>
            </a:r>
            <a:r>
              <a:rPr lang="en-US" dirty="0"/>
              <a:t>, </a:t>
            </a:r>
          </a:p>
          <a:p>
            <a:pPr lvl="1"/>
            <a:r>
              <a:rPr lang="en-US" b="1" dirty="0"/>
              <a:t>Link</a:t>
            </a:r>
            <a:r>
              <a:rPr lang="en-US" dirty="0"/>
              <a:t> components in other (view) components’, with </a:t>
            </a:r>
            <a:r>
              <a:rPr lang="en-US" b="1" dirty="0"/>
              <a:t>to:”/path”</a:t>
            </a:r>
            <a:r>
              <a:rPr lang="en-US" dirty="0"/>
              <a:t> to one Route. Offering navigation to another view</a:t>
            </a:r>
            <a:endParaRPr lang="fi-FI" dirty="0"/>
          </a:p>
          <a:p>
            <a:endParaRPr lang="fi-FI" dirty="0"/>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15.4.2025</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16</a:t>
            </a:fld>
            <a:endParaRPr lang="en-GB"/>
          </a:p>
        </p:txBody>
      </p:sp>
    </p:spTree>
    <p:extLst>
      <p:ext uri="{BB962C8B-B14F-4D97-AF65-F5344CB8AC3E}">
        <p14:creationId xmlns:p14="http://schemas.microsoft.com/office/powerpoint/2010/main" val="29807319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pPr lvl="0"/>
            <a:r>
              <a:rPr lang="en-US" dirty="0"/>
              <a:t>Theming, styling</a:t>
            </a:r>
            <a:endParaRPr lang="fi-FI" dirty="0"/>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a:xfrm>
            <a:off x="550864" y="1079227"/>
            <a:ext cx="11125198" cy="4834211"/>
          </a:xfrm>
        </p:spPr>
        <p:txBody>
          <a:bodyPr>
            <a:normAutofit/>
          </a:bodyPr>
          <a:lstStyle/>
          <a:p>
            <a:pPr lvl="0"/>
            <a:endParaRPr lang="fi-FI" dirty="0"/>
          </a:p>
          <a:p>
            <a:r>
              <a:rPr lang="en-US" i="1" dirty="0"/>
              <a:t>How is the style Theme shared with / provided to all React components? </a:t>
            </a:r>
          </a:p>
          <a:p>
            <a:pPr lvl="1"/>
            <a:r>
              <a:rPr lang="en-US" dirty="0"/>
              <a:t>Answer: Injected to the root React element by wrapping around it, and theme-abled child components used, and then they automagically read the theme and styles from the component tree</a:t>
            </a:r>
          </a:p>
          <a:p>
            <a:r>
              <a:rPr lang="en-US" i="1" dirty="0"/>
              <a:t>How is Theme idea good? Fulfills our goal of defining things only once, in one place / file / row etc.</a:t>
            </a:r>
            <a:endParaRPr lang="fi-FI" dirty="0"/>
          </a:p>
          <a:p>
            <a:endParaRPr lang="fi-FI" dirty="0"/>
          </a:p>
          <a:p>
            <a:r>
              <a:rPr lang="fi-FI" dirty="0" err="1"/>
              <a:t>Thus</a:t>
            </a:r>
            <a:r>
              <a:rPr lang="fi-FI" dirty="0"/>
              <a:t> </a:t>
            </a:r>
            <a:r>
              <a:rPr lang="fi-FI" dirty="0" err="1"/>
              <a:t>the</a:t>
            </a:r>
            <a:r>
              <a:rPr lang="fi-FI" dirty="0"/>
              <a:t> </a:t>
            </a:r>
            <a:r>
              <a:rPr lang="fi-FI" dirty="0" err="1"/>
              <a:t>Theme</a:t>
            </a:r>
            <a:r>
              <a:rPr lang="fi-FI" dirty="0"/>
              <a:t> is </a:t>
            </a:r>
            <a:r>
              <a:rPr lang="fi-FI" dirty="0" err="1"/>
              <a:t>shared</a:t>
            </a:r>
            <a:r>
              <a:rPr lang="fi-FI" dirty="0"/>
              <a:t> to </a:t>
            </a:r>
            <a:r>
              <a:rPr lang="fi-FI" dirty="0" err="1"/>
              <a:t>child</a:t>
            </a:r>
            <a:r>
              <a:rPr lang="fi-FI" dirty="0"/>
              <a:t> </a:t>
            </a:r>
            <a:r>
              <a:rPr lang="fi-FI" dirty="0" err="1"/>
              <a:t>components</a:t>
            </a:r>
            <a:r>
              <a:rPr lang="fi-FI" dirty="0"/>
              <a:t> a bit </a:t>
            </a:r>
            <a:r>
              <a:rPr lang="fi-FI" dirty="0" err="1"/>
              <a:t>like</a:t>
            </a:r>
            <a:r>
              <a:rPr lang="fi-FI" dirty="0"/>
              <a:t> </a:t>
            </a:r>
            <a:r>
              <a:rPr lang="fi-FI" dirty="0" err="1"/>
              <a:t>the</a:t>
            </a:r>
            <a:r>
              <a:rPr lang="fi-FI" dirty="0"/>
              <a:t> </a:t>
            </a:r>
            <a:r>
              <a:rPr lang="fi-FI" dirty="0" err="1"/>
              <a:t>Context</a:t>
            </a:r>
            <a:r>
              <a:rPr lang="fi-FI" dirty="0"/>
              <a:t> and </a:t>
            </a:r>
            <a:r>
              <a:rPr lang="fi-FI" dirty="0" err="1"/>
              <a:t>Router</a:t>
            </a:r>
            <a:r>
              <a:rPr lang="fi-FI" dirty="0"/>
              <a:t> </a:t>
            </a:r>
            <a:r>
              <a:rPr lang="fi-FI" dirty="0" err="1"/>
              <a:t>are</a:t>
            </a:r>
            <a:r>
              <a:rPr lang="fi-FI" dirty="0"/>
              <a:t> </a:t>
            </a:r>
            <a:r>
              <a:rPr lang="fi-FI" dirty="0" err="1"/>
              <a:t>also</a:t>
            </a:r>
            <a:r>
              <a:rPr lang="fi-FI" dirty="0"/>
              <a:t> </a:t>
            </a:r>
            <a:r>
              <a:rPr lang="fi-FI" dirty="0" err="1"/>
              <a:t>shared</a:t>
            </a:r>
            <a:r>
              <a:rPr lang="fi-FI" dirty="0"/>
              <a:t> in </a:t>
            </a:r>
            <a:r>
              <a:rPr lang="fi-FI" dirty="0" err="1"/>
              <a:t>the</a:t>
            </a:r>
            <a:r>
              <a:rPr lang="fi-FI" dirty="0"/>
              <a:t> </a:t>
            </a:r>
            <a:r>
              <a:rPr lang="fi-FI" dirty="0" err="1"/>
              <a:t>component</a:t>
            </a:r>
            <a:r>
              <a:rPr lang="fi-FI" dirty="0"/>
              <a:t> </a:t>
            </a:r>
            <a:r>
              <a:rPr lang="fi-FI" dirty="0" err="1"/>
              <a:t>tree</a:t>
            </a:r>
            <a:r>
              <a:rPr lang="fi-FI" dirty="0"/>
              <a:t>!</a:t>
            </a:r>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15.4.2025</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17</a:t>
            </a:fld>
            <a:endParaRPr lang="en-GB"/>
          </a:p>
        </p:txBody>
      </p:sp>
    </p:spTree>
    <p:extLst>
      <p:ext uri="{BB962C8B-B14F-4D97-AF65-F5344CB8AC3E}">
        <p14:creationId xmlns:p14="http://schemas.microsoft.com/office/powerpoint/2010/main" val="29902077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a:xfrm>
            <a:off x="1066800" y="233495"/>
            <a:ext cx="11125200" cy="1223963"/>
          </a:xfrm>
        </p:spPr>
        <p:txBody>
          <a:bodyPr/>
          <a:lstStyle/>
          <a:p>
            <a:pPr lvl="0"/>
            <a:r>
              <a:rPr lang="en-US" dirty="0"/>
              <a:t>Frontend architecture principles</a:t>
            </a:r>
            <a:endParaRPr lang="fi-FI" dirty="0"/>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a:xfrm>
            <a:off x="426756" y="980499"/>
            <a:ext cx="11336337" cy="4897002"/>
          </a:xfrm>
        </p:spPr>
        <p:txBody>
          <a:bodyPr>
            <a:normAutofit fontScale="55000" lnSpcReduction="20000"/>
          </a:bodyPr>
          <a:lstStyle/>
          <a:p>
            <a:pPr>
              <a:lnSpc>
                <a:spcPct val="170000"/>
              </a:lnSpc>
            </a:pPr>
            <a:r>
              <a:rPr lang="en-US" dirty="0"/>
              <a:t>SRP, Single-Responsibility Principle. Each module, function, and item is doing only one thing. (If one module is doing several, split into multiple orchestrated modules)</a:t>
            </a:r>
          </a:p>
          <a:p>
            <a:pPr lvl="1">
              <a:lnSpc>
                <a:spcPct val="170000"/>
              </a:lnSpc>
            </a:pPr>
            <a:r>
              <a:rPr lang="en-US" dirty="0" err="1"/>
              <a:t>E.g</a:t>
            </a:r>
            <a:r>
              <a:rPr lang="en-US" dirty="0"/>
              <a:t> React components should be in their own files so that they can be </a:t>
            </a:r>
          </a:p>
          <a:p>
            <a:pPr lvl="2">
              <a:lnSpc>
                <a:spcPct val="170000"/>
              </a:lnSpc>
            </a:pPr>
            <a:r>
              <a:rPr lang="en-US" dirty="0"/>
              <a:t>a) easily reused b) checked fast and with good test c) easier to understand d) seen without scrolling the code</a:t>
            </a:r>
          </a:p>
          <a:p>
            <a:pPr>
              <a:lnSpc>
                <a:spcPct val="170000"/>
              </a:lnSpc>
            </a:pPr>
            <a:r>
              <a:rPr lang="en-US" dirty="0"/>
              <a:t>Cousin of the previous one: Each thing is only specified once, in one place</a:t>
            </a:r>
          </a:p>
          <a:p>
            <a:pPr lvl="1">
              <a:lnSpc>
                <a:spcPct val="170000"/>
              </a:lnSpc>
            </a:pPr>
            <a:r>
              <a:rPr lang="en-US" dirty="0"/>
              <a:t>All settings and other constants should be read from env variables or other centralized storage</a:t>
            </a:r>
          </a:p>
          <a:p>
            <a:pPr>
              <a:lnSpc>
                <a:spcPct val="170000"/>
              </a:lnSpc>
            </a:pPr>
            <a:r>
              <a:rPr lang="en-US" dirty="0"/>
              <a:t>Each thing of different nature should be in separate location. Like routing in one folder, all ajax actions in another.</a:t>
            </a:r>
          </a:p>
          <a:p>
            <a:pPr>
              <a:lnSpc>
                <a:spcPct val="170000"/>
              </a:lnSpc>
            </a:pPr>
            <a:r>
              <a:rPr lang="en-US" dirty="0"/>
              <a:t>Each feature (done by a sub-team, feature team, or another developer) is folder-, file-, and </a:t>
            </a:r>
            <a:r>
              <a:rPr lang="en-US" dirty="0" err="1"/>
              <a:t>codeline</a:t>
            </a:r>
            <a:r>
              <a:rPr lang="en-US" dirty="0"/>
              <a:t>-wise as independent of others as possible.</a:t>
            </a:r>
          </a:p>
          <a:p>
            <a:pPr lvl="1">
              <a:lnSpc>
                <a:spcPct val="170000"/>
              </a:lnSpc>
            </a:pPr>
            <a:r>
              <a:rPr lang="en-US" dirty="0"/>
              <a:t>(</a:t>
            </a:r>
            <a:r>
              <a:rPr lang="en-US" dirty="0" err="1"/>
              <a:t>codeline</a:t>
            </a:r>
            <a:r>
              <a:rPr lang="en-US" dirty="0"/>
              <a:t>-wise: It's not always/mostly possible to add new feature without touching something of the</a:t>
            </a:r>
            <a:br>
              <a:rPr lang="en-US" dirty="0"/>
            </a:br>
            <a:r>
              <a:rPr lang="en-US" dirty="0"/>
              <a:t>existing shared files. But that common file edit should be done as a) as a fast commit and share to others as possible b) as uniform way as possible</a:t>
            </a:r>
            <a:br>
              <a:rPr lang="en-US" dirty="0"/>
            </a:br>
            <a:r>
              <a:rPr lang="en-US" dirty="0"/>
              <a:t>c) hopefully in a new </a:t>
            </a:r>
            <a:r>
              <a:rPr lang="en-US" dirty="0" err="1"/>
              <a:t>codeline</a:t>
            </a:r>
            <a:r>
              <a:rPr lang="en-US" dirty="0"/>
              <a:t> separate from the previous items. Seen nicely in Git. Trailing commas make actually sense in version management.</a:t>
            </a:r>
            <a:br>
              <a:rPr lang="en-US" dirty="0"/>
            </a:br>
            <a:r>
              <a:rPr lang="en-US" dirty="0"/>
              <a:t>	Think about e.g. a new View and its SPA "URL“/Path added to the routing. Or backend route file reference and route to index file of routing.	</a:t>
            </a:r>
          </a:p>
          <a:p>
            <a:pPr>
              <a:lnSpc>
                <a:spcPct val="170000"/>
              </a:lnSpc>
            </a:pPr>
            <a:r>
              <a:rPr lang="en-US" dirty="0"/>
              <a:t>Code should be easy to read by people who did not write it. Maximize the reading speed, not the writing speed. Though sometimes elegant code is also short.</a:t>
            </a:r>
          </a:p>
          <a:p>
            <a:pPr>
              <a:lnSpc>
                <a:spcPct val="170000"/>
              </a:lnSpc>
            </a:pPr>
            <a:r>
              <a:rPr lang="en-US" dirty="0"/>
              <a:t>Documentation should be short but informative and easy to modify and commit to git (Markdown or other text format). </a:t>
            </a:r>
          </a:p>
          <a:p>
            <a:pPr>
              <a:lnSpc>
                <a:spcPct val="170000"/>
              </a:lnSpc>
            </a:pPr>
            <a:r>
              <a:rPr lang="en-US" dirty="0"/>
              <a:t>Documentation 'hierarchy’: 1. code naming should tell as much it can 2. only then comments in code, 3. only the rest to the separate documentation (in repo Markdown) </a:t>
            </a:r>
          </a:p>
          <a:p>
            <a:pPr lvl="1">
              <a:lnSpc>
                <a:spcPct val="170000"/>
              </a:lnSpc>
            </a:pPr>
            <a:r>
              <a:rPr lang="en-US" dirty="0"/>
              <a:t>temporary comments in code are good </a:t>
            </a:r>
            <a:r>
              <a:rPr lang="en-US" u="sng" dirty="0"/>
              <a:t>while</a:t>
            </a:r>
            <a:r>
              <a:rPr lang="en-US" dirty="0"/>
              <a:t> developing. Use a TODO marker</a:t>
            </a:r>
          </a:p>
          <a:p>
            <a:pPr>
              <a:lnSpc>
                <a:spcPct val="170000"/>
              </a:lnSpc>
            </a:pPr>
            <a:r>
              <a:rPr lang="en-US" dirty="0"/>
              <a:t>People who do not know the project should be able to install and setup the project. </a:t>
            </a:r>
            <a:r>
              <a:rPr lang="en-US" b="1" dirty="0"/>
              <a:t>Hand-over</a:t>
            </a:r>
            <a:r>
              <a:rPr lang="en-US" dirty="0"/>
              <a:t> to customer or next developer team is important</a:t>
            </a:r>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15.4.2025</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18</a:t>
            </a:fld>
            <a:endParaRPr lang="en-GB"/>
          </a:p>
        </p:txBody>
      </p:sp>
    </p:spTree>
    <p:extLst>
      <p:ext uri="{BB962C8B-B14F-4D97-AF65-F5344CB8AC3E}">
        <p14:creationId xmlns:p14="http://schemas.microsoft.com/office/powerpoint/2010/main" val="34161310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pPr lvl="0"/>
            <a:r>
              <a:rPr lang="en-US" dirty="0"/>
              <a:t>Tech used in this semester’s case</a:t>
            </a:r>
            <a:endParaRPr lang="fi-FI" dirty="0"/>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a:xfrm>
            <a:off x="550864" y="1295073"/>
            <a:ext cx="11125198" cy="4618365"/>
          </a:xfrm>
        </p:spPr>
        <p:txBody>
          <a:bodyPr>
            <a:normAutofit/>
          </a:bodyPr>
          <a:lstStyle/>
          <a:p>
            <a:pPr marL="0" indent="0">
              <a:buNone/>
            </a:pPr>
            <a:r>
              <a:rPr lang="fi-FI" dirty="0" err="1"/>
              <a:t>See</a:t>
            </a:r>
            <a:r>
              <a:rPr lang="fi-FI" dirty="0"/>
              <a:t> </a:t>
            </a:r>
            <a:r>
              <a:rPr lang="fi-FI" dirty="0" err="1"/>
              <a:t>the</a:t>
            </a:r>
            <a:r>
              <a:rPr lang="fi-FI" dirty="0"/>
              <a:t> </a:t>
            </a:r>
            <a:r>
              <a:rPr lang="fi-FI" dirty="0" err="1"/>
              <a:t>possibly</a:t>
            </a:r>
            <a:r>
              <a:rPr lang="fi-FI" dirty="0"/>
              <a:t> </a:t>
            </a:r>
            <a:r>
              <a:rPr lang="fi-FI" dirty="0" err="1"/>
              <a:t>updated</a:t>
            </a:r>
            <a:r>
              <a:rPr lang="fi-FI" dirty="0"/>
              <a:t> …</a:t>
            </a:r>
          </a:p>
          <a:p>
            <a:pPr marL="0" indent="0">
              <a:buNone/>
            </a:pPr>
            <a:r>
              <a:rPr lang="fi-FI" dirty="0"/>
              <a:t>	 Frontend_UsedTech_20XXY.pdf </a:t>
            </a:r>
          </a:p>
          <a:p>
            <a:pPr marL="0" indent="0">
              <a:buNone/>
            </a:pPr>
            <a:r>
              <a:rPr lang="fi-FI" dirty="0"/>
              <a:t>… file in </a:t>
            </a:r>
            <a:r>
              <a:rPr lang="fi-FI" dirty="0" err="1"/>
              <a:t>this</a:t>
            </a:r>
            <a:r>
              <a:rPr lang="fi-FI" dirty="0"/>
              <a:t> </a:t>
            </a:r>
            <a:r>
              <a:rPr lang="fi-FI" dirty="0" err="1"/>
              <a:t>frontend</a:t>
            </a:r>
            <a:r>
              <a:rPr lang="fi-FI" dirty="0"/>
              <a:t> </a:t>
            </a:r>
            <a:r>
              <a:rPr lang="fi-FI" dirty="0" err="1"/>
              <a:t>learning</a:t>
            </a:r>
            <a:r>
              <a:rPr lang="fi-FI" dirty="0"/>
              <a:t> </a:t>
            </a:r>
            <a:r>
              <a:rPr lang="fi-FI" dirty="0" err="1"/>
              <a:t>repository</a:t>
            </a:r>
            <a:r>
              <a:rPr lang="fi-FI" dirty="0"/>
              <a:t> (</a:t>
            </a:r>
            <a:r>
              <a:rPr lang="fi-FI" dirty="0" err="1"/>
              <a:t>docs_frontend_design</a:t>
            </a:r>
            <a:r>
              <a:rPr lang="fi-FI" dirty="0"/>
              <a:t>). It </a:t>
            </a:r>
            <a:r>
              <a:rPr lang="fi-FI" dirty="0" err="1"/>
              <a:t>describes</a:t>
            </a:r>
            <a:r>
              <a:rPr lang="fi-FI" dirty="0"/>
              <a:t> an </a:t>
            </a:r>
            <a:r>
              <a:rPr lang="fi-FI" dirty="0" err="1"/>
              <a:t>example</a:t>
            </a:r>
            <a:r>
              <a:rPr lang="fi-FI" dirty="0"/>
              <a:t> set of </a:t>
            </a:r>
            <a:r>
              <a:rPr lang="fi-FI" dirty="0" err="1"/>
              <a:t>libraries</a:t>
            </a:r>
            <a:r>
              <a:rPr lang="fi-FI" dirty="0"/>
              <a:t> and </a:t>
            </a:r>
            <a:r>
              <a:rPr lang="fi-FI" dirty="0" err="1"/>
              <a:t>other</a:t>
            </a:r>
            <a:r>
              <a:rPr lang="fi-FI" dirty="0"/>
              <a:t> </a:t>
            </a:r>
            <a:r>
              <a:rPr lang="fi-FI" dirty="0" err="1"/>
              <a:t>tools</a:t>
            </a:r>
            <a:r>
              <a:rPr lang="fi-FI" dirty="0"/>
              <a:t> </a:t>
            </a:r>
            <a:r>
              <a:rPr lang="fi-FI" dirty="0" err="1"/>
              <a:t>used</a:t>
            </a:r>
            <a:r>
              <a:rPr lang="fi-FI" dirty="0"/>
              <a:t> in </a:t>
            </a:r>
            <a:r>
              <a:rPr lang="fi-FI" dirty="0" err="1"/>
              <a:t>latest</a:t>
            </a:r>
            <a:r>
              <a:rPr lang="fi-FI" dirty="0"/>
              <a:t> </a:t>
            </a:r>
            <a:r>
              <a:rPr lang="fi-FI" dirty="0" err="1"/>
              <a:t>model</a:t>
            </a:r>
            <a:r>
              <a:rPr lang="fi-FI" dirty="0"/>
              <a:t> </a:t>
            </a:r>
            <a:r>
              <a:rPr lang="fi-FI" dirty="0" err="1"/>
              <a:t>project</a:t>
            </a:r>
            <a:r>
              <a:rPr lang="fi-FI"/>
              <a:t>.</a:t>
            </a:r>
            <a:endParaRPr lang="fi-FI" dirty="0"/>
          </a:p>
          <a:p>
            <a:pPr marL="0" indent="0">
              <a:buNone/>
            </a:pPr>
            <a:endParaRPr lang="fi-FI" dirty="0"/>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15.4.2025</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19</a:t>
            </a:fld>
            <a:endParaRPr lang="en-GB"/>
          </a:p>
        </p:txBody>
      </p:sp>
    </p:spTree>
    <p:extLst>
      <p:ext uri="{BB962C8B-B14F-4D97-AF65-F5344CB8AC3E}">
        <p14:creationId xmlns:p14="http://schemas.microsoft.com/office/powerpoint/2010/main" val="3257856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r>
              <a:rPr lang="fi-FI" dirty="0" err="1"/>
              <a:t>React</a:t>
            </a:r>
            <a:endParaRPr lang="fi-FI" dirty="0"/>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p:txBody>
          <a:bodyPr>
            <a:normAutofit/>
          </a:bodyPr>
          <a:lstStyle/>
          <a:p>
            <a:pPr lvl="0"/>
            <a:r>
              <a:rPr lang="en-US" b="1" dirty="0"/>
              <a:t>React</a:t>
            </a:r>
            <a:r>
              <a:rPr lang="en-US" dirty="0"/>
              <a:t>: a JavaScript (now also support for e.g. TypeScript types) SPA UI building library</a:t>
            </a:r>
            <a:endParaRPr lang="fi-FI" sz="1100" dirty="0"/>
          </a:p>
          <a:p>
            <a:pPr lvl="0"/>
            <a:r>
              <a:rPr lang="en-US" dirty="0"/>
              <a:t>renders the output page (HTML+CSS+JS) DOM based on </a:t>
            </a:r>
            <a:endParaRPr lang="fi-FI" sz="1400" dirty="0"/>
          </a:p>
          <a:p>
            <a:pPr lvl="1"/>
            <a:r>
              <a:rPr lang="en-US" dirty="0"/>
              <a:t>your page template code (public&gt;index.html etc.)</a:t>
            </a:r>
          </a:p>
          <a:p>
            <a:pPr lvl="1"/>
            <a:r>
              <a:rPr lang="en-US" dirty="0"/>
              <a:t>Your React components (possibly inside other React components) </a:t>
            </a:r>
          </a:p>
          <a:p>
            <a:pPr marL="864000" lvl="2" indent="0">
              <a:buNone/>
            </a:pPr>
            <a:r>
              <a:rPr lang="en-US" dirty="0"/>
              <a:t>AND</a:t>
            </a:r>
            <a:endParaRPr lang="fi-FI" sz="1200" dirty="0"/>
          </a:p>
          <a:p>
            <a:pPr lvl="1"/>
            <a:r>
              <a:rPr lang="en-US" dirty="0"/>
              <a:t>the data provided by AJAX                                                                                     (with or without Redux)</a:t>
            </a:r>
            <a:endParaRPr lang="fi-FI" sz="1200" dirty="0"/>
          </a:p>
          <a:p>
            <a:endParaRPr lang="fi-FI" dirty="0"/>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15.4.2025</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2</a:t>
            </a:fld>
            <a:endParaRPr lang="en-GB"/>
          </a:p>
        </p:txBody>
      </p:sp>
    </p:spTree>
    <p:extLst>
      <p:ext uri="{BB962C8B-B14F-4D97-AF65-F5344CB8AC3E}">
        <p14:creationId xmlns:p14="http://schemas.microsoft.com/office/powerpoint/2010/main" val="15871267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pPr lvl="0"/>
            <a:r>
              <a:rPr lang="en-US" dirty="0"/>
              <a:t>Other topics for the exam?</a:t>
            </a:r>
            <a:endParaRPr lang="fi-FI" dirty="0"/>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a:xfrm>
            <a:off x="550864" y="1295073"/>
            <a:ext cx="11125198" cy="4618365"/>
          </a:xfrm>
        </p:spPr>
        <p:txBody>
          <a:bodyPr>
            <a:normAutofit/>
          </a:bodyPr>
          <a:lstStyle/>
          <a:p>
            <a:pPr lvl="0"/>
            <a:r>
              <a:rPr lang="en-US" b="1" dirty="0"/>
              <a:t>AJAX</a:t>
            </a:r>
            <a:endParaRPr lang="fi-FI" dirty="0"/>
          </a:p>
          <a:p>
            <a:r>
              <a:rPr lang="en-US" i="1" dirty="0"/>
              <a:t>Something asked about AJAX? If, then just some core understanding.</a:t>
            </a:r>
          </a:p>
          <a:p>
            <a:pPr lvl="1"/>
            <a:r>
              <a:rPr lang="en-US" i="1" dirty="0"/>
              <a:t>Do we get the result out as JSON text, or already auto-parsed to be a JS object? Depends on library / function.</a:t>
            </a:r>
          </a:p>
          <a:p>
            <a:pPr lvl="1"/>
            <a:r>
              <a:rPr lang="en-US" i="1" dirty="0"/>
              <a:t>Usually each AJAX library has multiple different ways to write exactly same things! (e.g. </a:t>
            </a:r>
            <a:r>
              <a:rPr lang="en-US" i="1" dirty="0" err="1"/>
              <a:t>Axios</a:t>
            </a:r>
            <a:r>
              <a:rPr lang="en-US" i="1" dirty="0"/>
              <a:t> has, jQuery has,…)</a:t>
            </a:r>
            <a:endParaRPr lang="fi-FI" dirty="0"/>
          </a:p>
          <a:p>
            <a:pPr lvl="0"/>
            <a:r>
              <a:rPr lang="en-US" b="1" dirty="0" err="1"/>
              <a:t>LocalStorage</a:t>
            </a:r>
            <a:endParaRPr lang="fi-FI" dirty="0"/>
          </a:p>
          <a:p>
            <a:pPr lvl="1"/>
            <a:r>
              <a:rPr lang="en-US" dirty="0"/>
              <a:t>Browsers are able to save ‘text’ files to the computer’s disk and open them with a key/name pairs e.g. days later. If we stringify the objects =(serialize as JSON text) we can even persist (data) objects.</a:t>
            </a:r>
            <a:endParaRPr lang="fi-FI" dirty="0"/>
          </a:p>
          <a:p>
            <a:pPr lvl="0"/>
            <a:r>
              <a:rPr lang="en-US" b="1" dirty="0"/>
              <a:t>Full-stack open 202X, the reading list</a:t>
            </a:r>
            <a:endParaRPr lang="fi-FI" dirty="0"/>
          </a:p>
          <a:p>
            <a:pPr lvl="1"/>
            <a:r>
              <a:rPr lang="en-US" dirty="0"/>
              <a:t>has now the green parts that are interesting from Frontend learning point of view!</a:t>
            </a:r>
            <a:endParaRPr lang="fi-FI" dirty="0"/>
          </a:p>
          <a:p>
            <a:pPr lvl="1"/>
            <a:r>
              <a:rPr lang="en-US" u="sng" dirty="0">
                <a:hlinkClick r:id="rId2"/>
              </a:rPr>
              <a:t>https://github.com/valju/docs_backend_design/blob/master/FSO/FSOReadingList.pdf</a:t>
            </a:r>
            <a:r>
              <a:rPr lang="en-US" dirty="0"/>
              <a:t> (in Backend docs repo)   Note: some things from part 7 might be added for the Spring 2022 exam and onwards for advanced students!</a:t>
            </a:r>
            <a:endParaRPr lang="fi-FI" dirty="0"/>
          </a:p>
          <a:p>
            <a:pPr lvl="0"/>
            <a:r>
              <a:rPr lang="en-US" b="1" dirty="0"/>
              <a:t>For thoughts:   Possible frontend project design &amp; creation steps</a:t>
            </a:r>
            <a:endParaRPr lang="fi-FI" dirty="0"/>
          </a:p>
          <a:p>
            <a:pPr lvl="1"/>
            <a:r>
              <a:rPr lang="en-US" u="sng" dirty="0">
                <a:hlinkClick r:id="rId3"/>
              </a:rPr>
              <a:t>https://github.com/valju/docs_frontend_design/blob/master/FrontendRelatedSteps_SimilarToOurCases.pdf</a:t>
            </a:r>
            <a:endParaRPr lang="fi-FI" dirty="0"/>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15.4.2025</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20</a:t>
            </a:fld>
            <a:endParaRPr lang="en-GB"/>
          </a:p>
        </p:txBody>
      </p:sp>
    </p:spTree>
    <p:extLst>
      <p:ext uri="{BB962C8B-B14F-4D97-AF65-F5344CB8AC3E}">
        <p14:creationId xmlns:p14="http://schemas.microsoft.com/office/powerpoint/2010/main" val="702849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r>
              <a:rPr lang="fi-FI" dirty="0"/>
              <a:t>JSX</a:t>
            </a:r>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a:xfrm>
            <a:off x="550864" y="1067454"/>
            <a:ext cx="11125198" cy="4845984"/>
          </a:xfrm>
        </p:spPr>
        <p:txBody>
          <a:bodyPr>
            <a:normAutofit/>
          </a:bodyPr>
          <a:lstStyle/>
          <a:p>
            <a:r>
              <a:rPr lang="en-US" b="1" dirty="0"/>
              <a:t>JSX</a:t>
            </a:r>
            <a:r>
              <a:rPr lang="en-US" dirty="0"/>
              <a:t>: Basics </a:t>
            </a:r>
          </a:p>
          <a:p>
            <a:pPr lvl="1"/>
            <a:r>
              <a:rPr lang="en-US" dirty="0"/>
              <a:t>XML-</a:t>
            </a:r>
            <a:r>
              <a:rPr lang="en-US" b="1" u="sng" dirty="0"/>
              <a:t>like</a:t>
            </a:r>
            <a:r>
              <a:rPr lang="en-US" dirty="0"/>
              <a:t> language mixing JS and React component markup, </a:t>
            </a:r>
          </a:p>
          <a:p>
            <a:pPr lvl="1"/>
            <a:r>
              <a:rPr lang="en-US" b="1" u="sng" dirty="0"/>
              <a:t>not</a:t>
            </a:r>
            <a:r>
              <a:rPr lang="en-US" dirty="0"/>
              <a:t> XML as it's not following XML rules, </a:t>
            </a:r>
          </a:p>
          <a:p>
            <a:pPr lvl="1"/>
            <a:r>
              <a:rPr lang="en-US" dirty="0"/>
              <a:t>nor HTML structure rules either</a:t>
            </a:r>
          </a:p>
          <a:p>
            <a:r>
              <a:rPr lang="en-US" dirty="0"/>
              <a:t>One syntax example: What is happening in the following?</a:t>
            </a:r>
            <a:br>
              <a:rPr lang="en-US" dirty="0"/>
            </a:br>
            <a:r>
              <a:rPr lang="en-US" dirty="0"/>
              <a:t>            var a =123; </a:t>
            </a:r>
            <a:br>
              <a:rPr lang="en-US" dirty="0"/>
            </a:br>
            <a:r>
              <a:rPr lang="en-US" dirty="0"/>
              <a:t>            &lt;</a:t>
            </a:r>
            <a:r>
              <a:rPr lang="en-US" dirty="0" err="1"/>
              <a:t>Xyz</a:t>
            </a:r>
            <a:r>
              <a:rPr lang="en-US" dirty="0"/>
              <a:t> </a:t>
            </a:r>
            <a:r>
              <a:rPr lang="en-US" dirty="0" err="1"/>
              <a:t>abc</a:t>
            </a:r>
            <a:r>
              <a:rPr lang="en-US" dirty="0"/>
              <a:t>={{a}}  /&gt;   </a:t>
            </a:r>
          </a:p>
          <a:p>
            <a:pPr lvl="3"/>
            <a:r>
              <a:rPr lang="en-US" dirty="0"/>
              <a:t>first go to JS mode with {  }, </a:t>
            </a:r>
          </a:p>
          <a:p>
            <a:pPr lvl="3"/>
            <a:r>
              <a:rPr lang="en-US" dirty="0"/>
              <a:t>then create an object {a}, (thus same as ={{</a:t>
            </a:r>
            <a:r>
              <a:rPr lang="en-US" dirty="0" err="1"/>
              <a:t>a:a</a:t>
            </a:r>
            <a:r>
              <a:rPr lang="en-US" dirty="0"/>
              <a:t>}}</a:t>
            </a:r>
          </a:p>
          <a:p>
            <a:r>
              <a:rPr lang="en-US" dirty="0"/>
              <a:t>React components with </a:t>
            </a:r>
            <a:r>
              <a:rPr lang="en-US" b="1" dirty="0" err="1"/>
              <a:t>C</a:t>
            </a:r>
            <a:r>
              <a:rPr lang="en-US" dirty="0" err="1"/>
              <a:t>apitalFirstLetter</a:t>
            </a:r>
            <a:r>
              <a:rPr lang="en-US" dirty="0"/>
              <a:t>, HTML elements/attributes with small letter: &lt;div&gt;…&lt;/div&gt;</a:t>
            </a:r>
          </a:p>
          <a:p>
            <a:r>
              <a:rPr lang="en-US" b="1" dirty="0" err="1"/>
              <a:t>className</a:t>
            </a:r>
            <a:r>
              <a:rPr lang="en-US" b="1" dirty="0"/>
              <a:t>(s)</a:t>
            </a:r>
            <a:r>
              <a:rPr lang="en-US" dirty="0"/>
              <a:t> property or so (in React, react-rendered)  vs.   </a:t>
            </a:r>
            <a:r>
              <a:rPr lang="en-US" b="1" dirty="0"/>
              <a:t>class</a:t>
            </a:r>
            <a:r>
              <a:rPr lang="en-US" dirty="0"/>
              <a:t> attribute (HTML, already ready html. </a:t>
            </a:r>
          </a:p>
          <a:p>
            <a:pPr lvl="1"/>
            <a:r>
              <a:rPr lang="en-US" dirty="0"/>
              <a:t>Thus, being able to mix JSX and ready HTML, though only okay if unavoidable</a:t>
            </a:r>
          </a:p>
          <a:p>
            <a:r>
              <a:rPr lang="en-US" dirty="0"/>
              <a:t>if you </a:t>
            </a:r>
            <a:r>
              <a:rPr lang="en-US" b="1" dirty="0"/>
              <a:t>return</a:t>
            </a:r>
            <a:r>
              <a:rPr lang="en-US" dirty="0"/>
              <a:t> JSX, wrap it inside </a:t>
            </a:r>
            <a:r>
              <a:rPr lang="en-US" b="1" dirty="0"/>
              <a:t>(</a:t>
            </a:r>
            <a:r>
              <a:rPr lang="en-US" dirty="0"/>
              <a:t>  </a:t>
            </a:r>
            <a:r>
              <a:rPr lang="en-US" b="1" dirty="0"/>
              <a:t>)</a:t>
            </a:r>
            <a:r>
              <a:rPr lang="en-US" dirty="0"/>
              <a:t> (((Or make sure to start JSX from same line as the </a:t>
            </a:r>
            <a:r>
              <a:rPr lang="en-US" b="1" dirty="0"/>
              <a:t>return</a:t>
            </a:r>
            <a:r>
              <a:rPr lang="en-US" dirty="0"/>
              <a:t> keyword))) </a:t>
            </a:r>
            <a:endParaRPr lang="fi-FI" dirty="0"/>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15.4.2025</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3</a:t>
            </a:fld>
            <a:endParaRPr lang="en-GB"/>
          </a:p>
        </p:txBody>
      </p:sp>
    </p:spTree>
    <p:extLst>
      <p:ext uri="{BB962C8B-B14F-4D97-AF65-F5344CB8AC3E}">
        <p14:creationId xmlns:p14="http://schemas.microsoft.com/office/powerpoint/2010/main" val="111015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r>
              <a:rPr lang="fi-FI" dirty="0" err="1"/>
              <a:t>React</a:t>
            </a:r>
            <a:r>
              <a:rPr lang="fi-FI" dirty="0"/>
              <a:t> </a:t>
            </a:r>
            <a:r>
              <a:rPr lang="fi-FI" dirty="0" err="1"/>
              <a:t>Hooks</a:t>
            </a:r>
            <a:r>
              <a:rPr lang="fi-FI" dirty="0"/>
              <a:t>: Basics</a:t>
            </a:r>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a:xfrm>
            <a:off x="550864" y="1306846"/>
            <a:ext cx="11125198" cy="4606592"/>
          </a:xfrm>
        </p:spPr>
        <p:txBody>
          <a:bodyPr>
            <a:normAutofit/>
          </a:bodyPr>
          <a:lstStyle/>
          <a:p>
            <a:pPr lvl="0"/>
            <a:r>
              <a:rPr lang="en-US" dirty="0"/>
              <a:t>Recap also the ES object destructor assignment if needed.</a:t>
            </a:r>
            <a:endParaRPr lang="fi-FI" dirty="0"/>
          </a:p>
          <a:p>
            <a:r>
              <a:rPr lang="en-US" u="sng" dirty="0">
                <a:hlinkClick r:id="rId2"/>
              </a:rPr>
              <a:t>https://youtu.be/mxK8b99iJTg?t=150</a:t>
            </a:r>
            <a:r>
              <a:rPr lang="en-US" dirty="0"/>
              <a:t> from 02:30 to 19:50, 18 mins </a:t>
            </a:r>
          </a:p>
          <a:p>
            <a:pPr lvl="1"/>
            <a:r>
              <a:rPr lang="en-US" sz="1400" u="sng" dirty="0"/>
              <a:t>(Skip</a:t>
            </a:r>
            <a:r>
              <a:rPr lang="en-US" sz="1400" dirty="0"/>
              <a:t> pre-release react installation! no need for: "</a:t>
            </a:r>
            <a:r>
              <a:rPr lang="en-US" sz="1400" dirty="0" err="1"/>
              <a:t>npm</a:t>
            </a:r>
            <a:r>
              <a:rPr lang="en-US" sz="1400" dirty="0"/>
              <a:t> </a:t>
            </a:r>
            <a:r>
              <a:rPr lang="en-US" sz="1400" dirty="0" err="1"/>
              <a:t>i</a:t>
            </a:r>
            <a:r>
              <a:rPr lang="en-US" sz="1400" dirty="0"/>
              <a:t> ...“)</a:t>
            </a:r>
          </a:p>
          <a:p>
            <a:pPr lvl="1"/>
            <a:r>
              <a:rPr lang="en-US" sz="1400" dirty="0"/>
              <a:t>(Here also anything with class/constructor you can just follow/skip, only fully understand the hooks version of the same.) </a:t>
            </a:r>
            <a:endParaRPr lang="fi-FI" sz="1400" dirty="0"/>
          </a:p>
          <a:p>
            <a:pPr lvl="1"/>
            <a:r>
              <a:rPr lang="en-US" dirty="0"/>
              <a:t>Simple output and input UI with react hooks. (No AJAX/persistence here) Pay attention to: </a:t>
            </a:r>
          </a:p>
          <a:p>
            <a:pPr marL="1206900" lvl="2" indent="-342900">
              <a:buAutoNum type="arabicPeriod"/>
            </a:pPr>
            <a:r>
              <a:rPr lang="en-US" dirty="0"/>
              <a:t>only arrow functions used!  </a:t>
            </a:r>
          </a:p>
          <a:p>
            <a:pPr marL="1206900" lvl="2" indent="-342900">
              <a:buAutoNum type="arabicPeriod"/>
            </a:pPr>
            <a:r>
              <a:rPr lang="en-US" dirty="0"/>
              <a:t>function definitions vs. </a:t>
            </a:r>
            <a:r>
              <a:rPr lang="en-US" dirty="0" err="1"/>
              <a:t>func</a:t>
            </a:r>
            <a:r>
              <a:rPr lang="en-US" dirty="0"/>
              <a:t> calls! (function definitions / ready function objects passed, not function calls)</a:t>
            </a:r>
          </a:p>
          <a:p>
            <a:pPr marL="1206900" lvl="2" indent="-342900">
              <a:buAutoNum type="arabicPeriod"/>
            </a:pPr>
            <a:r>
              <a:rPr lang="en-US" dirty="0"/>
              <a:t>set state function is created automatically for you</a:t>
            </a:r>
          </a:p>
          <a:p>
            <a:pPr marL="1206900" lvl="2" indent="-342900">
              <a:buAutoNum type="arabicPeriod"/>
            </a:pPr>
            <a:r>
              <a:rPr lang="en-US" dirty="0"/>
              <a:t>React dev tools used to study component state</a:t>
            </a:r>
          </a:p>
          <a:p>
            <a:pPr marL="1206900" lvl="2" indent="-342900">
              <a:buAutoNum type="arabicPeriod"/>
            </a:pPr>
            <a:r>
              <a:rPr lang="en-US" dirty="0"/>
              <a:t>Above also Mother passing to Children: data and/or event-handler function objects, in </a:t>
            </a:r>
            <a:r>
              <a:rPr lang="en-US" dirty="0" err="1"/>
              <a:t>Childrens</a:t>
            </a:r>
            <a:r>
              <a:rPr lang="en-US" dirty="0"/>
              <a:t>' props.</a:t>
            </a:r>
          </a:p>
          <a:p>
            <a:pPr marL="504000" lvl="1" indent="0">
              <a:buNone/>
            </a:pPr>
            <a:r>
              <a:rPr lang="en-US" dirty="0"/>
              <a:t>(Of course we would </a:t>
            </a:r>
            <a:r>
              <a:rPr lang="en-US" b="1" dirty="0"/>
              <a:t>not</a:t>
            </a:r>
            <a:r>
              <a:rPr lang="en-US" dirty="0"/>
              <a:t> write </a:t>
            </a:r>
            <a:r>
              <a:rPr lang="en-US" dirty="0" err="1"/>
              <a:t>Todo</a:t>
            </a:r>
            <a:r>
              <a:rPr lang="en-US" dirty="0"/>
              <a:t>, </a:t>
            </a:r>
            <a:r>
              <a:rPr lang="en-US" dirty="0" err="1"/>
              <a:t>TodoForm</a:t>
            </a:r>
            <a:r>
              <a:rPr lang="en-US" dirty="0"/>
              <a:t> and App in the same file. This is a basic demo. Also ‘value’/’</a:t>
            </a:r>
            <a:r>
              <a:rPr lang="en-US" dirty="0" err="1"/>
              <a:t>setValue</a:t>
            </a:r>
            <a:r>
              <a:rPr lang="en-US" dirty="0"/>
              <a:t>’ could be called e.g. ‘task’, ‘</a:t>
            </a:r>
            <a:r>
              <a:rPr lang="en-US" dirty="0" err="1"/>
              <a:t>setTask</a:t>
            </a:r>
            <a:r>
              <a:rPr lang="en-US" dirty="0"/>
              <a:t>’. As you can have multiple states in a component, ‘value’ is too ambiguous name)</a:t>
            </a:r>
          </a:p>
          <a:p>
            <a:r>
              <a:rPr lang="en-US" u="sng" dirty="0">
                <a:hlinkClick r:id="rId3"/>
              </a:rPr>
              <a:t>https://reactjs.org/docs/hooks-intro.html</a:t>
            </a:r>
            <a:r>
              <a:rPr lang="en-US" dirty="0"/>
              <a:t> Tutorial text and examples of the same basic hooks knowledge  </a:t>
            </a:r>
            <a:endParaRPr lang="fi-FI" dirty="0"/>
          </a:p>
          <a:p>
            <a:endParaRPr lang="fi-FI" dirty="0"/>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15.4.2025</a:t>
            </a:fld>
            <a:endParaRPr lang="en-GB" dirty="0"/>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4</a:t>
            </a:fld>
            <a:endParaRPr lang="en-GB"/>
          </a:p>
        </p:txBody>
      </p:sp>
    </p:spTree>
    <p:extLst>
      <p:ext uri="{BB962C8B-B14F-4D97-AF65-F5344CB8AC3E}">
        <p14:creationId xmlns:p14="http://schemas.microsoft.com/office/powerpoint/2010/main" val="137370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r>
              <a:rPr lang="fi-FI" dirty="0" err="1"/>
              <a:t>Code</a:t>
            </a:r>
            <a:r>
              <a:rPr lang="fi-FI" dirty="0"/>
              <a:t> </a:t>
            </a:r>
            <a:r>
              <a:rPr lang="fi-FI" dirty="0" err="1"/>
              <a:t>analysis</a:t>
            </a:r>
            <a:r>
              <a:rPr lang="fi-FI" dirty="0"/>
              <a:t> </a:t>
            </a:r>
            <a:r>
              <a:rPr lang="fi-FI" dirty="0" err="1"/>
              <a:t>task</a:t>
            </a:r>
            <a:r>
              <a:rPr lang="fi-FI" dirty="0"/>
              <a:t> (</a:t>
            </a:r>
            <a:r>
              <a:rPr lang="fi-FI" dirty="0" err="1"/>
              <a:t>related</a:t>
            </a:r>
            <a:r>
              <a:rPr lang="fi-FI" dirty="0"/>
              <a:t> to </a:t>
            </a:r>
            <a:r>
              <a:rPr lang="fi-FI" dirty="0" err="1"/>
              <a:t>previous</a:t>
            </a:r>
            <a:r>
              <a:rPr lang="fi-FI" dirty="0"/>
              <a:t>)</a:t>
            </a:r>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p:txBody>
          <a:bodyPr>
            <a:normAutofit/>
          </a:bodyPr>
          <a:lstStyle/>
          <a:p>
            <a:r>
              <a:rPr lang="en-US" i="1" dirty="0"/>
              <a:t>What 4-5 things will happen with this? </a:t>
            </a:r>
            <a:br>
              <a:rPr lang="en-US" i="1" dirty="0"/>
            </a:br>
            <a:r>
              <a:rPr lang="en-US" i="1" dirty="0"/>
              <a:t>					</a:t>
            </a:r>
            <a:r>
              <a:rPr lang="en-US" b="1" dirty="0"/>
              <a:t>const [age, </a:t>
            </a:r>
            <a:r>
              <a:rPr lang="en-US" b="1" dirty="0" err="1"/>
              <a:t>setAge</a:t>
            </a:r>
            <a:r>
              <a:rPr lang="en-US" b="1" dirty="0"/>
              <a:t>] = </a:t>
            </a:r>
            <a:r>
              <a:rPr lang="en-US" b="1" dirty="0" err="1"/>
              <a:t>useState</a:t>
            </a:r>
            <a:r>
              <a:rPr lang="en-US" b="1" dirty="0"/>
              <a:t>(7);</a:t>
            </a:r>
            <a:r>
              <a:rPr lang="en-US" dirty="0"/>
              <a:t> </a:t>
            </a:r>
            <a:endParaRPr lang="en-US" i="1" dirty="0"/>
          </a:p>
          <a:p>
            <a:pPr marL="0" indent="0">
              <a:buNone/>
            </a:pPr>
            <a:endParaRPr lang="en-US" b="1" i="1" dirty="0">
              <a:solidFill>
                <a:srgbClr val="FF0000"/>
              </a:solidFill>
            </a:endParaRPr>
          </a:p>
          <a:p>
            <a:pPr marL="0" indent="0">
              <a:buNone/>
            </a:pPr>
            <a:endParaRPr lang="en-US" b="1" i="1" dirty="0">
              <a:solidFill>
                <a:srgbClr val="FF0000"/>
              </a:solidFill>
            </a:endParaRPr>
          </a:p>
          <a:p>
            <a:pPr marL="0" indent="0">
              <a:buNone/>
            </a:pPr>
            <a:endParaRPr lang="en-US" b="1" i="1" dirty="0">
              <a:solidFill>
                <a:srgbClr val="FF0000"/>
              </a:solidFill>
            </a:endParaRPr>
          </a:p>
          <a:p>
            <a:pPr marL="0" indent="0">
              <a:buNone/>
            </a:pPr>
            <a:endParaRPr lang="en-US" b="1" i="1" dirty="0">
              <a:solidFill>
                <a:srgbClr val="FF0000"/>
              </a:solidFill>
            </a:endParaRPr>
          </a:p>
          <a:p>
            <a:pPr marL="0" indent="0">
              <a:buNone/>
            </a:pPr>
            <a:endParaRPr lang="en-US" b="1" i="1" dirty="0">
              <a:solidFill>
                <a:srgbClr val="FF0000"/>
              </a:solidFill>
            </a:endParaRPr>
          </a:p>
          <a:p>
            <a:pPr marL="0" indent="0" algn="ctr">
              <a:buNone/>
            </a:pPr>
            <a:r>
              <a:rPr lang="en-US" sz="3200" b="1" i="1" dirty="0">
                <a:solidFill>
                  <a:srgbClr val="FF0000"/>
                </a:solidFill>
              </a:rPr>
              <a:t>Spoiler alert</a:t>
            </a:r>
            <a:r>
              <a:rPr lang="en-US" sz="3200" i="1" dirty="0"/>
              <a:t>: Answer on the next slide</a:t>
            </a:r>
            <a:endParaRPr lang="fi-FI" sz="3200" dirty="0"/>
          </a:p>
          <a:p>
            <a:pPr marL="0" indent="0">
              <a:buNone/>
            </a:pPr>
            <a:endParaRPr lang="fi-FI" dirty="0"/>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15.4.2025</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5</a:t>
            </a:fld>
            <a:endParaRPr lang="en-GB"/>
          </a:p>
        </p:txBody>
      </p:sp>
    </p:spTree>
    <p:extLst>
      <p:ext uri="{BB962C8B-B14F-4D97-AF65-F5344CB8AC3E}">
        <p14:creationId xmlns:p14="http://schemas.microsoft.com/office/powerpoint/2010/main" val="3776716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r>
              <a:rPr lang="fi-FI" dirty="0" err="1"/>
              <a:t>Code</a:t>
            </a:r>
            <a:r>
              <a:rPr lang="fi-FI" dirty="0"/>
              <a:t> </a:t>
            </a:r>
            <a:r>
              <a:rPr lang="fi-FI" dirty="0" err="1"/>
              <a:t>analysis</a:t>
            </a:r>
            <a:r>
              <a:rPr lang="fi-FI" dirty="0"/>
              <a:t> </a:t>
            </a:r>
            <a:r>
              <a:rPr lang="fi-FI" dirty="0" err="1"/>
              <a:t>task</a:t>
            </a:r>
            <a:r>
              <a:rPr lang="fi-FI" dirty="0"/>
              <a:t> (</a:t>
            </a:r>
            <a:r>
              <a:rPr lang="fi-FI" dirty="0" err="1"/>
              <a:t>Answer</a:t>
            </a:r>
            <a:r>
              <a:rPr lang="fi-FI" dirty="0"/>
              <a:t>)</a:t>
            </a:r>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a:xfrm>
            <a:off x="550863" y="1773238"/>
            <a:ext cx="11512937" cy="4140200"/>
          </a:xfrm>
        </p:spPr>
        <p:txBody>
          <a:bodyPr>
            <a:normAutofit/>
          </a:bodyPr>
          <a:lstStyle/>
          <a:p>
            <a:r>
              <a:rPr lang="en-US" i="1" dirty="0"/>
              <a:t>What 4-5 things will happen with this:          </a:t>
            </a:r>
            <a:r>
              <a:rPr lang="en-US" b="1" dirty="0"/>
              <a:t>const [age, </a:t>
            </a:r>
            <a:r>
              <a:rPr lang="en-US" b="1" dirty="0" err="1"/>
              <a:t>setAge</a:t>
            </a:r>
            <a:r>
              <a:rPr lang="en-US" b="1" dirty="0"/>
              <a:t>] = </a:t>
            </a:r>
            <a:r>
              <a:rPr lang="en-US" b="1" dirty="0" err="1"/>
              <a:t>useState</a:t>
            </a:r>
            <a:r>
              <a:rPr lang="en-US" b="1" dirty="0"/>
              <a:t>(7);</a:t>
            </a:r>
            <a:r>
              <a:rPr lang="en-US" dirty="0"/>
              <a:t> </a:t>
            </a:r>
            <a:r>
              <a:rPr lang="en-US" i="1" dirty="0"/>
              <a:t>?</a:t>
            </a:r>
          </a:p>
          <a:p>
            <a:pPr marL="0" indent="0">
              <a:buNone/>
            </a:pPr>
            <a:endParaRPr lang="en-US" i="1" dirty="0"/>
          </a:p>
          <a:p>
            <a:pPr marL="0" indent="0">
              <a:buNone/>
            </a:pPr>
            <a:r>
              <a:rPr lang="en-US" i="1" dirty="0"/>
              <a:t>Answer:</a:t>
            </a:r>
            <a:endParaRPr lang="fi-FI" i="1" dirty="0"/>
          </a:p>
          <a:p>
            <a:pPr lvl="1"/>
            <a:r>
              <a:rPr lang="fi-FI" i="1" dirty="0" err="1"/>
              <a:t>const</a:t>
            </a:r>
            <a:r>
              <a:rPr lang="fi-FI" i="1" dirty="0"/>
              <a:t> ’</a:t>
            </a:r>
            <a:r>
              <a:rPr lang="fi-FI" i="1" dirty="0" err="1"/>
              <a:t>variable</a:t>
            </a:r>
            <a:r>
              <a:rPr lang="fi-FI" i="1" dirty="0"/>
              <a:t>’ </a:t>
            </a:r>
            <a:r>
              <a:rPr lang="fi-FI" i="1" dirty="0" err="1"/>
              <a:t>age</a:t>
            </a:r>
            <a:r>
              <a:rPr lang="fi-FI" i="1" dirty="0"/>
              <a:t> </a:t>
            </a:r>
            <a:r>
              <a:rPr lang="fi-FI" i="1" dirty="0" err="1"/>
              <a:t>created</a:t>
            </a:r>
            <a:r>
              <a:rPr lang="fi-FI" i="1" dirty="0"/>
              <a:t> to </a:t>
            </a:r>
            <a:r>
              <a:rPr lang="fi-FI" i="1" dirty="0" err="1"/>
              <a:t>this</a:t>
            </a:r>
            <a:r>
              <a:rPr lang="fi-FI" i="1" dirty="0"/>
              <a:t> </a:t>
            </a:r>
            <a:r>
              <a:rPr lang="fi-FI" i="1" dirty="0" err="1"/>
              <a:t>scope</a:t>
            </a:r>
            <a:r>
              <a:rPr lang="fi-FI" i="1" dirty="0"/>
              <a:t> = to </a:t>
            </a:r>
            <a:r>
              <a:rPr lang="fi-FI" i="1" dirty="0" err="1"/>
              <a:t>this</a:t>
            </a:r>
            <a:r>
              <a:rPr lang="fi-FI" i="1" dirty="0"/>
              <a:t> </a:t>
            </a:r>
            <a:r>
              <a:rPr lang="fi-FI" i="1" dirty="0" err="1"/>
              <a:t>React</a:t>
            </a:r>
            <a:r>
              <a:rPr lang="fi-FI" i="1" dirty="0"/>
              <a:t> </a:t>
            </a:r>
            <a:r>
              <a:rPr lang="fi-FI" i="1" dirty="0" err="1"/>
              <a:t>component</a:t>
            </a:r>
            <a:endParaRPr lang="fi-FI" i="1" dirty="0"/>
          </a:p>
          <a:p>
            <a:pPr lvl="1"/>
            <a:r>
              <a:rPr lang="fi-FI" i="1" dirty="0" err="1"/>
              <a:t>const</a:t>
            </a:r>
            <a:r>
              <a:rPr lang="fi-FI" i="1" dirty="0"/>
              <a:t> ’</a:t>
            </a:r>
            <a:r>
              <a:rPr lang="fi-FI" i="1" dirty="0" err="1"/>
              <a:t>setAge</a:t>
            </a:r>
            <a:r>
              <a:rPr lang="fi-FI" i="1" dirty="0"/>
              <a:t>’ </a:t>
            </a:r>
            <a:r>
              <a:rPr lang="fi-FI" i="1" dirty="0" err="1"/>
              <a:t>created</a:t>
            </a:r>
            <a:r>
              <a:rPr lang="fi-FI" i="1" dirty="0"/>
              <a:t> and </a:t>
            </a:r>
            <a:r>
              <a:rPr lang="fi-FI" i="1" dirty="0" err="1"/>
              <a:t>assigned</a:t>
            </a:r>
            <a:r>
              <a:rPr lang="fi-FI" i="1" dirty="0"/>
              <a:t> a </a:t>
            </a:r>
            <a:r>
              <a:rPr lang="fi-FI" i="1" dirty="0" err="1"/>
              <a:t>setter</a:t>
            </a:r>
            <a:r>
              <a:rPr lang="fi-FI" i="1" dirty="0"/>
              <a:t> </a:t>
            </a:r>
            <a:r>
              <a:rPr lang="fi-FI" i="1" dirty="0" err="1"/>
              <a:t>function</a:t>
            </a:r>
            <a:r>
              <a:rPr lang="fi-FI" i="1" dirty="0"/>
              <a:t> for </a:t>
            </a:r>
            <a:r>
              <a:rPr lang="fi-FI" i="1" dirty="0" err="1"/>
              <a:t>setting</a:t>
            </a:r>
            <a:r>
              <a:rPr lang="fi-FI" i="1" dirty="0"/>
              <a:t> </a:t>
            </a:r>
            <a:r>
              <a:rPr lang="fi-FI" i="1" dirty="0" err="1"/>
              <a:t>new</a:t>
            </a:r>
            <a:r>
              <a:rPr lang="fi-FI" i="1" dirty="0"/>
              <a:t> </a:t>
            </a:r>
            <a:r>
              <a:rPr lang="fi-FI" i="1" dirty="0" err="1"/>
              <a:t>values</a:t>
            </a:r>
            <a:r>
              <a:rPr lang="fi-FI" i="1" dirty="0"/>
              <a:t> to </a:t>
            </a:r>
            <a:r>
              <a:rPr lang="fi-FI" i="1" dirty="0" err="1"/>
              <a:t>age</a:t>
            </a:r>
            <a:r>
              <a:rPr lang="fi-FI" i="1" dirty="0"/>
              <a:t>, </a:t>
            </a:r>
            <a:r>
              <a:rPr lang="fi-FI" i="1" dirty="0" err="1"/>
              <a:t>automagically</a:t>
            </a:r>
            <a:r>
              <a:rPr lang="fi-FI" i="1" dirty="0"/>
              <a:t> </a:t>
            </a:r>
            <a:r>
              <a:rPr lang="fi-FI" i="1" dirty="0" err="1"/>
              <a:t>assigned</a:t>
            </a:r>
            <a:r>
              <a:rPr lang="fi-FI" i="1" dirty="0"/>
              <a:t>, no </a:t>
            </a:r>
            <a:r>
              <a:rPr lang="fi-FI" i="1" dirty="0" err="1"/>
              <a:t>need</a:t>
            </a:r>
            <a:r>
              <a:rPr lang="fi-FI" i="1" dirty="0"/>
              <a:t> for </a:t>
            </a:r>
            <a:r>
              <a:rPr lang="fi-FI" i="1" dirty="0" err="1"/>
              <a:t>our</a:t>
            </a:r>
            <a:r>
              <a:rPr lang="fi-FI" i="1" dirty="0"/>
              <a:t> </a:t>
            </a:r>
            <a:r>
              <a:rPr lang="fi-FI" i="1" dirty="0" err="1"/>
              <a:t>code</a:t>
            </a:r>
            <a:endParaRPr lang="fi-FI" i="1" dirty="0"/>
          </a:p>
          <a:p>
            <a:pPr lvl="2"/>
            <a:r>
              <a:rPr lang="fi-FI" i="1" dirty="0" err="1">
                <a:solidFill>
                  <a:schemeClr val="bg1">
                    <a:lumMod val="50000"/>
                  </a:schemeClr>
                </a:solidFill>
              </a:rPr>
              <a:t>thus</a:t>
            </a:r>
            <a:r>
              <a:rPr lang="fi-FI" i="1" dirty="0">
                <a:solidFill>
                  <a:schemeClr val="bg1">
                    <a:lumMod val="50000"/>
                  </a:schemeClr>
                </a:solidFill>
              </a:rPr>
              <a:t> </a:t>
            </a:r>
            <a:r>
              <a:rPr lang="fi-FI" i="1" dirty="0" err="1">
                <a:solidFill>
                  <a:schemeClr val="bg1">
                    <a:lumMod val="50000"/>
                  </a:schemeClr>
                </a:solidFill>
              </a:rPr>
              <a:t>we</a:t>
            </a:r>
            <a:r>
              <a:rPr lang="fi-FI" i="1" dirty="0">
                <a:solidFill>
                  <a:schemeClr val="bg1">
                    <a:lumMod val="50000"/>
                  </a:schemeClr>
                </a:solidFill>
              </a:rPr>
              <a:t> </a:t>
            </a:r>
            <a:r>
              <a:rPr lang="fi-FI" i="1" dirty="0" err="1">
                <a:solidFill>
                  <a:schemeClr val="bg1">
                    <a:lumMod val="50000"/>
                  </a:schemeClr>
                </a:solidFill>
              </a:rPr>
              <a:t>are</a:t>
            </a:r>
            <a:r>
              <a:rPr lang="fi-FI" i="1" dirty="0">
                <a:solidFill>
                  <a:schemeClr val="bg1">
                    <a:lumMod val="50000"/>
                  </a:schemeClr>
                </a:solidFill>
              </a:rPr>
              <a:t> </a:t>
            </a:r>
            <a:r>
              <a:rPr lang="fi-FI" i="1" dirty="0" err="1">
                <a:solidFill>
                  <a:schemeClr val="bg1">
                    <a:lumMod val="50000"/>
                  </a:schemeClr>
                </a:solidFill>
              </a:rPr>
              <a:t>kind</a:t>
            </a:r>
            <a:r>
              <a:rPr lang="fi-FI" i="1" dirty="0">
                <a:solidFill>
                  <a:schemeClr val="bg1">
                    <a:lumMod val="50000"/>
                  </a:schemeClr>
                </a:solidFill>
              </a:rPr>
              <a:t> of </a:t>
            </a:r>
            <a:r>
              <a:rPr lang="fi-FI" i="1" dirty="0" err="1">
                <a:solidFill>
                  <a:schemeClr val="bg1">
                    <a:lumMod val="50000"/>
                  </a:schemeClr>
                </a:solidFill>
              </a:rPr>
              <a:t>defining</a:t>
            </a:r>
            <a:r>
              <a:rPr lang="fi-FI" i="1" dirty="0">
                <a:solidFill>
                  <a:schemeClr val="bg1">
                    <a:lumMod val="50000"/>
                  </a:schemeClr>
                </a:solidFill>
              </a:rPr>
              <a:t> a </a:t>
            </a:r>
            <a:r>
              <a:rPr lang="fi-FI" i="1" dirty="0" err="1">
                <a:solidFill>
                  <a:schemeClr val="bg1">
                    <a:lumMod val="50000"/>
                  </a:schemeClr>
                </a:solidFill>
              </a:rPr>
              <a:t>function</a:t>
            </a:r>
            <a:r>
              <a:rPr lang="fi-FI" i="1" dirty="0">
                <a:solidFill>
                  <a:schemeClr val="bg1">
                    <a:lumMod val="50000"/>
                  </a:schemeClr>
                </a:solidFill>
              </a:rPr>
              <a:t> </a:t>
            </a:r>
            <a:r>
              <a:rPr lang="fi-FI" i="1" dirty="0" err="1">
                <a:solidFill>
                  <a:schemeClr val="bg1">
                    <a:lumMod val="50000"/>
                  </a:schemeClr>
                </a:solidFill>
              </a:rPr>
              <a:t>called</a:t>
            </a:r>
            <a:r>
              <a:rPr lang="fi-FI" i="1" dirty="0">
                <a:solidFill>
                  <a:schemeClr val="bg1">
                    <a:lumMod val="50000"/>
                  </a:schemeClr>
                </a:solidFill>
              </a:rPr>
              <a:t> </a:t>
            </a:r>
            <a:r>
              <a:rPr lang="fi-FI" i="1" dirty="0" err="1">
                <a:solidFill>
                  <a:schemeClr val="bg1">
                    <a:lumMod val="50000"/>
                  </a:schemeClr>
                </a:solidFill>
              </a:rPr>
              <a:t>setAge</a:t>
            </a:r>
            <a:r>
              <a:rPr lang="fi-FI" i="1" dirty="0">
                <a:solidFill>
                  <a:schemeClr val="bg1">
                    <a:lumMod val="50000"/>
                  </a:schemeClr>
                </a:solidFill>
              </a:rPr>
              <a:t>, </a:t>
            </a:r>
            <a:r>
              <a:rPr lang="fi-FI" i="1" dirty="0" err="1">
                <a:solidFill>
                  <a:schemeClr val="bg1">
                    <a:lumMod val="50000"/>
                  </a:schemeClr>
                </a:solidFill>
              </a:rPr>
              <a:t>but</a:t>
            </a:r>
            <a:r>
              <a:rPr lang="fi-FI" i="1" dirty="0">
                <a:solidFill>
                  <a:schemeClr val="bg1">
                    <a:lumMod val="50000"/>
                  </a:schemeClr>
                </a:solidFill>
              </a:rPr>
              <a:t> </a:t>
            </a:r>
            <a:r>
              <a:rPr lang="fi-FI" i="1" dirty="0" err="1">
                <a:solidFill>
                  <a:schemeClr val="bg1">
                    <a:lumMod val="50000"/>
                  </a:schemeClr>
                </a:solidFill>
              </a:rPr>
              <a:t>we</a:t>
            </a:r>
            <a:r>
              <a:rPr lang="fi-FI" i="1" dirty="0">
                <a:solidFill>
                  <a:schemeClr val="bg1">
                    <a:lumMod val="50000"/>
                  </a:schemeClr>
                </a:solidFill>
              </a:rPr>
              <a:t> </a:t>
            </a:r>
            <a:r>
              <a:rPr lang="fi-FI" i="1" dirty="0" err="1">
                <a:solidFill>
                  <a:schemeClr val="bg1">
                    <a:lumMod val="50000"/>
                  </a:schemeClr>
                </a:solidFill>
              </a:rPr>
              <a:t>receive</a:t>
            </a:r>
            <a:r>
              <a:rPr lang="fi-FI" i="1" dirty="0">
                <a:solidFill>
                  <a:schemeClr val="bg1">
                    <a:lumMod val="50000"/>
                  </a:schemeClr>
                </a:solidFill>
              </a:rPr>
              <a:t> </a:t>
            </a:r>
            <a:r>
              <a:rPr lang="fi-FI" i="1" dirty="0" err="1">
                <a:solidFill>
                  <a:schemeClr val="bg1">
                    <a:lumMod val="50000"/>
                  </a:schemeClr>
                </a:solidFill>
              </a:rPr>
              <a:t>the</a:t>
            </a:r>
            <a:r>
              <a:rPr lang="fi-FI" i="1" dirty="0">
                <a:solidFill>
                  <a:schemeClr val="bg1">
                    <a:lumMod val="50000"/>
                  </a:schemeClr>
                </a:solidFill>
              </a:rPr>
              <a:t> </a:t>
            </a:r>
            <a:r>
              <a:rPr lang="fi-FI" i="1" dirty="0" err="1">
                <a:solidFill>
                  <a:schemeClr val="bg1">
                    <a:lumMod val="50000"/>
                  </a:schemeClr>
                </a:solidFill>
              </a:rPr>
              <a:t>function</a:t>
            </a:r>
            <a:r>
              <a:rPr lang="fi-FI" i="1" dirty="0">
                <a:solidFill>
                  <a:schemeClr val="bg1">
                    <a:lumMod val="50000"/>
                  </a:schemeClr>
                </a:solidFill>
              </a:rPr>
              <a:t> </a:t>
            </a:r>
            <a:r>
              <a:rPr lang="fi-FI" i="1" dirty="0" err="1">
                <a:solidFill>
                  <a:schemeClr val="bg1">
                    <a:lumMod val="50000"/>
                  </a:schemeClr>
                </a:solidFill>
              </a:rPr>
              <a:t>object</a:t>
            </a:r>
            <a:r>
              <a:rPr lang="fi-FI" i="1" dirty="0">
                <a:solidFill>
                  <a:schemeClr val="bg1">
                    <a:lumMod val="50000"/>
                  </a:schemeClr>
                </a:solidFill>
              </a:rPr>
              <a:t> </a:t>
            </a:r>
            <a:r>
              <a:rPr lang="fi-FI" i="1" dirty="0" err="1">
                <a:solidFill>
                  <a:schemeClr val="bg1">
                    <a:lumMod val="50000"/>
                  </a:schemeClr>
                </a:solidFill>
              </a:rPr>
              <a:t>from</a:t>
            </a:r>
            <a:r>
              <a:rPr lang="fi-FI" i="1" dirty="0">
                <a:solidFill>
                  <a:schemeClr val="bg1">
                    <a:lumMod val="50000"/>
                  </a:schemeClr>
                </a:solidFill>
              </a:rPr>
              <a:t> </a:t>
            </a:r>
            <a:r>
              <a:rPr lang="fi-FI" i="1" dirty="0" err="1">
                <a:solidFill>
                  <a:schemeClr val="bg1">
                    <a:lumMod val="50000"/>
                  </a:schemeClr>
                </a:solidFill>
              </a:rPr>
              <a:t>React</a:t>
            </a:r>
            <a:r>
              <a:rPr lang="fi-FI" i="1" dirty="0">
                <a:solidFill>
                  <a:schemeClr val="bg1">
                    <a:lumMod val="50000"/>
                  </a:schemeClr>
                </a:solidFill>
              </a:rPr>
              <a:t> </a:t>
            </a:r>
            <a:r>
              <a:rPr lang="fi-FI" i="1" dirty="0" err="1">
                <a:solidFill>
                  <a:schemeClr val="bg1">
                    <a:lumMod val="50000"/>
                  </a:schemeClr>
                </a:solidFill>
              </a:rPr>
              <a:t>object</a:t>
            </a:r>
            <a:r>
              <a:rPr lang="fi-FI" i="1" dirty="0">
                <a:solidFill>
                  <a:schemeClr val="bg1">
                    <a:lumMod val="50000"/>
                  </a:schemeClr>
                </a:solidFill>
              </a:rPr>
              <a:t> </a:t>
            </a:r>
            <a:r>
              <a:rPr lang="fi-FI" i="1" dirty="0" err="1">
                <a:solidFill>
                  <a:schemeClr val="bg1">
                    <a:lumMod val="50000"/>
                  </a:schemeClr>
                </a:solidFill>
              </a:rPr>
              <a:t>created</a:t>
            </a:r>
            <a:r>
              <a:rPr lang="fi-FI" i="1" dirty="0">
                <a:solidFill>
                  <a:schemeClr val="bg1">
                    <a:lumMod val="50000"/>
                  </a:schemeClr>
                </a:solidFill>
              </a:rPr>
              <a:t> </a:t>
            </a:r>
            <a:r>
              <a:rPr lang="fi-FI" i="1" dirty="0" err="1">
                <a:solidFill>
                  <a:schemeClr val="bg1">
                    <a:lumMod val="50000"/>
                  </a:schemeClr>
                </a:solidFill>
              </a:rPr>
              <a:t>by</a:t>
            </a:r>
            <a:r>
              <a:rPr lang="fi-FI" i="1" dirty="0">
                <a:solidFill>
                  <a:schemeClr val="bg1">
                    <a:lumMod val="50000"/>
                  </a:schemeClr>
                </a:solidFill>
              </a:rPr>
              <a:t> </a:t>
            </a:r>
            <a:r>
              <a:rPr lang="fi-FI" i="1" dirty="0" err="1">
                <a:solidFill>
                  <a:schemeClr val="bg1">
                    <a:lumMod val="50000"/>
                  </a:schemeClr>
                </a:solidFill>
              </a:rPr>
              <a:t>the</a:t>
            </a:r>
            <a:r>
              <a:rPr lang="fi-FI" i="1" dirty="0">
                <a:solidFill>
                  <a:schemeClr val="bg1">
                    <a:lumMod val="50000"/>
                  </a:schemeClr>
                </a:solidFill>
              </a:rPr>
              <a:t> </a:t>
            </a:r>
            <a:r>
              <a:rPr lang="fi-FI" i="1" dirty="0" err="1">
                <a:solidFill>
                  <a:schemeClr val="bg1">
                    <a:lumMod val="50000"/>
                  </a:schemeClr>
                </a:solidFill>
              </a:rPr>
              <a:t>useState</a:t>
            </a:r>
            <a:r>
              <a:rPr lang="fi-FI" i="1" dirty="0">
                <a:solidFill>
                  <a:schemeClr val="bg1">
                    <a:lumMod val="50000"/>
                  </a:schemeClr>
                </a:solidFill>
              </a:rPr>
              <a:t>() </a:t>
            </a:r>
            <a:r>
              <a:rPr lang="fi-FI" i="1" dirty="0" err="1">
                <a:solidFill>
                  <a:schemeClr val="bg1">
                    <a:lumMod val="50000"/>
                  </a:schemeClr>
                </a:solidFill>
              </a:rPr>
              <a:t>call</a:t>
            </a:r>
            <a:r>
              <a:rPr lang="fi-FI" i="1" dirty="0">
                <a:solidFill>
                  <a:schemeClr val="bg1">
                    <a:lumMod val="50000"/>
                  </a:schemeClr>
                </a:solidFill>
              </a:rPr>
              <a:t>. </a:t>
            </a:r>
          </a:p>
          <a:p>
            <a:pPr lvl="1"/>
            <a:r>
              <a:rPr lang="fi-FI" i="1" dirty="0" err="1"/>
              <a:t>the</a:t>
            </a:r>
            <a:r>
              <a:rPr lang="fi-FI" i="1" dirty="0"/>
              <a:t> </a:t>
            </a:r>
            <a:r>
              <a:rPr lang="fi-FI" i="1" dirty="0" err="1"/>
              <a:t>initial</a:t>
            </a:r>
            <a:r>
              <a:rPr lang="fi-FI" i="1" dirty="0"/>
              <a:t> </a:t>
            </a:r>
            <a:r>
              <a:rPr lang="fi-FI" i="1" dirty="0" err="1"/>
              <a:t>value</a:t>
            </a:r>
            <a:r>
              <a:rPr lang="fi-FI" i="1" dirty="0"/>
              <a:t> of </a:t>
            </a:r>
            <a:r>
              <a:rPr lang="fi-FI" i="1" dirty="0" err="1"/>
              <a:t>age</a:t>
            </a:r>
            <a:r>
              <a:rPr lang="fi-FI" i="1" dirty="0"/>
              <a:t> </a:t>
            </a:r>
            <a:r>
              <a:rPr lang="fi-FI" i="1" dirty="0" err="1"/>
              <a:t>will</a:t>
            </a:r>
            <a:r>
              <a:rPr lang="fi-FI" i="1" dirty="0"/>
              <a:t> </a:t>
            </a:r>
            <a:r>
              <a:rPr lang="fi-FI" i="1" dirty="0" err="1"/>
              <a:t>be</a:t>
            </a:r>
            <a:r>
              <a:rPr lang="fi-FI" i="1" dirty="0"/>
              <a:t> 7 (</a:t>
            </a:r>
            <a:r>
              <a:rPr lang="fi-FI" i="1" dirty="0" err="1"/>
              <a:t>initial</a:t>
            </a:r>
            <a:r>
              <a:rPr lang="fi-FI" i="1" dirty="0"/>
              <a:t> </a:t>
            </a:r>
            <a:r>
              <a:rPr lang="fi-FI" i="1" dirty="0" err="1"/>
              <a:t>value</a:t>
            </a:r>
            <a:r>
              <a:rPr lang="fi-FI" i="1" dirty="0"/>
              <a:t> </a:t>
            </a:r>
            <a:r>
              <a:rPr lang="fi-FI" i="1" dirty="0" err="1"/>
              <a:t>only</a:t>
            </a:r>
            <a:r>
              <a:rPr lang="fi-FI" i="1" dirty="0"/>
              <a:t> </a:t>
            </a:r>
            <a:r>
              <a:rPr lang="fi-FI" i="1" dirty="0" err="1"/>
              <a:t>used</a:t>
            </a:r>
            <a:r>
              <a:rPr lang="fi-FI" i="1" dirty="0"/>
              <a:t> </a:t>
            </a:r>
            <a:r>
              <a:rPr lang="fi-FI" i="1" dirty="0" err="1"/>
              <a:t>when</a:t>
            </a:r>
            <a:r>
              <a:rPr lang="fi-FI" i="1" dirty="0"/>
              <a:t> </a:t>
            </a:r>
            <a:r>
              <a:rPr lang="fi-FI" i="1" dirty="0" err="1"/>
              <a:t>component</a:t>
            </a:r>
            <a:r>
              <a:rPr lang="fi-FI" i="1" dirty="0"/>
              <a:t> </a:t>
            </a:r>
            <a:r>
              <a:rPr lang="fi-FI" i="1" dirty="0" err="1"/>
              <a:t>created</a:t>
            </a:r>
            <a:r>
              <a:rPr lang="fi-FI" i="1" dirty="0"/>
              <a:t>)</a:t>
            </a:r>
          </a:p>
          <a:p>
            <a:pPr lvl="1"/>
            <a:r>
              <a:rPr lang="fi-FI" i="1" dirty="0" err="1"/>
              <a:t>useState</a:t>
            </a:r>
            <a:r>
              <a:rPr lang="fi-FI" i="1" dirty="0"/>
              <a:t> </a:t>
            </a:r>
            <a:r>
              <a:rPr lang="fi-FI" i="1" dirty="0" err="1"/>
              <a:t>will</a:t>
            </a:r>
            <a:r>
              <a:rPr lang="fi-FI" i="1" dirty="0"/>
              <a:t> </a:t>
            </a:r>
            <a:r>
              <a:rPr lang="fi-FI" i="1" dirty="0" err="1"/>
              <a:t>return</a:t>
            </a:r>
            <a:r>
              <a:rPr lang="fi-FI" i="1" dirty="0"/>
              <a:t> </a:t>
            </a:r>
            <a:r>
              <a:rPr lang="fi-FI" i="1" dirty="0" err="1"/>
              <a:t>that</a:t>
            </a:r>
            <a:r>
              <a:rPr lang="fi-FI" i="1" dirty="0"/>
              <a:t> </a:t>
            </a:r>
            <a:r>
              <a:rPr lang="fi-FI" i="1" dirty="0" err="1"/>
              <a:t>state</a:t>
            </a:r>
            <a:r>
              <a:rPr lang="fi-FI" i="1" dirty="0"/>
              <a:t> </a:t>
            </a:r>
            <a:r>
              <a:rPr lang="fi-FI" i="1" dirty="0" err="1"/>
              <a:t>fragment</a:t>
            </a:r>
            <a:r>
              <a:rPr lang="fi-FI" i="1" dirty="0"/>
              <a:t> </a:t>
            </a:r>
            <a:r>
              <a:rPr lang="fi-FI" i="1" dirty="0" err="1"/>
              <a:t>with</a:t>
            </a:r>
            <a:r>
              <a:rPr lang="fi-FI" i="1" dirty="0"/>
              <a:t> </a:t>
            </a:r>
            <a:r>
              <a:rPr lang="fi-FI" i="1" dirty="0" err="1"/>
              <a:t>value</a:t>
            </a:r>
            <a:r>
              <a:rPr lang="fi-FI" i="1" dirty="0"/>
              <a:t> 7 inside, and </a:t>
            </a:r>
            <a:r>
              <a:rPr lang="fi-FI" i="1" dirty="0" err="1"/>
              <a:t>the</a:t>
            </a:r>
            <a:r>
              <a:rPr lang="fi-FI" i="1" dirty="0"/>
              <a:t> </a:t>
            </a:r>
            <a:r>
              <a:rPr lang="fi-FI" i="1" dirty="0" err="1"/>
              <a:t>setAge</a:t>
            </a:r>
            <a:r>
              <a:rPr lang="fi-FI" i="1" dirty="0"/>
              <a:t> </a:t>
            </a:r>
            <a:r>
              <a:rPr lang="fi-FI" i="1" dirty="0" err="1"/>
              <a:t>function</a:t>
            </a:r>
            <a:r>
              <a:rPr lang="fi-FI" i="1" dirty="0"/>
              <a:t> as an </a:t>
            </a:r>
            <a:r>
              <a:rPr lang="fi-FI" b="1" i="1" dirty="0" err="1"/>
              <a:t>array</a:t>
            </a:r>
            <a:endParaRPr lang="fi-FI" b="1" i="1" dirty="0"/>
          </a:p>
          <a:p>
            <a:pPr lvl="1"/>
            <a:r>
              <a:rPr lang="fi-FI" i="1" dirty="0" err="1"/>
              <a:t>we</a:t>
            </a:r>
            <a:r>
              <a:rPr lang="fi-FI" i="1" dirty="0"/>
              <a:t> </a:t>
            </a:r>
            <a:r>
              <a:rPr lang="fi-FI" i="1" dirty="0" err="1"/>
              <a:t>use</a:t>
            </a:r>
            <a:r>
              <a:rPr lang="fi-FI" i="1" dirty="0"/>
              <a:t> </a:t>
            </a:r>
            <a:r>
              <a:rPr lang="fi-FI" i="1" dirty="0" err="1"/>
              <a:t>the</a:t>
            </a:r>
            <a:r>
              <a:rPr lang="fi-FI" i="1" dirty="0"/>
              <a:t> </a:t>
            </a:r>
            <a:r>
              <a:rPr lang="fi-FI" b="1" i="1" dirty="0" err="1"/>
              <a:t>array</a:t>
            </a:r>
            <a:r>
              <a:rPr lang="fi-FI" i="1" dirty="0"/>
              <a:t> </a:t>
            </a:r>
            <a:r>
              <a:rPr lang="fi-FI" i="1" dirty="0" err="1"/>
              <a:t>destructuring</a:t>
            </a:r>
            <a:r>
              <a:rPr lang="fi-FI" i="1" dirty="0"/>
              <a:t> </a:t>
            </a:r>
            <a:r>
              <a:rPr lang="fi-FI" i="1" dirty="0" err="1"/>
              <a:t>assignment</a:t>
            </a:r>
            <a:r>
              <a:rPr lang="fi-FI" i="1" dirty="0"/>
              <a:t> to </a:t>
            </a:r>
            <a:r>
              <a:rPr lang="fi-FI" i="1" dirty="0" err="1"/>
              <a:t>pick</a:t>
            </a:r>
            <a:r>
              <a:rPr lang="fi-FI" i="1" dirty="0"/>
              <a:t> </a:t>
            </a:r>
            <a:r>
              <a:rPr lang="fi-FI" i="1" dirty="0" err="1"/>
              <a:t>that</a:t>
            </a:r>
            <a:r>
              <a:rPr lang="fi-FI" i="1" dirty="0"/>
              <a:t> </a:t>
            </a:r>
            <a:r>
              <a:rPr lang="fi-FI" i="1" dirty="0" err="1"/>
              <a:t>value</a:t>
            </a:r>
            <a:r>
              <a:rPr lang="fi-FI" i="1" dirty="0"/>
              <a:t> and </a:t>
            </a:r>
            <a:r>
              <a:rPr lang="fi-FI" i="1" dirty="0" err="1"/>
              <a:t>assign</a:t>
            </a:r>
            <a:r>
              <a:rPr lang="fi-FI" i="1" dirty="0"/>
              <a:t> it to ’</a:t>
            </a:r>
            <a:r>
              <a:rPr lang="fi-FI" i="1" dirty="0" err="1"/>
              <a:t>age</a:t>
            </a:r>
            <a:r>
              <a:rPr lang="fi-FI" i="1" dirty="0"/>
              <a:t>’, and </a:t>
            </a:r>
            <a:r>
              <a:rPr lang="fi-FI" i="1" dirty="0" err="1"/>
              <a:t>that</a:t>
            </a:r>
            <a:r>
              <a:rPr lang="fi-FI" i="1" dirty="0"/>
              <a:t> </a:t>
            </a:r>
            <a:r>
              <a:rPr lang="fi-FI" i="1" dirty="0" err="1"/>
              <a:t>function</a:t>
            </a:r>
            <a:r>
              <a:rPr lang="fi-FI" i="1" dirty="0"/>
              <a:t> to ’</a:t>
            </a:r>
            <a:r>
              <a:rPr lang="fi-FI" i="1" dirty="0" err="1"/>
              <a:t>setAge</a:t>
            </a:r>
            <a:r>
              <a:rPr lang="fi-FI" i="1" dirty="0"/>
              <a:t>’</a:t>
            </a:r>
          </a:p>
          <a:p>
            <a:endParaRPr lang="fi-FI" i="1" dirty="0"/>
          </a:p>
          <a:p>
            <a:endParaRPr lang="en-US" i="1" dirty="0"/>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15.4.2025</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6</a:t>
            </a:fld>
            <a:endParaRPr lang="en-GB"/>
          </a:p>
        </p:txBody>
      </p:sp>
    </p:spTree>
    <p:extLst>
      <p:ext uri="{BB962C8B-B14F-4D97-AF65-F5344CB8AC3E}">
        <p14:creationId xmlns:p14="http://schemas.microsoft.com/office/powerpoint/2010/main" val="906473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r>
              <a:rPr lang="fi-FI" dirty="0" err="1"/>
              <a:t>useState</a:t>
            </a:r>
            <a:r>
              <a:rPr lang="fi-FI" dirty="0"/>
              <a:t>, </a:t>
            </a:r>
            <a:r>
              <a:rPr lang="fi-FI" dirty="0" err="1"/>
              <a:t>useEffect</a:t>
            </a:r>
            <a:r>
              <a:rPr lang="fi-FI" dirty="0"/>
              <a:t>, </a:t>
            </a:r>
            <a:r>
              <a:rPr lang="fi-FI" dirty="0" err="1">
                <a:solidFill>
                  <a:schemeClr val="bg1">
                    <a:lumMod val="50000"/>
                  </a:schemeClr>
                </a:solidFill>
              </a:rPr>
              <a:t>useContext</a:t>
            </a:r>
            <a:r>
              <a:rPr lang="fi-FI" dirty="0"/>
              <a:t> – </a:t>
            </a:r>
            <a:r>
              <a:rPr lang="fi-FI" dirty="0" err="1"/>
              <a:t>typical</a:t>
            </a:r>
            <a:r>
              <a:rPr lang="fi-FI" dirty="0"/>
              <a:t> </a:t>
            </a:r>
            <a:r>
              <a:rPr lang="fi-FI" dirty="0" err="1"/>
              <a:t>hooks</a:t>
            </a:r>
            <a:endParaRPr lang="fi-FI" dirty="0"/>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p:txBody>
          <a:bodyPr>
            <a:normAutofit/>
          </a:bodyPr>
          <a:lstStyle/>
          <a:p>
            <a:r>
              <a:rPr lang="en-US" u="sng" dirty="0">
                <a:hlinkClick r:id="rId2"/>
              </a:rPr>
              <a:t>https://youtu.be/dpw9EHDh2bM?t=1061</a:t>
            </a:r>
            <a:r>
              <a:rPr lang="en-US" dirty="0"/>
              <a:t>        (</a:t>
            </a:r>
            <a:r>
              <a:rPr lang="en-US" dirty="0" err="1"/>
              <a:t>useState</a:t>
            </a:r>
            <a:r>
              <a:rPr lang="en-US" dirty="0"/>
              <a:t>, </a:t>
            </a:r>
            <a:r>
              <a:rPr lang="en-US" dirty="0" err="1"/>
              <a:t>useEffect</a:t>
            </a:r>
            <a:r>
              <a:rPr lang="en-US" dirty="0"/>
              <a:t>, </a:t>
            </a:r>
            <a:r>
              <a:rPr lang="en-US" b="1" dirty="0" err="1"/>
              <a:t>useContext</a:t>
            </a:r>
            <a:r>
              <a:rPr lang="en-US" dirty="0"/>
              <a:t> introduced)</a:t>
            </a:r>
            <a:endParaRPr lang="fi-FI" dirty="0"/>
          </a:p>
          <a:p>
            <a:pPr lvl="1"/>
            <a:r>
              <a:rPr lang="en-US" dirty="0"/>
              <a:t>from 17:45 until 54:13   =   &lt;36 mins   </a:t>
            </a:r>
          </a:p>
          <a:p>
            <a:pPr lvl="1"/>
            <a:r>
              <a:rPr lang="en-US" dirty="0"/>
              <a:t>NOTICE, No need to watch the unrelated LATTER PART OF THE SHOW!</a:t>
            </a:r>
          </a:p>
          <a:p>
            <a:r>
              <a:rPr lang="en-US" b="1" dirty="0" err="1"/>
              <a:t>useState</a:t>
            </a:r>
            <a:r>
              <a:rPr lang="en-US" dirty="0"/>
              <a:t> =&gt; used to just setup some fraction of the component’s React </a:t>
            </a:r>
            <a:r>
              <a:rPr lang="en-US" b="1" dirty="0"/>
              <a:t>state</a:t>
            </a:r>
            <a:r>
              <a:rPr lang="en-US" dirty="0"/>
              <a:t> and its </a:t>
            </a:r>
            <a:r>
              <a:rPr lang="en-US" b="1" dirty="0"/>
              <a:t>update function</a:t>
            </a:r>
          </a:p>
          <a:p>
            <a:r>
              <a:rPr lang="en-US" dirty="0"/>
              <a:t>state/props created or changed, render happens =&gt; </a:t>
            </a:r>
            <a:r>
              <a:rPr lang="en-US" b="1" dirty="0" err="1"/>
              <a:t>useEffect</a:t>
            </a:r>
            <a:r>
              <a:rPr lang="en-US" b="1" dirty="0"/>
              <a:t>( )</a:t>
            </a:r>
            <a:r>
              <a:rPr lang="en-US" dirty="0"/>
              <a:t> defined functions (possibly) triggered! Thus useful for attaching any non-UI background functionality.</a:t>
            </a:r>
          </a:p>
          <a:p>
            <a:r>
              <a:rPr lang="en-US" b="1" dirty="0" err="1">
                <a:solidFill>
                  <a:schemeClr val="bg1">
                    <a:lumMod val="50000"/>
                  </a:schemeClr>
                </a:solidFill>
              </a:rPr>
              <a:t>useContext</a:t>
            </a:r>
            <a:r>
              <a:rPr lang="en-US" dirty="0"/>
              <a:t> =&gt; used to share data / data structures between unrelated React components</a:t>
            </a:r>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15.4.2025</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7</a:t>
            </a:fld>
            <a:endParaRPr lang="en-GB"/>
          </a:p>
        </p:txBody>
      </p:sp>
    </p:spTree>
    <p:extLst>
      <p:ext uri="{BB962C8B-B14F-4D97-AF65-F5344CB8AC3E}">
        <p14:creationId xmlns:p14="http://schemas.microsoft.com/office/powerpoint/2010/main" val="4006257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r>
              <a:rPr lang="fi-FI" dirty="0" err="1"/>
              <a:t>useState</a:t>
            </a:r>
            <a:r>
              <a:rPr lang="fi-FI" dirty="0"/>
              <a:t>, </a:t>
            </a:r>
            <a:r>
              <a:rPr lang="fi-FI" dirty="0" err="1"/>
              <a:t>useEffect</a:t>
            </a:r>
            <a:r>
              <a:rPr lang="fi-FI" dirty="0"/>
              <a:t>, </a:t>
            </a:r>
            <a:r>
              <a:rPr lang="fi-FI" dirty="0" err="1"/>
              <a:t>useContext</a:t>
            </a:r>
            <a:r>
              <a:rPr lang="fi-FI" dirty="0"/>
              <a:t> – </a:t>
            </a:r>
            <a:r>
              <a:rPr lang="fi-FI" dirty="0" err="1"/>
              <a:t>typical</a:t>
            </a:r>
            <a:r>
              <a:rPr lang="fi-FI" dirty="0"/>
              <a:t> </a:t>
            </a:r>
            <a:r>
              <a:rPr lang="fi-FI" dirty="0" err="1"/>
              <a:t>hooks</a:t>
            </a:r>
            <a:r>
              <a:rPr lang="fi-FI" dirty="0"/>
              <a:t> 2</a:t>
            </a:r>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p:txBody>
          <a:bodyPr>
            <a:normAutofit/>
          </a:bodyPr>
          <a:lstStyle/>
          <a:p>
            <a:r>
              <a:rPr lang="en-US" u="sng" dirty="0">
                <a:hlinkClick r:id="rId2"/>
              </a:rPr>
              <a:t>https://www.youtube.com/watch?v=TNhaISOUy6Q</a:t>
            </a:r>
            <a:endParaRPr lang="en-US" u="sng" dirty="0"/>
          </a:p>
          <a:p>
            <a:r>
              <a:rPr lang="en-US" u="sng" dirty="0"/>
              <a:t>f</a:t>
            </a:r>
            <a:r>
              <a:rPr lang="en-US" dirty="0"/>
              <a:t>rom 0:00 </a:t>
            </a:r>
            <a:r>
              <a:rPr lang="en-US" b="1" dirty="0"/>
              <a:t>until 6:58</a:t>
            </a:r>
            <a:r>
              <a:rPr lang="en-US" dirty="0"/>
              <a:t>   our 3 Hooks (</a:t>
            </a:r>
            <a:r>
              <a:rPr lang="en-US" dirty="0" err="1"/>
              <a:t>useState</a:t>
            </a:r>
            <a:r>
              <a:rPr lang="en-US" dirty="0"/>
              <a:t>, </a:t>
            </a:r>
            <a:r>
              <a:rPr lang="en-US" dirty="0" err="1"/>
              <a:t>useEffect</a:t>
            </a:r>
            <a:r>
              <a:rPr lang="en-US" dirty="0"/>
              <a:t>, </a:t>
            </a:r>
            <a:r>
              <a:rPr lang="en-US" dirty="0" err="1"/>
              <a:t>useContext</a:t>
            </a:r>
            <a:r>
              <a:rPr lang="en-US" dirty="0"/>
              <a:t>) shown in just 7 mins</a:t>
            </a:r>
          </a:p>
          <a:p>
            <a:r>
              <a:rPr lang="en-US" dirty="0"/>
              <a:t>Video progresses fast. Pause and read code! </a:t>
            </a:r>
            <a:endParaRPr lang="fi-FI" dirty="0"/>
          </a:p>
          <a:p>
            <a:r>
              <a:rPr lang="en-US" dirty="0"/>
              <a:t>The ‘post cleanup’ happens with the function that your </a:t>
            </a:r>
            <a:r>
              <a:rPr lang="en-US" dirty="0" err="1"/>
              <a:t>useEffect</a:t>
            </a:r>
            <a:r>
              <a:rPr lang="en-US" dirty="0"/>
              <a:t> hooked function </a:t>
            </a:r>
            <a:r>
              <a:rPr lang="en-US" b="1" dirty="0"/>
              <a:t>optionally </a:t>
            </a:r>
            <a:r>
              <a:rPr lang="en-US" b="1" u="sng" dirty="0"/>
              <a:t>returns</a:t>
            </a:r>
            <a:r>
              <a:rPr lang="en-US" b="1" dirty="0"/>
              <a:t> </a:t>
            </a:r>
            <a:r>
              <a:rPr lang="en-US" dirty="0"/>
              <a:t>after it's done with what it wants to do!</a:t>
            </a:r>
          </a:p>
          <a:p>
            <a:r>
              <a:rPr lang="en-US" dirty="0"/>
              <a:t>note: </a:t>
            </a:r>
            <a:r>
              <a:rPr lang="en-US" b="1" dirty="0"/>
              <a:t>side effects </a:t>
            </a:r>
            <a:r>
              <a:rPr lang="en-US" dirty="0"/>
              <a:t>= things happening outside of the React state/prop change </a:t>
            </a:r>
            <a:r>
              <a:rPr lang="en-US" dirty="0">
                <a:sym typeface="Wingdings" panose="05000000000000000000" pitchFamily="2" charset="2"/>
              </a:rPr>
              <a:t></a:t>
            </a:r>
            <a:r>
              <a:rPr lang="en-US" dirty="0"/>
              <a:t> re-render -cycle. So e.g. saving something, even crucial to our business process, to backend via AJAX is a "side effect".</a:t>
            </a:r>
          </a:p>
          <a:p>
            <a:r>
              <a:rPr lang="en-US" dirty="0" err="1"/>
              <a:t>useEffect</a:t>
            </a:r>
            <a:r>
              <a:rPr lang="en-US" dirty="0"/>
              <a:t> is called inside of the component function. </a:t>
            </a:r>
          </a:p>
          <a:p>
            <a:pPr lvl="1"/>
            <a:r>
              <a:rPr lang="en-US" dirty="0" err="1"/>
              <a:t>useEffect</a:t>
            </a:r>
            <a:r>
              <a:rPr lang="en-US" dirty="0"/>
              <a:t> has replaced the old React component life-cycle event handlers (Where you could 'attach' your event-handler functions).</a:t>
            </a:r>
          </a:p>
          <a:p>
            <a:pPr lvl="1"/>
            <a:r>
              <a:rPr lang="en-US" dirty="0" err="1"/>
              <a:t>useEffect</a:t>
            </a:r>
            <a:r>
              <a:rPr lang="en-US" dirty="0"/>
              <a:t>(s) are always called at component creation, but they just attach some code to possibly be run later, triggered by component mount and e.g. subsequent updates to defined parts of the state.</a:t>
            </a:r>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15.4.2025</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8</a:t>
            </a:fld>
            <a:endParaRPr lang="en-GB"/>
          </a:p>
        </p:txBody>
      </p:sp>
    </p:spTree>
    <p:extLst>
      <p:ext uri="{BB962C8B-B14F-4D97-AF65-F5344CB8AC3E}">
        <p14:creationId xmlns:p14="http://schemas.microsoft.com/office/powerpoint/2010/main" val="896212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r>
              <a:rPr lang="fi-FI" dirty="0" err="1"/>
              <a:t>useState</a:t>
            </a:r>
            <a:r>
              <a:rPr lang="fi-FI" dirty="0"/>
              <a:t>, </a:t>
            </a:r>
            <a:r>
              <a:rPr lang="fi-FI" dirty="0" err="1"/>
              <a:t>useEffect</a:t>
            </a:r>
            <a:r>
              <a:rPr lang="fi-FI" dirty="0"/>
              <a:t>, </a:t>
            </a:r>
            <a:r>
              <a:rPr lang="fi-FI" dirty="0" err="1"/>
              <a:t>useContext</a:t>
            </a:r>
            <a:r>
              <a:rPr lang="fi-FI" dirty="0"/>
              <a:t> – </a:t>
            </a:r>
            <a:r>
              <a:rPr lang="fi-FI" dirty="0" err="1"/>
              <a:t>typical</a:t>
            </a:r>
            <a:r>
              <a:rPr lang="fi-FI" dirty="0"/>
              <a:t> </a:t>
            </a:r>
            <a:r>
              <a:rPr lang="fi-FI" dirty="0" err="1"/>
              <a:t>hooks</a:t>
            </a:r>
            <a:r>
              <a:rPr lang="fi-FI" dirty="0"/>
              <a:t> 3</a:t>
            </a:r>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p:txBody>
          <a:bodyPr>
            <a:normAutofit/>
          </a:bodyPr>
          <a:lstStyle/>
          <a:p>
            <a:r>
              <a:rPr lang="en-US" u="sng" dirty="0">
                <a:hlinkClick r:id="rId2"/>
              </a:rPr>
              <a:t>https://reactjs.org/docs/hooks-overview.html</a:t>
            </a:r>
            <a:r>
              <a:rPr lang="en-US" dirty="0"/>
              <a:t>              </a:t>
            </a:r>
            <a:endParaRPr lang="fi-FI" dirty="0"/>
          </a:p>
          <a:p>
            <a:r>
              <a:rPr lang="en-US" u="sng" dirty="0">
                <a:hlinkClick r:id="rId3"/>
              </a:rPr>
              <a:t>https://reactjs.org/docs/hooks-state.html</a:t>
            </a:r>
            <a:endParaRPr lang="fi-FI" dirty="0"/>
          </a:p>
          <a:p>
            <a:r>
              <a:rPr lang="en-US" u="sng" dirty="0">
                <a:hlinkClick r:id="rId4"/>
              </a:rPr>
              <a:t>https://reactjs.org/docs/hooks-effect.html</a:t>
            </a:r>
            <a:r>
              <a:rPr lang="en-US" dirty="0"/>
              <a:t> </a:t>
            </a:r>
            <a:r>
              <a:rPr lang="en-US" u="sng" dirty="0"/>
              <a:t>Effect Hooks</a:t>
            </a:r>
            <a:endParaRPr lang="en-US" dirty="0"/>
          </a:p>
          <a:p>
            <a:r>
              <a:rPr lang="en-US" dirty="0">
                <a:hlinkClick r:id="rId5"/>
              </a:rPr>
              <a:t>https://reactjs.org/docs/context.html#when-to-use-context</a:t>
            </a:r>
            <a:r>
              <a:rPr lang="en-US" dirty="0"/>
              <a:t> </a:t>
            </a:r>
            <a:r>
              <a:rPr lang="en-US" u="sng" dirty="0"/>
              <a:t>Context Hooks</a:t>
            </a:r>
            <a:endParaRPr lang="en-US" dirty="0"/>
          </a:p>
          <a:p>
            <a:endParaRPr lang="fi-FI" dirty="0"/>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15.4.2025</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9</a:t>
            </a:fld>
            <a:endParaRPr lang="en-GB"/>
          </a:p>
        </p:txBody>
      </p:sp>
    </p:spTree>
    <p:extLst>
      <p:ext uri="{BB962C8B-B14F-4D97-AF65-F5344CB8AC3E}">
        <p14:creationId xmlns:p14="http://schemas.microsoft.com/office/powerpoint/2010/main" val="1189754736"/>
      </p:ext>
    </p:extLst>
  </p:cSld>
  <p:clrMapOvr>
    <a:masterClrMapping/>
  </p:clrMapOvr>
</p:sld>
</file>

<file path=ppt/theme/theme1.xml><?xml version="1.0" encoding="utf-8"?>
<a:theme xmlns:a="http://schemas.openxmlformats.org/drawingml/2006/main" name="Office Theme">
  <a:themeElements>
    <a:clrScheme name="Custom 18">
      <a:dk1>
        <a:srgbClr val="000000"/>
      </a:dk1>
      <a:lt1>
        <a:srgbClr val="FFFFFF"/>
      </a:lt1>
      <a:dk2>
        <a:srgbClr val="44546A"/>
      </a:dk2>
      <a:lt2>
        <a:srgbClr val="E7E6E6"/>
      </a:lt2>
      <a:accent1>
        <a:srgbClr val="0079C2"/>
      </a:accent1>
      <a:accent2>
        <a:srgbClr val="8BADDC"/>
      </a:accent2>
      <a:accent3>
        <a:srgbClr val="00AACD"/>
      </a:accent3>
      <a:accent4>
        <a:srgbClr val="CAD510"/>
      </a:accent4>
      <a:accent5>
        <a:srgbClr val="99C879"/>
      </a:accent5>
      <a:accent6>
        <a:srgbClr val="FBB900"/>
      </a:accent6>
      <a:hlink>
        <a:srgbClr val="DF006E"/>
      </a:hlink>
      <a:folHlink>
        <a:srgbClr val="888B8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aaga-Helia-powerpoint-pohja.pptx [Read-Only]" id="{85B69CBC-69E6-4F2B-AC01-A2F0A1F659AC}" vid="{187833F4-E17E-4E19-B6ED-FBF677C847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4C55B41993A414DABB8DD07ACBA0814" ma:contentTypeVersion="1" ma:contentTypeDescription="Create a new document." ma:contentTypeScope="" ma:versionID="3ea0c22b5866975a7b271665de4056c5">
  <xsd:schema xmlns:xsd="http://www.w3.org/2001/XMLSchema" xmlns:xs="http://www.w3.org/2001/XMLSchema" xmlns:p="http://schemas.microsoft.com/office/2006/metadata/properties" xmlns:ns1="http://schemas.microsoft.com/sharepoint/v3" targetNamespace="http://schemas.microsoft.com/office/2006/metadata/properties" ma:root="true" ma:fieldsID="ef2aa9ed40e72a78c3822fc753b43e87"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B9E4DC25-62AA-44A0-8D5C-DB44892588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546C03B-CD3A-4EA0-AAA4-0E00E896454E}">
  <ds:schemaRefs>
    <ds:schemaRef ds:uri="http://schemas.microsoft.com/sharepoint/v3/contenttype/forms"/>
  </ds:schemaRefs>
</ds:datastoreItem>
</file>

<file path=customXml/itemProps3.xml><?xml version="1.0" encoding="utf-8"?>
<ds:datastoreItem xmlns:ds="http://schemas.openxmlformats.org/officeDocument/2006/customXml" ds:itemID="{DED4E12E-7268-4B03-A47B-0755D62B5E31}">
  <ds:schemaRefs>
    <ds:schemaRef ds:uri="http://schemas.microsoft.com/sharepoint/v3"/>
    <ds:schemaRef ds:uri="http://purl.org/dc/elements/1.1/"/>
    <ds:schemaRef ds:uri="http://schemas.microsoft.com/office/2006/metadata/properties"/>
    <ds:schemaRef ds:uri="http://schemas.microsoft.com/office/2006/documentManagement/types"/>
    <ds:schemaRef ds:uri="http://purl.org/dc/terms/"/>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blank</Template>
  <TotalTime>456</TotalTime>
  <Words>2835</Words>
  <Application>Microsoft Office PowerPoint</Application>
  <PresentationFormat>Widescreen</PresentationFormat>
  <Paragraphs>214</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Consolas</vt:lpstr>
      <vt:lpstr>Wingdings</vt:lpstr>
      <vt:lpstr>Office Theme</vt:lpstr>
      <vt:lpstr>Frontend exam – Summary </vt:lpstr>
      <vt:lpstr>React</vt:lpstr>
      <vt:lpstr>JSX</vt:lpstr>
      <vt:lpstr>React Hooks: Basics</vt:lpstr>
      <vt:lpstr>Code analysis task (related to previous)</vt:lpstr>
      <vt:lpstr>Code analysis task (Answer)</vt:lpstr>
      <vt:lpstr>useState, useEffect, useContext – typical hooks</vt:lpstr>
      <vt:lpstr>useState, useEffect, useContext – typical hooks 2</vt:lpstr>
      <vt:lpstr>useState, useEffect, useContext – typical hooks 3</vt:lpstr>
      <vt:lpstr>General rules of Hooks</vt:lpstr>
      <vt:lpstr>How to read this hook code?</vt:lpstr>
      <vt:lpstr>Context Hook</vt:lpstr>
      <vt:lpstr>Custom Hooks (a bit Advanced topic)</vt:lpstr>
      <vt:lpstr>vite OR “CRA” - create-react-app</vt:lpstr>
      <vt:lpstr>SPA = Single-Page Application</vt:lpstr>
      <vt:lpstr>React routing   (SPA routing in frontend, in DOM) </vt:lpstr>
      <vt:lpstr>Theming, styling</vt:lpstr>
      <vt:lpstr>Frontend architecture principles</vt:lpstr>
      <vt:lpstr>Tech used in this semester’s case</vt:lpstr>
      <vt:lpstr>Other topics for the exam?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Välimäki Juhani</dc:creator>
  <cp:lastModifiedBy>Välimäki Juhani</cp:lastModifiedBy>
  <cp:revision>101</cp:revision>
  <cp:lastPrinted>2020-09-28T07:56:54Z</cp:lastPrinted>
  <dcterms:created xsi:type="dcterms:W3CDTF">2022-05-08T17:05:50Z</dcterms:created>
  <dcterms:modified xsi:type="dcterms:W3CDTF">2025-04-15T10:17:22Z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0x01010024C55B41993A414DABB8DD07ACBA0814</vt:lpwstr>
  </property>
</Properties>
</file>