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86" autoAdjust="0"/>
    <p:restoredTop sz="96288"/>
  </p:normalViewPr>
  <p:slideViewPr>
    <p:cSldViewPr snapToGrid="0" snapToObjects="1" showGuides="1">
      <p:cViewPr varScale="1">
        <p:scale>
          <a:sx n="80" d="100"/>
          <a:sy n="80" d="100"/>
        </p:scale>
        <p:origin x="4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17.10.2025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17.10.2025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17.10.2025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17.10.2025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17.10.2025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17.10.2025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17.10.2025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17.10.2025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17.10.2025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17.10.2025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17.10.2025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17.10.2025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17.10.2025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17.10.2025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xmldoc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Documenting SW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approach – Use this one, or define and follow a better one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17.10.2025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Juhani Välimäki</a:t>
            </a:r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Principles or goals for good SW documentation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931887"/>
          </a:xfrm>
        </p:spPr>
        <p:txBody>
          <a:bodyPr>
            <a:normAutofit/>
          </a:bodyPr>
          <a:lstStyle/>
          <a:p>
            <a:r>
              <a:rPr lang="en-US" dirty="0"/>
              <a:t>Maintainable</a:t>
            </a:r>
          </a:p>
          <a:p>
            <a:r>
              <a:rPr lang="en-US" dirty="0"/>
              <a:t>=&gt; Generate what you can generate automatically</a:t>
            </a:r>
          </a:p>
          <a:p>
            <a:r>
              <a:rPr lang="en-US" dirty="0"/>
              <a:t>Document only to the needed level</a:t>
            </a:r>
          </a:p>
          <a:p>
            <a:r>
              <a:rPr lang="en-US" dirty="0"/>
              <a:t>Avoid documentation that can be made unnecessary by other means</a:t>
            </a:r>
          </a:p>
          <a:p>
            <a:r>
              <a:rPr lang="en-US" dirty="0"/>
              <a:t>School methods are often different ones, as they often introduce phases of some step-wise learning process</a:t>
            </a:r>
          </a:p>
          <a:p>
            <a:pPr lvl="1"/>
            <a:r>
              <a:rPr lang="en-US" dirty="0"/>
              <a:t>Nothing bad in that, and while learning even necessary. But leads often to unmaintained and bloated documentation</a:t>
            </a:r>
          </a:p>
          <a:p>
            <a:r>
              <a:rPr lang="en-US" dirty="0"/>
              <a:t>In real project add only the documentation and visualization that is necessary</a:t>
            </a:r>
          </a:p>
          <a:p>
            <a:r>
              <a:rPr lang="en-US" dirty="0"/>
              <a:t>Just link if the information is available elsewhere</a:t>
            </a:r>
          </a:p>
          <a:p>
            <a:r>
              <a:rPr lang="en-US" dirty="0"/>
              <a:t>Provide Table of Contents where each developer can find just the interesting parts</a:t>
            </a:r>
          </a:p>
          <a:p>
            <a:pPr lvl="1"/>
            <a:r>
              <a:rPr lang="en-US" dirty="0"/>
              <a:t>Divide the content to shorter modules for easier learning but also for selection based on need and interest</a:t>
            </a:r>
          </a:p>
          <a:p>
            <a:r>
              <a:rPr lang="en-US" dirty="0"/>
              <a:t>Optimize understanding and project reading speed, ’never’ project writing speed</a:t>
            </a:r>
          </a:p>
          <a:p>
            <a:pPr lvl="1"/>
            <a:r>
              <a:rPr lang="en-US" dirty="0"/>
              <a:t>(Exception: There might be elegant shorter solutions available)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17.10.2025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4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pPr lvl="0"/>
            <a:r>
              <a:rPr lang="en-US" dirty="0"/>
              <a:t>Parts of project documentation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en-US" dirty="0"/>
              <a:t>Environment, tool and project information</a:t>
            </a:r>
          </a:p>
          <a:p>
            <a:r>
              <a:rPr lang="en-US" dirty="0"/>
              <a:t>Architecture introduction</a:t>
            </a:r>
          </a:p>
          <a:p>
            <a:r>
              <a:rPr lang="en-US" dirty="0"/>
              <a:t>Data model - database design and visualization</a:t>
            </a:r>
          </a:p>
          <a:p>
            <a:r>
              <a:rPr lang="en-US" dirty="0"/>
              <a:t>Program code comments</a:t>
            </a:r>
          </a:p>
          <a:p>
            <a:r>
              <a:rPr lang="en-US" dirty="0"/>
              <a:t>API documentation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17.10.2025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87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>
            <a:normAutofit/>
          </a:bodyPr>
          <a:lstStyle/>
          <a:p>
            <a:r>
              <a:rPr lang="fi-FI" dirty="0"/>
              <a:t>Environment, </a:t>
            </a:r>
            <a:r>
              <a:rPr lang="fi-FI" dirty="0" err="1"/>
              <a:t>Tool</a:t>
            </a:r>
            <a:r>
              <a:rPr lang="fi-FI" dirty="0"/>
              <a:t> and Project </a:t>
            </a:r>
            <a:r>
              <a:rPr lang="fi-FI" dirty="0" err="1"/>
              <a:t>information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en-US" b="1" dirty="0"/>
              <a:t>Handover</a:t>
            </a:r>
            <a:r>
              <a:rPr lang="en-US" dirty="0"/>
              <a:t> is important in all projects. We never know who might continue with the project</a:t>
            </a:r>
          </a:p>
          <a:p>
            <a:r>
              <a:rPr lang="en-US" dirty="0"/>
              <a:t>README.md is our project information de-facto standard.</a:t>
            </a:r>
          </a:p>
          <a:p>
            <a:pPr lvl="1"/>
            <a:r>
              <a:rPr lang="en-US" dirty="0"/>
              <a:t>Some Markdown markup examples given on the course. Check them out. Test whether works on GitHub pages.</a:t>
            </a:r>
          </a:p>
          <a:p>
            <a:r>
              <a:rPr lang="en-US" dirty="0"/>
              <a:t>Make your project installation and configuration clear to the reader. An average IT professional has to be able to setup everything without further assistance!</a:t>
            </a:r>
          </a:p>
          <a:p>
            <a:r>
              <a:rPr lang="en-US" dirty="0"/>
              <a:t>Don’t write redundant information. Thus, no instructions on how to e.g. install Docker. Just list it as pre-requisites and possibly give link to elsewhere. </a:t>
            </a:r>
          </a:p>
          <a:p>
            <a:r>
              <a:rPr lang="en-US" dirty="0"/>
              <a:t>Remember to explain the git-ignored secrets config! (But no real values to the git repo (history)!)</a:t>
            </a:r>
          </a:p>
          <a:p>
            <a:pPr lvl="1"/>
            <a:r>
              <a:rPr lang="en-US" dirty="0"/>
              <a:t>E.g. .env or .</a:t>
            </a:r>
            <a:r>
              <a:rPr lang="en-US" dirty="0" err="1"/>
              <a:t>env.local</a:t>
            </a:r>
            <a:r>
              <a:rPr lang="en-US" dirty="0"/>
              <a:t> file location and model structure with fake values</a:t>
            </a:r>
          </a:p>
          <a:p>
            <a:r>
              <a:rPr lang="en-US" dirty="0"/>
              <a:t>Be modular in your explanations, link to the other .md files in the project.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17.10.2025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58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r>
              <a:rPr lang="fi-FI" dirty="0"/>
              <a:t>Architecture </a:t>
            </a:r>
            <a:r>
              <a:rPr lang="fi-FI" dirty="0" err="1"/>
              <a:t>introduction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en-US" dirty="0"/>
              <a:t>Give just the big picture, put the reader on the map</a:t>
            </a:r>
          </a:p>
          <a:p>
            <a:r>
              <a:rPr lang="en-US" dirty="0"/>
              <a:t>It’s a lot easier to study the project folders and code when one has some kind of idea what to look for</a:t>
            </a:r>
          </a:p>
          <a:p>
            <a:r>
              <a:rPr lang="en-US" dirty="0"/>
              <a:t>Maybe some rough visualization of the architecture and very brief explanations of each part or module?</a:t>
            </a:r>
          </a:p>
          <a:p>
            <a:r>
              <a:rPr lang="en-US" dirty="0"/>
              <a:t>Thus: Less detail than e.g. in exam question explaining the architecture, which is proof of learning.</a:t>
            </a:r>
          </a:p>
          <a:p>
            <a:r>
              <a:rPr lang="en-US" dirty="0"/>
              <a:t>Possible just on this level: </a:t>
            </a:r>
            <a:r>
              <a:rPr lang="en-US" b="1" dirty="0"/>
              <a:t>Frontend</a:t>
            </a:r>
            <a:r>
              <a:rPr lang="en-US" dirty="0"/>
              <a:t>: React, </a:t>
            </a:r>
            <a:r>
              <a:rPr lang="en-US" dirty="0" err="1"/>
              <a:t>MaterialUI</a:t>
            </a:r>
            <a:r>
              <a:rPr lang="en-US" dirty="0"/>
              <a:t>, AJAX with </a:t>
            </a:r>
            <a:r>
              <a:rPr lang="en-US" dirty="0" err="1"/>
              <a:t>Axios</a:t>
            </a:r>
            <a:r>
              <a:rPr lang="en-US" dirty="0"/>
              <a:t>, react-router-</a:t>
            </a:r>
            <a:r>
              <a:rPr lang="en-US" dirty="0" err="1"/>
              <a:t>dom</a:t>
            </a:r>
            <a:r>
              <a:rPr lang="en-US" dirty="0"/>
              <a:t> (v6 routing contexts used). </a:t>
            </a:r>
          </a:p>
          <a:p>
            <a:pPr lvl="1"/>
            <a:r>
              <a:rPr lang="en-US" dirty="0"/>
              <a:t>Would it be possible to link to e.g. the library list in </a:t>
            </a:r>
            <a:r>
              <a:rPr lang="en-US" dirty="0" err="1"/>
              <a:t>package.json</a:t>
            </a:r>
            <a:r>
              <a:rPr lang="en-US" dirty="0"/>
              <a:t> of a Node project?</a:t>
            </a:r>
          </a:p>
          <a:p>
            <a:r>
              <a:rPr lang="en-US" dirty="0"/>
              <a:t>Keep this simple and as short as possible. </a:t>
            </a:r>
          </a:p>
          <a:p>
            <a:r>
              <a:rPr lang="en-US" dirty="0"/>
              <a:t>Keep this so generic that there should not be much need for changes later.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17.10.2025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96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r>
              <a:rPr lang="fi-FI" dirty="0" err="1"/>
              <a:t>Database</a:t>
            </a:r>
            <a:r>
              <a:rPr lang="fi-FI" dirty="0"/>
              <a:t> design and </a:t>
            </a:r>
            <a:r>
              <a:rPr lang="fi-FI" dirty="0" err="1"/>
              <a:t>visualization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7" y="1165566"/>
            <a:ext cx="11125198" cy="4857757"/>
          </a:xfrm>
        </p:spPr>
        <p:txBody>
          <a:bodyPr>
            <a:normAutofit/>
          </a:bodyPr>
          <a:lstStyle/>
          <a:p>
            <a:r>
              <a:rPr lang="en-US" dirty="0"/>
              <a:t>In school you have learned good long processes for database design. From conceptual level ER diagrams, to logical level design, normalization, database diagrams, etc.</a:t>
            </a:r>
          </a:p>
          <a:p>
            <a:r>
              <a:rPr lang="en-US" dirty="0"/>
              <a:t>Those are to some extent for learning the database design</a:t>
            </a:r>
          </a:p>
          <a:p>
            <a:r>
              <a:rPr lang="en-US" dirty="0"/>
              <a:t>Some developers just do the database design and implementation at once (database diagram or just SQL DDL scripts). This of course requires some expertise and experience.</a:t>
            </a:r>
          </a:p>
          <a:p>
            <a:r>
              <a:rPr lang="en-US" dirty="0"/>
              <a:t>Many tools offer generation of diagrams based on SQL DDL Create table statements.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DBeaver</a:t>
            </a:r>
            <a:r>
              <a:rPr lang="en-US" dirty="0"/>
              <a:t> offers adding more diagrams to the project and selecting which tables you want to include in there. </a:t>
            </a:r>
            <a:r>
              <a:rPr lang="en-US" dirty="0" err="1"/>
              <a:t>DBeaver</a:t>
            </a:r>
            <a:r>
              <a:rPr lang="en-US" dirty="0"/>
              <a:t> calls them ER diagrams, but they are actually </a:t>
            </a:r>
            <a:r>
              <a:rPr lang="en-US" b="1" dirty="0"/>
              <a:t>logical level </a:t>
            </a:r>
            <a:r>
              <a:rPr lang="en-US" b="1" i="1" dirty="0"/>
              <a:t>database diagrams</a:t>
            </a:r>
            <a:r>
              <a:rPr lang="en-US" dirty="0"/>
              <a:t>, table diagrams.</a:t>
            </a:r>
          </a:p>
          <a:p>
            <a:r>
              <a:rPr lang="en-US" dirty="0"/>
              <a:t>In addition to generated database diagrams, we need some </a:t>
            </a:r>
            <a:r>
              <a:rPr lang="en-US" b="1" i="1" dirty="0"/>
              <a:t>data dictionary </a:t>
            </a:r>
            <a:r>
              <a:rPr lang="en-US" dirty="0"/>
              <a:t>for: </a:t>
            </a:r>
          </a:p>
          <a:p>
            <a:pPr lvl="1"/>
            <a:r>
              <a:rPr lang="en-US" dirty="0"/>
              <a:t>a) </a:t>
            </a:r>
            <a:r>
              <a:rPr lang="en-US" u="sng" dirty="0"/>
              <a:t>avoided aliases/synonyms </a:t>
            </a:r>
            <a:r>
              <a:rPr lang="en-US" dirty="0"/>
              <a:t>in project documentation, code and UI (customer, </a:t>
            </a:r>
            <a:r>
              <a:rPr lang="en-US" strike="sngStrike" dirty="0"/>
              <a:t>client, buyer, consumer, lead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b) agreeing on the units/limits etc.  </a:t>
            </a:r>
            <a:r>
              <a:rPr lang="en-US" dirty="0" err="1"/>
              <a:t>flightHeight</a:t>
            </a:r>
            <a:r>
              <a:rPr lang="en-US" dirty="0"/>
              <a:t>: ft? m? km? max? min? accuracy?</a:t>
            </a:r>
          </a:p>
          <a:p>
            <a:pPr lvl="1"/>
            <a:r>
              <a:rPr lang="en-US" dirty="0"/>
              <a:t>c) general understanding of some complicated business case concept.</a:t>
            </a:r>
          </a:p>
          <a:p>
            <a:r>
              <a:rPr lang="en-US" dirty="0"/>
              <a:t>Many databases offer the </a:t>
            </a:r>
            <a:r>
              <a:rPr lang="en-US" b="1" dirty="0"/>
              <a:t>COMMENT ON </a:t>
            </a:r>
            <a:r>
              <a:rPr lang="en-US" dirty="0"/>
              <a:t>feature of the SQL standard. Comments on tables and columns. </a:t>
            </a:r>
          </a:p>
          <a:p>
            <a:r>
              <a:rPr lang="en-US" dirty="0"/>
              <a:t>Then we could avoid having separate database documents at all? All generated from scripts?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17.10.2025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65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r>
              <a:rPr lang="fi-FI" dirty="0"/>
              <a:t>Program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comments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en-US" dirty="0"/>
              <a:t>First rule: Avoid need for the code comments. Rather try to make your code clear with naming conventions and folder structure</a:t>
            </a:r>
          </a:p>
          <a:p>
            <a:pPr lvl="1"/>
            <a:r>
              <a:rPr lang="en-US" dirty="0"/>
              <a:t>Folder </a:t>
            </a:r>
            <a:r>
              <a:rPr lang="en-US" b="1" dirty="0"/>
              <a:t>structure</a:t>
            </a:r>
          </a:p>
          <a:p>
            <a:pPr lvl="1"/>
            <a:r>
              <a:rPr lang="en-US" b="1" dirty="0"/>
              <a:t>Naming</a:t>
            </a:r>
            <a:r>
              <a:rPr lang="en-US" dirty="0"/>
              <a:t>: Folders, files, classes, modules, functions, variables, attributes of objects</a:t>
            </a:r>
          </a:p>
          <a:p>
            <a:pPr lvl="1"/>
            <a:r>
              <a:rPr lang="en-US" dirty="0"/>
              <a:t>Simple tricks help: e.g. ProductList.js and </a:t>
            </a:r>
            <a:r>
              <a:rPr lang="en-US" dirty="0" err="1"/>
              <a:t>ProductListStyle.xyz</a:t>
            </a:r>
            <a:r>
              <a:rPr lang="en-US" dirty="0"/>
              <a:t> stay alphabetically close in folder listing.</a:t>
            </a:r>
          </a:p>
          <a:p>
            <a:r>
              <a:rPr lang="en-US" dirty="0"/>
              <a:t>Then, if still needed, explain the confusing, irregular/unconventional/ or complicated parts only</a:t>
            </a:r>
          </a:p>
          <a:p>
            <a:r>
              <a:rPr lang="en-US" dirty="0"/>
              <a:t>Less is more. Quality over quantity. Think from reader’s point of view and starting point, not yours.</a:t>
            </a:r>
          </a:p>
          <a:p>
            <a:r>
              <a:rPr lang="en-US" dirty="0"/>
              <a:t>Try to understand things incorrectly, if possible, improve.</a:t>
            </a:r>
          </a:p>
          <a:p>
            <a:r>
              <a:rPr lang="en-US" dirty="0"/>
              <a:t>Sometimes writing longer code helps, optimize reading speed, never the writing speed.</a:t>
            </a:r>
          </a:p>
          <a:p>
            <a:r>
              <a:rPr lang="en-US" dirty="0"/>
              <a:t>E.g. changing from the </a:t>
            </a:r>
            <a:r>
              <a:rPr lang="en-US" b="1" dirty="0"/>
              <a:t>a ? b : c </a:t>
            </a:r>
            <a:r>
              <a:rPr lang="en-US" dirty="0"/>
              <a:t>ternary operator to </a:t>
            </a:r>
            <a:r>
              <a:rPr lang="en-US" b="1" dirty="0"/>
              <a:t>if-else</a:t>
            </a:r>
            <a:r>
              <a:rPr lang="en-US" dirty="0"/>
              <a:t> might help the readability of the code and e.g. allow using explanatory variable names and comments next to lines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17.10.2025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63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r>
              <a:rPr lang="fi-FI" dirty="0"/>
              <a:t>API </a:t>
            </a:r>
            <a:r>
              <a:rPr lang="fi-FI" dirty="0" err="1"/>
              <a:t>documentation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Libraries exist for generating API documentation based on the API (the interface)</a:t>
            </a:r>
          </a:p>
          <a:p>
            <a:r>
              <a:rPr lang="en-US" sz="2000" dirty="0"/>
              <a:t>We just need to add possible comments as some kind of annotation or </a:t>
            </a:r>
            <a:r>
              <a:rPr lang="en-US" sz="2000" dirty="0" err="1"/>
              <a:t>javadoc</a:t>
            </a:r>
            <a:r>
              <a:rPr lang="en-US" sz="2000" dirty="0"/>
              <a:t>-kind of comments</a:t>
            </a:r>
          </a:p>
          <a:p>
            <a:pPr lvl="1"/>
            <a:r>
              <a:rPr lang="en-US" sz="1800" dirty="0"/>
              <a:t>(Javadoc: Write comments </a:t>
            </a:r>
            <a:r>
              <a:rPr lang="en-US" sz="1800" dirty="0" err="1"/>
              <a:t>ín</a:t>
            </a:r>
            <a:r>
              <a:rPr lang="en-US" sz="1800" dirty="0"/>
              <a:t> certain way and they go to the Javadoc-tool-generated HTML etc. documentation)</a:t>
            </a:r>
          </a:p>
          <a:p>
            <a:pPr lvl="2"/>
            <a:r>
              <a:rPr lang="en-US" sz="1800" dirty="0" err="1"/>
              <a:t>Someting</a:t>
            </a:r>
            <a:r>
              <a:rPr lang="en-US" sz="1800" dirty="0"/>
              <a:t> like /** */ instead of /* */  </a:t>
            </a:r>
          </a:p>
          <a:p>
            <a:pPr lvl="2"/>
            <a:r>
              <a:rPr lang="en-US" sz="1800" dirty="0"/>
              <a:t>With parameter etc. annotations with @</a:t>
            </a:r>
          </a:p>
          <a:p>
            <a:pPr lvl="1"/>
            <a:r>
              <a:rPr lang="en-US" sz="1800" dirty="0"/>
              <a:t>Microsoft has a similar thing called ”</a:t>
            </a:r>
            <a:r>
              <a:rPr lang="en-US" sz="1800" dirty="0">
                <a:hlinkClick r:id="rId2"/>
              </a:rPr>
              <a:t>XML comments</a:t>
            </a:r>
            <a:r>
              <a:rPr lang="en-US" sz="1800" dirty="0"/>
              <a:t>” with ///</a:t>
            </a:r>
          </a:p>
          <a:p>
            <a:pPr lvl="1"/>
            <a:r>
              <a:rPr lang="en-US" sz="1800" dirty="0"/>
              <a:t>Dart has same idea called “documentation comments”, </a:t>
            </a:r>
            <a:r>
              <a:rPr lang="en-US" sz="1800"/>
              <a:t>also with </a:t>
            </a:r>
            <a:r>
              <a:rPr lang="en-US" sz="1800" dirty="0"/>
              <a:t>/// </a:t>
            </a:r>
          </a:p>
          <a:p>
            <a:r>
              <a:rPr lang="en-US" sz="2000" dirty="0"/>
              <a:t>Thus, maybe use some library or language doc feature instead of a non-updating Word document.</a:t>
            </a:r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Didn’t we agree through this presentation mostly that we can almost totally remove non-generated, non-code/script-linked documentation?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17.10.2025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73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4E12E-7268-4B03-A47B-0755D62B5E31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608</TotalTime>
  <Words>1042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Documenting SW projects</vt:lpstr>
      <vt:lpstr>Principles or goals for good SW documentation</vt:lpstr>
      <vt:lpstr>Parts of project documentation</vt:lpstr>
      <vt:lpstr>Environment, Tool and Project information</vt:lpstr>
      <vt:lpstr>Architecture introduction</vt:lpstr>
      <vt:lpstr>Database design and visualization</vt:lpstr>
      <vt:lpstr>Program code comments</vt:lpstr>
      <vt:lpstr>API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109</cp:revision>
  <cp:lastPrinted>2020-09-28T07:56:54Z</cp:lastPrinted>
  <dcterms:created xsi:type="dcterms:W3CDTF">2022-05-08T17:05:50Z</dcterms:created>
  <dcterms:modified xsi:type="dcterms:W3CDTF">2025-10-17T05:46:08Z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