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rial Black"/>
      <p:regular r:id="rId37"/>
    </p:embeddedFont>
    <p:embeddedFont>
      <p:font typeface="PT Mono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T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67160" y="205919"/>
            <a:ext cx="1927079" cy="44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0" y="914400"/>
            <a:ext cx="9144000" cy="359"/>
          </a:xfrm>
          <a:prstGeom prst="straightConnector1">
            <a:avLst/>
          </a:prstGeom>
          <a:noFill/>
          <a:ln cap="flat" cmpd="sng" w="25400">
            <a:solidFill>
              <a:srgbClr val="3F315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u.wikipedia.org/wiki/JBoss_Application_Serv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06520" y="1430279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Java</a:t>
            </a:r>
          </a:p>
        </p:txBody>
      </p:sp>
      <p:sp>
        <p:nvSpPr>
          <p:cNvPr id="110" name="Shape 110"/>
          <p:cNvSpPr/>
          <p:nvPr/>
        </p:nvSpPr>
        <p:spPr>
          <a:xfrm>
            <a:off x="512279" y="4509360"/>
            <a:ext cx="4352759" cy="4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</p:txBody>
      </p:sp>
      <p:sp>
        <p:nvSpPr>
          <p:cNvPr id="111" name="Shape 111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</a:rPr>
              <a:t>Servlets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 operations</a:t>
            </a:r>
          </a:p>
        </p:txBody>
      </p:sp>
      <p:sp>
        <p:nvSpPr>
          <p:cNvPr id="199" name="Shape 199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intermediate operations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return Stream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examples: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filter(), map(), sorted()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terminal operations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return void or some aggregated result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examples:</a:t>
            </a:r>
            <a:br>
              <a:rPr b="1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forEach(), toArray(), reduce(), collect(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 operations</a:t>
            </a:r>
          </a:p>
        </p:txBody>
      </p:sp>
      <p:sp>
        <p:nvSpPr>
          <p:cNvPr id="206" name="Shape 20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7" name="Shape 207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parallelism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parallel() - uses common ThreadPool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non-interference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source is not modified during stream pipeline lifetime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stateles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global mutable state affect stream pipeline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ordering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ordering leads to better optimization</a:t>
            </a:r>
            <a:br>
              <a:rPr lang="en-US" sz="3000"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08" name="Shape 208"/>
          <p:cNvSpPr txBox="1"/>
          <p:nvPr/>
        </p:nvSpPr>
        <p:spPr>
          <a:xfrm>
            <a:off x="495000" y="4799625"/>
            <a:ext cx="7703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http://docs.oracle.com/javase/8/docs/api/java/util/stream/package-summary.html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 examples</a:t>
            </a:r>
          </a:p>
        </p:txBody>
      </p:sp>
      <p:sp>
        <p:nvSpPr>
          <p:cNvPr id="214" name="Shape 21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5" name="Shape 21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ru.atom.streams.examples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 practice</a:t>
            </a:r>
          </a:p>
        </p:txBody>
      </p:sp>
      <p:sp>
        <p:nvSpPr>
          <p:cNvPr id="221" name="Shape 22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ru.atom.streams.practice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Uniq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via Streams </a:t>
            </a:r>
            <a:r>
              <a:rPr b="1" lang="en-US" sz="2400">
                <a:solidFill>
                  <a:srgbClr val="783F04"/>
                </a:solidFill>
              </a:rPr>
              <a:t>(2 points)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783F0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ru.atom.tinder.client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Implement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findYoungerThan29()</a:t>
            </a:r>
            <a:br>
              <a:rPr lang="en-US" sz="3200">
                <a:latin typeface="PT Mono"/>
                <a:ea typeface="PT Mono"/>
                <a:cs typeface="PT Mono"/>
                <a:sym typeface="PT Mono"/>
              </a:rPr>
            </a:b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groupByLocation()</a:t>
            </a:r>
            <a:br>
              <a:rPr lang="en-US" sz="3200">
                <a:latin typeface="PT Mono"/>
                <a:ea typeface="PT Mono"/>
                <a:cs typeface="PT Mono"/>
                <a:sym typeface="PT Mono"/>
              </a:rPr>
            </a:br>
            <a:r>
              <a:rPr b="1" lang="en-US" sz="1800">
                <a:solidFill>
                  <a:srgbClr val="783F04"/>
                </a:solidFill>
              </a:rPr>
              <a:t>(2 points)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28" name="Shape 228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230" name="Shape 230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</p:txBody>
      </p:sp>
      <p:sp>
        <p:nvSpPr>
          <p:cNvPr id="231" name="Shape 231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232" name="Shape 232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revisited</a:t>
            </a:r>
          </a:p>
        </p:txBody>
      </p:sp>
      <p:sp>
        <p:nvSpPr>
          <p:cNvPr id="236" name="Shape 236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Concurrency vs parallelism</a:t>
            </a:r>
          </a:p>
        </p:txBody>
      </p:sp>
      <p:sp>
        <p:nvSpPr>
          <p:cNvPr id="242" name="Shape 24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3" name="Shape 243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parallel execution?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Concurrency vs parallelism</a:t>
            </a:r>
          </a:p>
        </p:txBody>
      </p:sp>
      <p:sp>
        <p:nvSpPr>
          <p:cNvPr id="249" name="Shape 249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0" name="Shape 250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contention on shared resources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possible without concurrency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implemented with concurrency in mind (unlike  e.g. Python).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Concurrency is hard (later)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Processes and threads</a:t>
            </a:r>
          </a:p>
        </p:txBody>
      </p:sp>
      <p:sp>
        <p:nvSpPr>
          <p:cNvPr id="256" name="Shape 256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7" name="Shape 257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52174" y="1225800"/>
            <a:ext cx="4962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What’s the difference?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Processes and threads</a:t>
            </a:r>
          </a:p>
        </p:txBody>
      </p:sp>
      <p:sp>
        <p:nvSpPr>
          <p:cNvPr id="264" name="Shape 26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5" name="Shape 265"/>
          <p:cNvSpPr/>
          <p:nvPr/>
        </p:nvSpPr>
        <p:spPr>
          <a:xfrm>
            <a:off x="457200" y="125675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52174" y="1225800"/>
            <a:ext cx="4962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have dedicated resources (memory space)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Threads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share memory space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75" y="1382900"/>
            <a:ext cx="2896074" cy="31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and Runnable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class Thread implements Runnable{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//here all the interface for thread management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@FunctionalInterface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interface Runnable{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</a:t>
            </a:r>
            <a:r>
              <a:rPr lang="en-US" sz="240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//will be executed when thread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public abstract void run();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117" name="Shape 117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/>
          <p:nvPr/>
        </p:nvSpPr>
        <p:spPr>
          <a:xfrm>
            <a:off x="457200" y="1200240"/>
            <a:ext cx="8228879" cy="298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" lvl="0" marL="36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Отметьтесь на портале.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creation and interface</a:t>
            </a:r>
          </a:p>
        </p:txBody>
      </p:sp>
      <p:sp>
        <p:nvSpPr>
          <p:cNvPr id="280" name="Shape 28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1" name="Shape 281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@see ru.atom.thread.examples.CreateThreadExample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public methods</a:t>
            </a: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cap="flat" cmpd="sng" w="9525">
            <a:solidFill>
              <a:srgbClr val="38761D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@See ru.atom.thread.examples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start();        		  </a:t>
            </a: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//executes run() of provided Runnable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sleep(long millis);      </a:t>
            </a: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//Sleeps for (not exactly) “millis” milliseconds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interrupt();		  </a:t>
            </a: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//Throws InterruptedException if waiting</a:t>
            </a:r>
          </a:p>
          <a:p>
            <a:pPr indent="387350" lvl="0" marL="13716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//sets Thread.isInterrupted otherwise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targetThread.join();  </a:t>
            </a: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//Block current Thread until target finishes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yeild();	   		 </a:t>
            </a:r>
            <a:r>
              <a:rPr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//Recommendation for scheduler to switch to another thread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How to destroy a thread?</a:t>
            </a:r>
          </a:p>
        </p:txBody>
      </p:sp>
      <p:sp>
        <p:nvSpPr>
          <p:cNvPr id="294" name="Shape 29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5" name="Shape 29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@See ru.atom.thread.practice.NeutralizerBombTest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01" name="Shape 30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2" name="Shape 302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</p:txBody>
      </p:sp>
      <p:sp>
        <p:nvSpPr>
          <p:cNvPr id="304" name="Shape 304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305" name="Shape 305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revisited</a:t>
            </a:r>
          </a:p>
        </p:txBody>
      </p:sp>
      <p:sp>
        <p:nvSpPr>
          <p:cNvPr id="309" name="Shape 309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application architecture</a:t>
            </a:r>
          </a:p>
        </p:txBody>
      </p:sp>
      <p:sp>
        <p:nvSpPr>
          <p:cNvPr id="315" name="Shape 31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25" y="1580000"/>
            <a:ext cx="5336924" cy="32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457200" y="1121150"/>
            <a:ext cx="63681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REST Service is a Web Application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sp>
        <p:nvSpPr>
          <p:cNvPr id="323" name="Shape 323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300" y="1262425"/>
            <a:ext cx="5336924" cy="32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6221724" y="1860150"/>
            <a:ext cx="2669712" cy="1589190"/>
          </a:xfrm>
          <a:custGeom>
            <a:pathLst>
              <a:path extrusionOk="0" h="87837" w="152555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6" name="Shape 326"/>
          <p:cNvSpPr txBox="1"/>
          <p:nvPr/>
        </p:nvSpPr>
        <p:spPr>
          <a:xfrm>
            <a:off x="416725" y="1170075"/>
            <a:ext cx="43632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Examples: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Apache HTTP Server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NGINX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Can be embedded into application</a:t>
            </a:r>
          </a:p>
          <a:p>
            <a:pPr lvl="0">
              <a:spcBef>
                <a:spcPts val="0"/>
              </a:spcBef>
              <a:buNone/>
            </a:pPr>
            <a:r>
              <a:rPr b="1" lang="en-US"/>
              <a:t>(as library)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Jetty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Static pages are not interesting.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How to server dynamic content?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Application servers</a:t>
            </a:r>
          </a:p>
        </p:txBody>
      </p:sp>
      <p:sp>
        <p:nvSpPr>
          <p:cNvPr id="332" name="Shape 33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3" name="Shape 333"/>
          <p:cNvSpPr/>
          <p:nvPr/>
        </p:nvSpPr>
        <p:spPr>
          <a:xfrm>
            <a:off x="457500" y="1216950"/>
            <a:ext cx="82290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EE</a:t>
            </a: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provides a set of APIs that every Application Server must implement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JavaEE - EJB, JMS, CDI, JTA, the servlet API (including JSP, JSTL), etc.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Application server is an Enterprise Level Solution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Application Server examples: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Sun GlassFish, IBM WebSphere, RedHat JBoss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Application Server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if we need a simpler solution?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972225"/>
            <a:ext cx="7231600" cy="39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676850" y="1095775"/>
            <a:ext cx="7544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ava program that extends capabilities of server with custom logic</a:t>
            </a:r>
          </a:p>
        </p:txBody>
      </p:sp>
      <p:sp>
        <p:nvSpPr>
          <p:cNvPr id="341" name="Shape 341"/>
          <p:cNvSpPr/>
          <p:nvPr/>
        </p:nvSpPr>
        <p:spPr>
          <a:xfrm>
            <a:off x="5283080" y="4729244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 example</a:t>
            </a:r>
          </a:p>
        </p:txBody>
      </p:sp>
      <p:sp>
        <p:nvSpPr>
          <p:cNvPr id="347" name="Shape 34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8" name="Shape 34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@see ru.atom.servlets.examples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More production-ready way</a:t>
            </a:r>
          </a:p>
        </p:txBody>
      </p:sp>
      <p:sp>
        <p:nvSpPr>
          <p:cNvPr id="354" name="Shape 35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5" name="Shape 35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servlets with Jersey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@see ru.atom.tinder.server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6" name="Shape 126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129" name="Shape 129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revisited</a:t>
            </a:r>
          </a:p>
        </p:txBody>
      </p:sp>
      <p:sp>
        <p:nvSpPr>
          <p:cNvPr id="133" name="Shape 133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 practice</a:t>
            </a:r>
          </a:p>
        </p:txBody>
      </p:sp>
      <p:sp>
        <p:nvSpPr>
          <p:cNvPr id="361" name="Shape 36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2" name="Shape 362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Implement REST API for MatchMaker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GET /activeGameSessions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return json - collection of session identifiers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Session is identified via UUID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rgbClr val="783F04"/>
                </a:solidFill>
              </a:rPr>
              <a:t>(2 points)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за внимание!</a:t>
            </a:r>
          </a:p>
        </p:txBody>
      </p:sp>
      <p:sp>
        <p:nvSpPr>
          <p:cNvPr id="368" name="Shape 368"/>
          <p:cNvSpPr/>
          <p:nvPr/>
        </p:nvSpPr>
        <p:spPr>
          <a:xfrm>
            <a:off x="506520" y="3724560"/>
            <a:ext cx="4352759" cy="155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a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/>
              <a:t>pomosov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@corp.mail.ru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0" name="Shape 140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142" name="Shape 142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144" name="Shape 144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revisited</a:t>
            </a:r>
          </a:p>
        </p:txBody>
      </p:sp>
      <p:sp>
        <p:nvSpPr>
          <p:cNvPr id="148" name="Shape 148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</p:txBody>
      </p:sp>
      <p:sp>
        <p:nvSpPr>
          <p:cNvPr id="154" name="Shape 154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5" name="Shape 155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6250"/>
              <a:buFont typeface="Noto Sans Symbols"/>
              <a:buNone/>
            </a:pPr>
            <a:r>
              <a:rPr lang="en-US" sz="3200">
                <a:latin typeface="PT Mono"/>
                <a:ea typeface="PT Mono"/>
                <a:cs typeface="PT Mono"/>
                <a:sym typeface="PT Mono"/>
              </a:rPr>
              <a:t>Let’s talk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practice</a:t>
            </a:r>
          </a:p>
        </p:txBody>
      </p:sp>
      <p:sp>
        <p:nvSpPr>
          <p:cNvPr id="161" name="Shape 161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@see ru.atom.collections.practice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Uniq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via collections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Uniq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returns only unique strings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return sorted strings (case-insensitive order)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783F04"/>
                </a:solidFill>
              </a:rPr>
              <a:t>(2 points)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69" name="Shape 169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0" name="Shape 170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Servlets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173" name="Shape 173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Collections revisited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</a:p>
        </p:txBody>
      </p:sp>
      <p:sp>
        <p:nvSpPr>
          <p:cNvPr id="183" name="Shape 18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4" name="Shape 184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a sequence of elements supporting sequential and parallel aggregate operations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15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interface </a:t>
            </a: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Stream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&gt; extends 							</a:t>
            </a: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BaseStream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T, Stream&lt;T&gt;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Streams example</a:t>
            </a:r>
          </a:p>
        </p:txBody>
      </p:sp>
      <p:sp>
        <p:nvSpPr>
          <p:cNvPr id="190" name="Shape 190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x="510475" y="1129250"/>
            <a:ext cx="80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Arrays.asList("a1", "a2", "b1", "c2", "c1")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.stream() 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.filter(s -&gt; s.startsWith("c"))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.map(String::toUpperCase)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.sorted()					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.forEach(System.out::println);</a:t>
            </a:r>
          </a:p>
        </p:txBody>
      </p:sp>
      <p:sp>
        <p:nvSpPr>
          <p:cNvPr id="192" name="Shape 192"/>
          <p:cNvSpPr/>
          <p:nvPr/>
        </p:nvSpPr>
        <p:spPr>
          <a:xfrm>
            <a:off x="6491050" y="1531450"/>
            <a:ext cx="433200" cy="229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 rot="5400000">
            <a:off x="5992750" y="2462950"/>
            <a:ext cx="2382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Stream pileline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