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12bed859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12bed859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5a1779768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5a1779768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5a1779768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5a1779768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12bed859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12bed859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12bed859c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12bed859c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12bed859c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12bed859c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5a177976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5a177976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12bed859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12bed859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5a177976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5a177976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5a177976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5a177976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12bed859c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12bed859c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12bed859c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12bed859c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7500" y="0"/>
            <a:ext cx="9132300" cy="5143500"/>
          </a:xfrm>
          <a:prstGeom prst="rect">
            <a:avLst/>
          </a:prstGeom>
          <a:solidFill>
            <a:srgbClr val="B3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53" name="Google Shape;53;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54" name="Google Shape;54;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343C44"/>
              </a:buClr>
              <a:buSzPts val="3600"/>
              <a:buNone/>
              <a:defRPr b="1" sz="3600">
                <a:solidFill>
                  <a:srgbClr val="343C44"/>
                </a:solidFill>
              </a:defRPr>
            </a:lvl1pPr>
            <a:lvl2pPr lvl="1" algn="ctr">
              <a:lnSpc>
                <a:spcPct val="100000"/>
              </a:lnSpc>
              <a:spcBef>
                <a:spcPts val="0"/>
              </a:spcBef>
              <a:spcAft>
                <a:spcPts val="0"/>
              </a:spcAft>
              <a:buClr>
                <a:srgbClr val="343C44"/>
              </a:buClr>
              <a:buSzPts val="3600"/>
              <a:buNone/>
              <a:defRPr b="1" sz="3600">
                <a:solidFill>
                  <a:srgbClr val="343C44"/>
                </a:solidFill>
              </a:defRPr>
            </a:lvl2pPr>
            <a:lvl3pPr lvl="2" algn="ctr">
              <a:lnSpc>
                <a:spcPct val="100000"/>
              </a:lnSpc>
              <a:spcBef>
                <a:spcPts val="0"/>
              </a:spcBef>
              <a:spcAft>
                <a:spcPts val="0"/>
              </a:spcAft>
              <a:buClr>
                <a:srgbClr val="343C44"/>
              </a:buClr>
              <a:buSzPts val="3600"/>
              <a:buNone/>
              <a:defRPr b="1" sz="3600">
                <a:solidFill>
                  <a:srgbClr val="343C44"/>
                </a:solidFill>
              </a:defRPr>
            </a:lvl3pPr>
            <a:lvl4pPr lvl="3" algn="ctr">
              <a:lnSpc>
                <a:spcPct val="100000"/>
              </a:lnSpc>
              <a:spcBef>
                <a:spcPts val="0"/>
              </a:spcBef>
              <a:spcAft>
                <a:spcPts val="0"/>
              </a:spcAft>
              <a:buClr>
                <a:srgbClr val="343C44"/>
              </a:buClr>
              <a:buSzPts val="3600"/>
              <a:buNone/>
              <a:defRPr b="1" sz="3600">
                <a:solidFill>
                  <a:srgbClr val="343C44"/>
                </a:solidFill>
              </a:defRPr>
            </a:lvl4pPr>
            <a:lvl5pPr lvl="4" algn="ctr">
              <a:lnSpc>
                <a:spcPct val="100000"/>
              </a:lnSpc>
              <a:spcBef>
                <a:spcPts val="0"/>
              </a:spcBef>
              <a:spcAft>
                <a:spcPts val="0"/>
              </a:spcAft>
              <a:buClr>
                <a:srgbClr val="343C44"/>
              </a:buClr>
              <a:buSzPts val="3600"/>
              <a:buNone/>
              <a:defRPr b="1" sz="3600">
                <a:solidFill>
                  <a:srgbClr val="343C44"/>
                </a:solidFill>
              </a:defRPr>
            </a:lvl5pPr>
            <a:lvl6pPr lvl="5" algn="ctr">
              <a:lnSpc>
                <a:spcPct val="100000"/>
              </a:lnSpc>
              <a:spcBef>
                <a:spcPts val="0"/>
              </a:spcBef>
              <a:spcAft>
                <a:spcPts val="0"/>
              </a:spcAft>
              <a:buClr>
                <a:srgbClr val="343C44"/>
              </a:buClr>
              <a:buSzPts val="3600"/>
              <a:buNone/>
              <a:defRPr b="1" sz="3600">
                <a:solidFill>
                  <a:srgbClr val="343C44"/>
                </a:solidFill>
              </a:defRPr>
            </a:lvl6pPr>
            <a:lvl7pPr lvl="6" algn="ctr">
              <a:lnSpc>
                <a:spcPct val="100000"/>
              </a:lnSpc>
              <a:spcBef>
                <a:spcPts val="0"/>
              </a:spcBef>
              <a:spcAft>
                <a:spcPts val="0"/>
              </a:spcAft>
              <a:buClr>
                <a:srgbClr val="343C44"/>
              </a:buClr>
              <a:buSzPts val="3600"/>
              <a:buNone/>
              <a:defRPr b="1" sz="3600">
                <a:solidFill>
                  <a:srgbClr val="343C44"/>
                </a:solidFill>
              </a:defRPr>
            </a:lvl7pPr>
            <a:lvl8pPr lvl="7" algn="ctr">
              <a:lnSpc>
                <a:spcPct val="100000"/>
              </a:lnSpc>
              <a:spcBef>
                <a:spcPts val="0"/>
              </a:spcBef>
              <a:spcAft>
                <a:spcPts val="0"/>
              </a:spcAft>
              <a:buClr>
                <a:srgbClr val="343C44"/>
              </a:buClr>
              <a:buSzPts val="3600"/>
              <a:buNone/>
              <a:defRPr b="1" sz="3600">
                <a:solidFill>
                  <a:srgbClr val="343C44"/>
                </a:solidFill>
              </a:defRPr>
            </a:lvl8pPr>
            <a:lvl9pPr lvl="8" algn="ctr">
              <a:lnSpc>
                <a:spcPct val="100000"/>
              </a:lnSpc>
              <a:spcBef>
                <a:spcPts val="0"/>
              </a:spcBef>
              <a:spcAft>
                <a:spcPts val="0"/>
              </a:spcAft>
              <a:buClr>
                <a:srgbClr val="343C44"/>
              </a:buClr>
              <a:buSzPts val="3600"/>
              <a:buNone/>
              <a:defRPr b="1" sz="3600">
                <a:solidFill>
                  <a:srgbClr val="343C44"/>
                </a:solidFill>
              </a:defRPr>
            </a:lvl9pPr>
          </a:lstStyle>
          <a:p/>
        </p:txBody>
      </p:sp>
      <p:sp>
        <p:nvSpPr>
          <p:cNvPr id="56" name="Google Shape;56;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58"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B3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14"/>
          <p:cNvGrpSpPr/>
          <p:nvPr/>
        </p:nvGrpSpPr>
        <p:grpSpPr>
          <a:xfrm>
            <a:off x="0" y="4510813"/>
            <a:ext cx="9144000" cy="150575"/>
            <a:chOff x="0" y="3797750"/>
            <a:chExt cx="9144000" cy="150575"/>
          </a:xfrm>
        </p:grpSpPr>
        <p:cxnSp>
          <p:nvCxnSpPr>
            <p:cNvPr id="61" name="Google Shape;61;p14"/>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62" name="Google Shape;62;p14"/>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63" name="Google Shape;63;p14"/>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64" name="Google Shape;64;p14"/>
          <p:cNvSpPr txBox="1"/>
          <p:nvPr>
            <p:ph type="title"/>
          </p:nvPr>
        </p:nvSpPr>
        <p:spPr>
          <a:xfrm>
            <a:off x="311700" y="445025"/>
            <a:ext cx="8520600" cy="572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200"/>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p:txBody>
      </p:sp>
      <p:sp>
        <p:nvSpPr>
          <p:cNvPr id="65" name="Google Shape;65;p14"/>
          <p:cNvSpPr txBox="1"/>
          <p:nvPr>
            <p:ph idx="1" type="body"/>
          </p:nvPr>
        </p:nvSpPr>
        <p:spPr>
          <a:xfrm>
            <a:off x="311700" y="1152475"/>
            <a:ext cx="8520600" cy="32238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66" name="Google Shape;66;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67" name="Shape 67"/>
        <p:cNvGrpSpPr/>
        <p:nvPr/>
      </p:nvGrpSpPr>
      <p:grpSpPr>
        <a:xfrm>
          <a:off x="0" y="0"/>
          <a:ext cx="0" cy="0"/>
          <a:chOff x="0" y="0"/>
          <a:chExt cx="0" cy="0"/>
        </a:xfrm>
      </p:grpSpPr>
      <p:sp>
        <p:nvSpPr>
          <p:cNvPr id="68" name="Google Shape;68;p15"/>
          <p:cNvSpPr/>
          <p:nvPr/>
        </p:nvSpPr>
        <p:spPr>
          <a:xfrm>
            <a:off x="0" y="0"/>
            <a:ext cx="9144000" cy="5143500"/>
          </a:xfrm>
          <a:prstGeom prst="rect">
            <a:avLst/>
          </a:prstGeom>
          <a:solidFill>
            <a:srgbClr val="B3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5"/>
          <p:cNvGrpSpPr/>
          <p:nvPr/>
        </p:nvGrpSpPr>
        <p:grpSpPr>
          <a:xfrm>
            <a:off x="2105247" y="1"/>
            <a:ext cx="7038765" cy="5138761"/>
            <a:chOff x="3388636" y="43347"/>
            <a:chExt cx="5755327" cy="4201767"/>
          </a:xfrm>
        </p:grpSpPr>
        <p:sp>
          <p:nvSpPr>
            <p:cNvPr id="70" name="Google Shape;70;p15"/>
            <p:cNvSpPr/>
            <p:nvPr/>
          </p:nvSpPr>
          <p:spPr>
            <a:xfrm>
              <a:off x="3837147"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4285658"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473416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518268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5631192"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607970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6528215"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6976726"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742522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7873740"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832225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877076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3837147"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285658"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473416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518268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5631192"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07970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6528215"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6976726"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42522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7873740"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832225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877076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3837147"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4285658"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473416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18268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5631192"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607970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6528215"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6976726"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742522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7873740"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832225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877076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338863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3837147"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4285658"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473416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518268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5631192"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607970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6528215"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697672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42522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7873740"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832225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877076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338863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3837147"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4285658"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4734169" y="4336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518268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5631192"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607970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6528215"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697672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7425229"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7873740"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832225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877076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3837147"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4285658"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473416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518268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5631192"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607970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6528215"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6976726"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742522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7873740"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832225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877076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3837147"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4285658"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473416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518268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5631192"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607970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6528215"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6976726"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742522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7873740"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832225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877076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3837147"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4285658"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473416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518268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5631192"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607970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6528215"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6976726"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742522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7873740"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32225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877076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3837147"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4285658"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473416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518268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5631192"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607970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6528215"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6976726"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742522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7873740"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832225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877076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3837147"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4285658"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473416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518268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5631192"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07970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6528215"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6976726"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742522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7873740"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832225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877076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15"/>
          <p:cNvSpPr/>
          <p:nvPr/>
        </p:nvSpPr>
        <p:spPr>
          <a:xfrm>
            <a:off x="3396590" y="0"/>
            <a:ext cx="32508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0" y="0"/>
            <a:ext cx="3415800" cy="5143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
          <p:cNvSpPr/>
          <p:nvPr/>
        </p:nvSpPr>
        <p:spPr>
          <a:xfrm>
            <a:off x="685175" y="1799775"/>
            <a:ext cx="61200" cy="2387100"/>
          </a:xfrm>
          <a:prstGeom prst="rect">
            <a:avLst/>
          </a:prstGeom>
          <a:solidFill>
            <a:srgbClr val="B3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txBox="1"/>
          <p:nvPr>
            <p:ph type="ctrTitle"/>
          </p:nvPr>
        </p:nvSpPr>
        <p:spPr>
          <a:xfrm>
            <a:off x="992425" y="1799775"/>
            <a:ext cx="3136800" cy="1739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600"/>
              <a:buNone/>
              <a:defRPr b="1" sz="3600">
                <a:solidFill>
                  <a:srgbClr val="B3D0C5"/>
                </a:solidFill>
              </a:defRPr>
            </a:lvl1pPr>
            <a:lvl2pPr lvl="1" algn="l">
              <a:lnSpc>
                <a:spcPct val="100000"/>
              </a:lnSpc>
              <a:spcBef>
                <a:spcPts val="0"/>
              </a:spcBef>
              <a:spcAft>
                <a:spcPts val="0"/>
              </a:spcAft>
              <a:buClr>
                <a:schemeClr val="dk1"/>
              </a:buClr>
              <a:buSzPts val="3600"/>
              <a:buNone/>
              <a:defRPr b="1" sz="3600">
                <a:solidFill>
                  <a:srgbClr val="B3D0C5"/>
                </a:solidFill>
              </a:defRPr>
            </a:lvl2pPr>
            <a:lvl3pPr lvl="2" algn="l">
              <a:lnSpc>
                <a:spcPct val="100000"/>
              </a:lnSpc>
              <a:spcBef>
                <a:spcPts val="0"/>
              </a:spcBef>
              <a:spcAft>
                <a:spcPts val="0"/>
              </a:spcAft>
              <a:buClr>
                <a:schemeClr val="dk1"/>
              </a:buClr>
              <a:buSzPts val="3600"/>
              <a:buNone/>
              <a:defRPr b="1" sz="3600">
                <a:solidFill>
                  <a:srgbClr val="B3D0C5"/>
                </a:solidFill>
              </a:defRPr>
            </a:lvl3pPr>
            <a:lvl4pPr lvl="3" algn="l">
              <a:lnSpc>
                <a:spcPct val="100000"/>
              </a:lnSpc>
              <a:spcBef>
                <a:spcPts val="0"/>
              </a:spcBef>
              <a:spcAft>
                <a:spcPts val="0"/>
              </a:spcAft>
              <a:buClr>
                <a:schemeClr val="dk1"/>
              </a:buClr>
              <a:buSzPts val="3600"/>
              <a:buNone/>
              <a:defRPr b="1" sz="3600">
                <a:solidFill>
                  <a:srgbClr val="B3D0C5"/>
                </a:solidFill>
              </a:defRPr>
            </a:lvl4pPr>
            <a:lvl5pPr lvl="4" algn="l">
              <a:lnSpc>
                <a:spcPct val="100000"/>
              </a:lnSpc>
              <a:spcBef>
                <a:spcPts val="0"/>
              </a:spcBef>
              <a:spcAft>
                <a:spcPts val="0"/>
              </a:spcAft>
              <a:buClr>
                <a:schemeClr val="dk1"/>
              </a:buClr>
              <a:buSzPts val="3600"/>
              <a:buNone/>
              <a:defRPr b="1" sz="3600">
                <a:solidFill>
                  <a:srgbClr val="B3D0C5"/>
                </a:solidFill>
              </a:defRPr>
            </a:lvl5pPr>
            <a:lvl6pPr lvl="5" algn="l">
              <a:lnSpc>
                <a:spcPct val="100000"/>
              </a:lnSpc>
              <a:spcBef>
                <a:spcPts val="0"/>
              </a:spcBef>
              <a:spcAft>
                <a:spcPts val="0"/>
              </a:spcAft>
              <a:buClr>
                <a:schemeClr val="dk1"/>
              </a:buClr>
              <a:buSzPts val="3600"/>
              <a:buNone/>
              <a:defRPr b="1" sz="3600">
                <a:solidFill>
                  <a:srgbClr val="B3D0C5"/>
                </a:solidFill>
              </a:defRPr>
            </a:lvl6pPr>
            <a:lvl7pPr lvl="6" algn="l">
              <a:lnSpc>
                <a:spcPct val="100000"/>
              </a:lnSpc>
              <a:spcBef>
                <a:spcPts val="0"/>
              </a:spcBef>
              <a:spcAft>
                <a:spcPts val="0"/>
              </a:spcAft>
              <a:buClr>
                <a:schemeClr val="dk1"/>
              </a:buClr>
              <a:buSzPts val="3600"/>
              <a:buNone/>
              <a:defRPr b="1" sz="3600">
                <a:solidFill>
                  <a:srgbClr val="B3D0C5"/>
                </a:solidFill>
              </a:defRPr>
            </a:lvl7pPr>
            <a:lvl8pPr lvl="7" algn="l">
              <a:lnSpc>
                <a:spcPct val="100000"/>
              </a:lnSpc>
              <a:spcBef>
                <a:spcPts val="0"/>
              </a:spcBef>
              <a:spcAft>
                <a:spcPts val="0"/>
              </a:spcAft>
              <a:buClr>
                <a:schemeClr val="dk1"/>
              </a:buClr>
              <a:buSzPts val="3600"/>
              <a:buNone/>
              <a:defRPr b="1" sz="3600">
                <a:solidFill>
                  <a:srgbClr val="B3D0C5"/>
                </a:solidFill>
              </a:defRPr>
            </a:lvl8pPr>
            <a:lvl9pPr lvl="8" algn="l">
              <a:lnSpc>
                <a:spcPct val="100000"/>
              </a:lnSpc>
              <a:spcBef>
                <a:spcPts val="0"/>
              </a:spcBef>
              <a:spcAft>
                <a:spcPts val="0"/>
              </a:spcAft>
              <a:buClr>
                <a:schemeClr val="dk1"/>
              </a:buClr>
              <a:buSzPts val="3600"/>
              <a:buNone/>
              <a:defRPr b="1" sz="3600">
                <a:solidFill>
                  <a:srgbClr val="B3D0C5"/>
                </a:solidFill>
              </a:defRPr>
            </a:lvl9pPr>
          </a:lstStyle>
          <a:p/>
        </p:txBody>
      </p:sp>
      <p:sp>
        <p:nvSpPr>
          <p:cNvPr id="196" name="Google Shape;196;p15"/>
          <p:cNvSpPr txBox="1"/>
          <p:nvPr>
            <p:ph idx="1" type="subTitle"/>
          </p:nvPr>
        </p:nvSpPr>
        <p:spPr>
          <a:xfrm>
            <a:off x="992425" y="3579375"/>
            <a:ext cx="3136800" cy="6075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dk2"/>
              </a:buClr>
              <a:buSzPts val="1800"/>
              <a:buNone/>
              <a:defRPr sz="1800">
                <a:solidFill>
                  <a:schemeClr val="dk2"/>
                </a:solidFill>
              </a:defRPr>
            </a:lvl1pPr>
            <a:lvl2pPr lvl="1" algn="l">
              <a:lnSpc>
                <a:spcPct val="100000"/>
              </a:lnSpc>
              <a:spcBef>
                <a:spcPts val="0"/>
              </a:spcBef>
              <a:spcAft>
                <a:spcPts val="0"/>
              </a:spcAft>
              <a:buClr>
                <a:schemeClr val="dk2"/>
              </a:buClr>
              <a:buSzPts val="1800"/>
              <a:buNone/>
              <a:defRPr sz="1800">
                <a:solidFill>
                  <a:schemeClr val="dk2"/>
                </a:solidFill>
              </a:defRPr>
            </a:lvl2pPr>
            <a:lvl3pPr lvl="2" algn="l">
              <a:lnSpc>
                <a:spcPct val="100000"/>
              </a:lnSpc>
              <a:spcBef>
                <a:spcPts val="0"/>
              </a:spcBef>
              <a:spcAft>
                <a:spcPts val="0"/>
              </a:spcAft>
              <a:buClr>
                <a:schemeClr val="dk2"/>
              </a:buClr>
              <a:buSzPts val="1800"/>
              <a:buNone/>
              <a:defRPr sz="1800">
                <a:solidFill>
                  <a:schemeClr val="dk2"/>
                </a:solidFill>
              </a:defRPr>
            </a:lvl3pPr>
            <a:lvl4pPr lvl="3" algn="l">
              <a:lnSpc>
                <a:spcPct val="100000"/>
              </a:lnSpc>
              <a:spcBef>
                <a:spcPts val="0"/>
              </a:spcBef>
              <a:spcAft>
                <a:spcPts val="0"/>
              </a:spcAft>
              <a:buClr>
                <a:schemeClr val="dk2"/>
              </a:buClr>
              <a:buSzPts val="1800"/>
              <a:buNone/>
              <a:defRPr sz="1800">
                <a:solidFill>
                  <a:schemeClr val="dk2"/>
                </a:solidFill>
              </a:defRPr>
            </a:lvl4pPr>
            <a:lvl5pPr lvl="4" algn="l">
              <a:lnSpc>
                <a:spcPct val="100000"/>
              </a:lnSpc>
              <a:spcBef>
                <a:spcPts val="0"/>
              </a:spcBef>
              <a:spcAft>
                <a:spcPts val="0"/>
              </a:spcAft>
              <a:buClr>
                <a:schemeClr val="dk2"/>
              </a:buClr>
              <a:buSzPts val="1800"/>
              <a:buNone/>
              <a:defRPr sz="1800">
                <a:solidFill>
                  <a:schemeClr val="dk2"/>
                </a:solidFill>
              </a:defRPr>
            </a:lvl5pPr>
            <a:lvl6pPr lvl="5" algn="l">
              <a:lnSpc>
                <a:spcPct val="100000"/>
              </a:lnSpc>
              <a:spcBef>
                <a:spcPts val="0"/>
              </a:spcBef>
              <a:spcAft>
                <a:spcPts val="0"/>
              </a:spcAft>
              <a:buClr>
                <a:schemeClr val="dk2"/>
              </a:buClr>
              <a:buSzPts val="1800"/>
              <a:buNone/>
              <a:defRPr sz="1800">
                <a:solidFill>
                  <a:schemeClr val="dk2"/>
                </a:solidFill>
              </a:defRPr>
            </a:lvl6pPr>
            <a:lvl7pPr lvl="6" algn="l">
              <a:lnSpc>
                <a:spcPct val="100000"/>
              </a:lnSpc>
              <a:spcBef>
                <a:spcPts val="0"/>
              </a:spcBef>
              <a:spcAft>
                <a:spcPts val="0"/>
              </a:spcAft>
              <a:buClr>
                <a:schemeClr val="dk2"/>
              </a:buClr>
              <a:buSzPts val="1800"/>
              <a:buNone/>
              <a:defRPr sz="1800">
                <a:solidFill>
                  <a:schemeClr val="dk2"/>
                </a:solidFill>
              </a:defRPr>
            </a:lvl7pPr>
            <a:lvl8pPr lvl="7" algn="l">
              <a:lnSpc>
                <a:spcPct val="100000"/>
              </a:lnSpc>
              <a:spcBef>
                <a:spcPts val="0"/>
              </a:spcBef>
              <a:spcAft>
                <a:spcPts val="0"/>
              </a:spcAft>
              <a:buClr>
                <a:schemeClr val="dk2"/>
              </a:buClr>
              <a:buSzPts val="1800"/>
              <a:buNone/>
              <a:defRPr sz="1800">
                <a:solidFill>
                  <a:schemeClr val="dk2"/>
                </a:solidFill>
              </a:defRPr>
            </a:lvl8pPr>
            <a:lvl9pPr lvl="8" algn="l">
              <a:lnSpc>
                <a:spcPct val="100000"/>
              </a:lnSpc>
              <a:spcBef>
                <a:spcPts val="0"/>
              </a:spcBef>
              <a:spcAft>
                <a:spcPts val="0"/>
              </a:spcAft>
              <a:buClr>
                <a:schemeClr val="dk2"/>
              </a:buClr>
              <a:buSzPts val="1800"/>
              <a:buNone/>
              <a:defRPr sz="1800">
                <a:solidFill>
                  <a:schemeClr val="dk2"/>
                </a:solidFill>
              </a:defRPr>
            </a:lvl9pPr>
          </a:lstStyle>
          <a:p/>
        </p:txBody>
      </p:sp>
      <p:sp>
        <p:nvSpPr>
          <p:cNvPr id="197" name="Google Shape;197;p15"/>
          <p:cNvSpPr txBox="1"/>
          <p:nvPr>
            <p:ph idx="12" type="sldNum"/>
          </p:nvPr>
        </p:nvSpPr>
        <p:spPr>
          <a:xfrm>
            <a:off x="8472458" y="4706554"/>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ctrTitle"/>
          </p:nvPr>
        </p:nvSpPr>
        <p:spPr>
          <a:xfrm>
            <a:off x="1603675" y="1028700"/>
            <a:ext cx="6120900" cy="87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340">
                <a:solidFill>
                  <a:schemeClr val="dk1"/>
                </a:solidFill>
              </a:rPr>
              <a:t>Regular</a:t>
            </a:r>
            <a:r>
              <a:rPr lang="en" sz="3340">
                <a:solidFill>
                  <a:schemeClr val="dk1"/>
                </a:solidFill>
              </a:rPr>
              <a:t> vs Online Education</a:t>
            </a:r>
            <a:endParaRPr sz="3340">
              <a:solidFill>
                <a:schemeClr val="dk1"/>
              </a:solidFill>
            </a:endParaRPr>
          </a:p>
        </p:txBody>
      </p:sp>
      <p:sp>
        <p:nvSpPr>
          <p:cNvPr id="203" name="Google Shape;203;p16"/>
          <p:cNvSpPr txBox="1"/>
          <p:nvPr>
            <p:ph idx="1" type="subTitle"/>
          </p:nvPr>
        </p:nvSpPr>
        <p:spPr>
          <a:xfrm>
            <a:off x="4445925" y="2679475"/>
            <a:ext cx="4287600" cy="1611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2230">
                <a:solidFill>
                  <a:schemeClr val="dk1"/>
                </a:solidFill>
              </a:rPr>
              <a:t>By -   Basit Budroo</a:t>
            </a:r>
            <a:endParaRPr sz="2230">
              <a:solidFill>
                <a:schemeClr val="dk1"/>
              </a:solidFill>
            </a:endParaRPr>
          </a:p>
          <a:p>
            <a:pPr indent="0" lvl="0" marL="0" rtl="0" algn="l">
              <a:lnSpc>
                <a:spcPct val="80000"/>
              </a:lnSpc>
              <a:spcBef>
                <a:spcPts val="0"/>
              </a:spcBef>
              <a:spcAft>
                <a:spcPts val="0"/>
              </a:spcAft>
              <a:buSzPts val="935"/>
              <a:buNone/>
            </a:pPr>
            <a:r>
              <a:rPr lang="en" sz="2230">
                <a:solidFill>
                  <a:schemeClr val="dk1"/>
                </a:solidFill>
              </a:rPr>
              <a:t>         Charan Raju</a:t>
            </a:r>
            <a:endParaRPr sz="2230">
              <a:solidFill>
                <a:schemeClr val="dk1"/>
              </a:solidFill>
            </a:endParaRPr>
          </a:p>
          <a:p>
            <a:pPr indent="0" lvl="0" marL="0" rtl="0" algn="l">
              <a:lnSpc>
                <a:spcPct val="80000"/>
              </a:lnSpc>
              <a:spcBef>
                <a:spcPts val="0"/>
              </a:spcBef>
              <a:spcAft>
                <a:spcPts val="0"/>
              </a:spcAft>
              <a:buSzPts val="935"/>
              <a:buNone/>
            </a:pPr>
            <a:r>
              <a:rPr lang="en" sz="2230">
                <a:solidFill>
                  <a:schemeClr val="dk1"/>
                </a:solidFill>
              </a:rPr>
              <a:t>	   Shweta Rawat</a:t>
            </a:r>
            <a:endParaRPr sz="2230">
              <a:solidFill>
                <a:schemeClr val="dk1"/>
              </a:solidFill>
            </a:endParaRPr>
          </a:p>
          <a:p>
            <a:pPr indent="0" lvl="0" marL="0" rtl="0" algn="l">
              <a:lnSpc>
                <a:spcPct val="80000"/>
              </a:lnSpc>
              <a:spcBef>
                <a:spcPts val="0"/>
              </a:spcBef>
              <a:spcAft>
                <a:spcPts val="0"/>
              </a:spcAft>
              <a:buSzPts val="935"/>
              <a:buNone/>
            </a:pPr>
            <a:r>
              <a:rPr lang="en" sz="2230">
                <a:solidFill>
                  <a:schemeClr val="dk1"/>
                </a:solidFill>
              </a:rPr>
              <a:t>	   Shweta Rathod</a:t>
            </a:r>
            <a:endParaRPr sz="2230">
              <a:solidFill>
                <a:schemeClr val="dk1"/>
              </a:solidFill>
            </a:endParaRPr>
          </a:p>
          <a:p>
            <a:pPr indent="0" lvl="0" marL="0" rtl="0" algn="l">
              <a:lnSpc>
                <a:spcPct val="80000"/>
              </a:lnSpc>
              <a:spcBef>
                <a:spcPts val="0"/>
              </a:spcBef>
              <a:spcAft>
                <a:spcPts val="0"/>
              </a:spcAft>
              <a:buSzPts val="935"/>
              <a:buNone/>
            </a:pPr>
            <a:r>
              <a:rPr lang="en" sz="2230">
                <a:solidFill>
                  <a:schemeClr val="dk1"/>
                </a:solidFill>
              </a:rPr>
              <a:t>	   Lakhvinder Singh</a:t>
            </a:r>
            <a:endParaRPr sz="2230">
              <a:solidFill>
                <a:schemeClr val="dk1"/>
              </a:solidFill>
            </a:endParaRPr>
          </a:p>
          <a:p>
            <a:pPr indent="0" lvl="0" marL="0" rtl="0" algn="l">
              <a:lnSpc>
                <a:spcPct val="80000"/>
              </a:lnSpc>
              <a:spcBef>
                <a:spcPts val="0"/>
              </a:spcBef>
              <a:spcAft>
                <a:spcPts val="0"/>
              </a:spcAft>
              <a:buSzPts val="935"/>
              <a:buNone/>
            </a:pPr>
            <a:r>
              <a:t/>
            </a:r>
            <a:endParaRPr sz="223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ctrTitle"/>
          </p:nvPr>
        </p:nvSpPr>
        <p:spPr>
          <a:xfrm>
            <a:off x="1031250" y="0"/>
            <a:ext cx="7081500" cy="683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500">
                <a:solidFill>
                  <a:schemeClr val="dk1"/>
                </a:solidFill>
              </a:rPr>
              <a:t>Pros</a:t>
            </a:r>
            <a:r>
              <a:rPr lang="en" sz="3500">
                <a:solidFill>
                  <a:schemeClr val="dk1"/>
                </a:solidFill>
              </a:rPr>
              <a:t> of Online Education</a:t>
            </a:r>
            <a:endParaRPr sz="3500">
              <a:solidFill>
                <a:schemeClr val="dk1"/>
              </a:solidFill>
            </a:endParaRPr>
          </a:p>
        </p:txBody>
      </p:sp>
      <p:sp>
        <p:nvSpPr>
          <p:cNvPr id="258" name="Google Shape;258;p25"/>
          <p:cNvSpPr txBox="1"/>
          <p:nvPr/>
        </p:nvSpPr>
        <p:spPr>
          <a:xfrm>
            <a:off x="781025" y="1128175"/>
            <a:ext cx="7662000" cy="3680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 sz="1300">
                <a:solidFill>
                  <a:schemeClr val="dk1"/>
                </a:solidFill>
                <a:highlight>
                  <a:srgbClr val="FFFFFF"/>
                </a:highlight>
                <a:latin typeface="Roboto"/>
                <a:ea typeface="Roboto"/>
                <a:cs typeface="Roboto"/>
                <a:sym typeface="Roboto"/>
              </a:rPr>
              <a:t>1. Efficiency: </a:t>
            </a:r>
            <a:r>
              <a:rPr lang="en" sz="1300">
                <a:solidFill>
                  <a:srgbClr val="1A1A1A"/>
                </a:solidFill>
                <a:highlight>
                  <a:srgbClr val="FFFFFF"/>
                </a:highlight>
                <a:latin typeface="Roboto"/>
                <a:ea typeface="Roboto"/>
                <a:cs typeface="Roboto"/>
                <a:sym typeface="Roboto"/>
              </a:rPr>
              <a:t>Online learning offers teachers an efficient way to deliver lessons to students. Online learning has a number of tools such as videos, PDFs, podcasts, and teachers can use all these tools as part of their lesson plans.</a:t>
            </a:r>
            <a:endParaRPr sz="1300">
              <a:solidFill>
                <a:srgbClr val="1A1A1A"/>
              </a:solidFill>
              <a:highlight>
                <a:srgbClr val="FFFFFF"/>
              </a:highlight>
              <a:latin typeface="Roboto"/>
              <a:ea typeface="Roboto"/>
              <a:cs typeface="Roboto"/>
              <a:sym typeface="Roboto"/>
            </a:endParaRPr>
          </a:p>
          <a:p>
            <a:pPr indent="0" lvl="0" marL="0" rtl="0" algn="l">
              <a:lnSpc>
                <a:spcPct val="120000"/>
              </a:lnSpc>
              <a:spcBef>
                <a:spcPts val="1700"/>
              </a:spcBef>
              <a:spcAft>
                <a:spcPts val="0"/>
              </a:spcAft>
              <a:buNone/>
            </a:pPr>
            <a:r>
              <a:rPr b="1" lang="en" sz="1300">
                <a:solidFill>
                  <a:schemeClr val="dk1"/>
                </a:solidFill>
                <a:highlight>
                  <a:srgbClr val="FFFFFF"/>
                </a:highlight>
                <a:latin typeface="Roboto"/>
                <a:ea typeface="Roboto"/>
                <a:cs typeface="Roboto"/>
                <a:sym typeface="Roboto"/>
              </a:rPr>
              <a:t>2. Accessibility Of Time And Place: </a:t>
            </a:r>
            <a:r>
              <a:rPr lang="en" sz="1300">
                <a:solidFill>
                  <a:srgbClr val="1A1A1A"/>
                </a:solidFill>
                <a:highlight>
                  <a:srgbClr val="FFFFFF"/>
                </a:highlight>
                <a:latin typeface="Roboto"/>
                <a:ea typeface="Roboto"/>
                <a:cs typeface="Roboto"/>
                <a:sym typeface="Roboto"/>
              </a:rPr>
              <a:t>Another advantage of online education is that it allows students to attend classes from any location of their choice</a:t>
            </a:r>
            <a:endParaRPr sz="1300">
              <a:solidFill>
                <a:srgbClr val="1A1A1A"/>
              </a:solidFill>
              <a:highlight>
                <a:srgbClr val="FFFFFF"/>
              </a:highlight>
              <a:latin typeface="Roboto"/>
              <a:ea typeface="Roboto"/>
              <a:cs typeface="Roboto"/>
              <a:sym typeface="Roboto"/>
            </a:endParaRPr>
          </a:p>
          <a:p>
            <a:pPr indent="0" lvl="0" marL="0" rtl="0" algn="l">
              <a:lnSpc>
                <a:spcPct val="120000"/>
              </a:lnSpc>
              <a:spcBef>
                <a:spcPts val="1700"/>
              </a:spcBef>
              <a:spcAft>
                <a:spcPts val="0"/>
              </a:spcAft>
              <a:buNone/>
            </a:pPr>
            <a:r>
              <a:rPr b="1" lang="en" sz="1300">
                <a:solidFill>
                  <a:schemeClr val="dk1"/>
                </a:solidFill>
                <a:highlight>
                  <a:srgbClr val="FFFFFF"/>
                </a:highlight>
                <a:latin typeface="Roboto"/>
                <a:ea typeface="Roboto"/>
                <a:cs typeface="Roboto"/>
                <a:sym typeface="Roboto"/>
              </a:rPr>
              <a:t>3. Affordability: </a:t>
            </a:r>
            <a:r>
              <a:rPr lang="en" sz="1300">
                <a:solidFill>
                  <a:srgbClr val="1A1A1A"/>
                </a:solidFill>
                <a:highlight>
                  <a:srgbClr val="FFFFFF"/>
                </a:highlight>
                <a:latin typeface="Roboto"/>
                <a:ea typeface="Roboto"/>
                <a:cs typeface="Roboto"/>
                <a:sym typeface="Roboto"/>
              </a:rPr>
              <a:t>Another advantage of online learning is reduced financial costs. Online education is far more affordable as compared to physical learning. This is because online learning eliminates the cost points of student transportation, student meals, and most importantly, real estate. Additionally, all the course or study materials are available online, thus creating a paperless learning environment which is more affordable.</a:t>
            </a:r>
            <a:endParaRPr sz="1300">
              <a:solidFill>
                <a:srgbClr val="1A1A1A"/>
              </a:solidFill>
              <a:highlight>
                <a:srgbClr val="FFFFFF"/>
              </a:highlight>
              <a:latin typeface="Roboto"/>
              <a:ea typeface="Roboto"/>
              <a:cs typeface="Roboto"/>
              <a:sym typeface="Roboto"/>
            </a:endParaRPr>
          </a:p>
          <a:p>
            <a:pPr indent="0" lvl="0" marL="0" rtl="0" algn="l">
              <a:lnSpc>
                <a:spcPct val="120000"/>
              </a:lnSpc>
              <a:spcBef>
                <a:spcPts val="1700"/>
              </a:spcBef>
              <a:spcAft>
                <a:spcPts val="1700"/>
              </a:spcAft>
              <a:buNone/>
            </a:pPr>
            <a:r>
              <a:rPr b="1" lang="en" sz="1300">
                <a:solidFill>
                  <a:schemeClr val="dk1"/>
                </a:solidFill>
                <a:highlight>
                  <a:srgbClr val="FFFFFF"/>
                </a:highlight>
                <a:latin typeface="Roboto"/>
                <a:ea typeface="Roboto"/>
                <a:cs typeface="Roboto"/>
                <a:sym typeface="Roboto"/>
              </a:rPr>
              <a:t>4. Improved Student Attendance: </a:t>
            </a:r>
            <a:r>
              <a:rPr lang="en" sz="1300">
                <a:solidFill>
                  <a:srgbClr val="1A1A1A"/>
                </a:solidFill>
                <a:highlight>
                  <a:srgbClr val="FFFFFF"/>
                </a:highlight>
                <a:latin typeface="Roboto"/>
                <a:ea typeface="Roboto"/>
                <a:cs typeface="Roboto"/>
                <a:sym typeface="Roboto"/>
              </a:rPr>
              <a:t>Since online classes can be taken from home or location of choice, there are fewer chances of students missing out on lessons.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type="ctrTitle"/>
          </p:nvPr>
        </p:nvSpPr>
        <p:spPr>
          <a:xfrm>
            <a:off x="992425" y="170225"/>
            <a:ext cx="7154400" cy="145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dk1"/>
                </a:solidFill>
              </a:rPr>
              <a:t>Cons of Online Education</a:t>
            </a:r>
            <a:endParaRPr>
              <a:solidFill>
                <a:schemeClr val="dk1"/>
              </a:solidFill>
            </a:endParaRPr>
          </a:p>
        </p:txBody>
      </p:sp>
      <p:sp>
        <p:nvSpPr>
          <p:cNvPr id="264" name="Google Shape;264;p26"/>
          <p:cNvSpPr txBox="1"/>
          <p:nvPr>
            <p:ph idx="1" type="subTitle"/>
          </p:nvPr>
        </p:nvSpPr>
        <p:spPr>
          <a:xfrm>
            <a:off x="992425" y="1787450"/>
            <a:ext cx="6911400" cy="286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Ease of cheating.  </a:t>
            </a:r>
            <a:endParaRPr/>
          </a:p>
          <a:p>
            <a:pPr indent="-342900" lvl="0" marL="457200" rtl="0" algn="l">
              <a:spcBef>
                <a:spcPts val="0"/>
              </a:spcBef>
              <a:spcAft>
                <a:spcPts val="0"/>
              </a:spcAft>
              <a:buSzPts val="1800"/>
              <a:buAutoNum type="arabicPeriod"/>
            </a:pPr>
            <a:r>
              <a:rPr lang="en"/>
              <a:t>Children with less resources lack proper education.  </a:t>
            </a:r>
            <a:endParaRPr/>
          </a:p>
          <a:p>
            <a:pPr indent="-342900" lvl="0" marL="457200" rtl="0" algn="l">
              <a:spcBef>
                <a:spcPts val="0"/>
              </a:spcBef>
              <a:spcAft>
                <a:spcPts val="0"/>
              </a:spcAft>
              <a:buSzPts val="1800"/>
              <a:buAutoNum type="arabicPeriod"/>
            </a:pPr>
            <a:r>
              <a:rPr lang="en"/>
              <a:t>Equipment is mostly costly. </a:t>
            </a:r>
            <a:endParaRPr/>
          </a:p>
          <a:p>
            <a:pPr indent="-342900" lvl="0" marL="457200" rtl="0" algn="l">
              <a:spcBef>
                <a:spcPts val="0"/>
              </a:spcBef>
              <a:spcAft>
                <a:spcPts val="0"/>
              </a:spcAft>
              <a:buSzPts val="1800"/>
              <a:buAutoNum type="arabicPeriod"/>
            </a:pPr>
            <a:r>
              <a:rPr lang="en"/>
              <a:t>Discipline is absent.  </a:t>
            </a:r>
            <a:endParaRPr/>
          </a:p>
          <a:p>
            <a:pPr indent="-342900" lvl="0" marL="457200" rtl="0" algn="l">
              <a:spcBef>
                <a:spcPts val="0"/>
              </a:spcBef>
              <a:spcAft>
                <a:spcPts val="0"/>
              </a:spcAft>
              <a:buSzPts val="1800"/>
              <a:buAutoNum type="arabicPeriod"/>
            </a:pPr>
            <a:r>
              <a:rPr lang="en"/>
              <a:t>There is a lack of social interaction between instructor and student.  </a:t>
            </a:r>
            <a:endParaRPr/>
          </a:p>
          <a:p>
            <a:pPr indent="-342900" lvl="0" marL="457200" rtl="0" algn="l">
              <a:spcBef>
                <a:spcPts val="0"/>
              </a:spcBef>
              <a:spcAft>
                <a:spcPts val="0"/>
              </a:spcAft>
              <a:buSzPts val="1800"/>
              <a:buAutoNum type="arabicPeriod"/>
            </a:pPr>
            <a:r>
              <a:rPr lang="en"/>
              <a:t> </a:t>
            </a:r>
            <a:r>
              <a:rPr lang="en"/>
              <a:t>Asynchronous</a:t>
            </a:r>
            <a:r>
              <a:rPr lang="en"/>
              <a:t> communication hinders fast exchange of information and/or questions between instructor and student.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dk1"/>
                </a:solidFill>
              </a:rPr>
              <a:t>Conclusion</a:t>
            </a:r>
            <a:endParaRPr b="1">
              <a:solidFill>
                <a:schemeClr val="dk1"/>
              </a:solidFill>
            </a:endParaRPr>
          </a:p>
        </p:txBody>
      </p:sp>
      <p:sp>
        <p:nvSpPr>
          <p:cNvPr id="270" name="Google Shape;270;p27"/>
          <p:cNvSpPr txBox="1"/>
          <p:nvPr>
            <p:ph idx="1" type="body"/>
          </p:nvPr>
        </p:nvSpPr>
        <p:spPr>
          <a:xfrm>
            <a:off x="311700" y="1152475"/>
            <a:ext cx="8520600" cy="32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200">
                <a:solidFill>
                  <a:schemeClr val="dk1"/>
                </a:solidFill>
              </a:rPr>
              <a:t>Hence, the two systems of education has got benefits and drawbacks it cannot be told this particular system is best or worst. According to our </a:t>
            </a:r>
            <a:r>
              <a:rPr lang="en" sz="2200">
                <a:solidFill>
                  <a:schemeClr val="dk1"/>
                </a:solidFill>
              </a:rPr>
              <a:t>convenience</a:t>
            </a:r>
            <a:r>
              <a:rPr lang="en" sz="2200">
                <a:solidFill>
                  <a:schemeClr val="dk1"/>
                </a:solidFill>
              </a:rPr>
              <a:t> and based on the suitability of the benefits you can choose the best one and educate yourself well. Somebody has said the truth – “</a:t>
            </a:r>
            <a:r>
              <a:rPr b="1" lang="en" sz="2200">
                <a:solidFill>
                  <a:schemeClr val="dk1"/>
                </a:solidFill>
              </a:rPr>
              <a:t>Nothing is Perfect!</a:t>
            </a:r>
            <a:r>
              <a:rPr lang="en" sz="2200">
                <a:solidFill>
                  <a:schemeClr val="dk1"/>
                </a:solidFill>
              </a:rPr>
              <a:t>”</a:t>
            </a:r>
            <a:endParaRPr sz="2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type="title"/>
          </p:nvPr>
        </p:nvSpPr>
        <p:spPr>
          <a:xfrm>
            <a:off x="-718850" y="1211575"/>
            <a:ext cx="8241900" cy="2494200"/>
          </a:xfrm>
          <a:prstGeom prst="rect">
            <a:avLst/>
          </a:prstGeom>
        </p:spPr>
        <p:txBody>
          <a:bodyPr anchorCtr="0" anchor="t" bIns="91425" lIns="91425" spcFirstLastPara="1" rIns="91425" wrap="square" tIns="91425">
            <a:normAutofit fontScale="90000"/>
          </a:bodyPr>
          <a:lstStyle/>
          <a:p>
            <a:pPr indent="457200" lvl="0" marL="3200400" rtl="0" algn="ctr">
              <a:spcBef>
                <a:spcPts val="0"/>
              </a:spcBef>
              <a:spcAft>
                <a:spcPts val="0"/>
              </a:spcAft>
              <a:buNone/>
            </a:pPr>
            <a:r>
              <a:rPr lang="en"/>
              <a:t>                                                                                   </a:t>
            </a:r>
            <a:r>
              <a:rPr lang="en" sz="8300"/>
              <a:t>Thank You</a:t>
            </a:r>
            <a:endParaRPr sz="8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ctrTitle"/>
          </p:nvPr>
        </p:nvSpPr>
        <p:spPr>
          <a:xfrm>
            <a:off x="3037000" y="361850"/>
            <a:ext cx="5136600" cy="688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5818E"/>
                </a:solidFill>
              </a:rPr>
              <a:t>Topic Outline</a:t>
            </a:r>
            <a:endParaRPr>
              <a:solidFill>
                <a:srgbClr val="45818E"/>
              </a:solidFill>
            </a:endParaRPr>
          </a:p>
        </p:txBody>
      </p:sp>
      <p:sp>
        <p:nvSpPr>
          <p:cNvPr id="209" name="Google Shape;209;p17"/>
          <p:cNvSpPr txBox="1"/>
          <p:nvPr>
            <p:ph idx="1" type="subTitle"/>
          </p:nvPr>
        </p:nvSpPr>
        <p:spPr>
          <a:xfrm>
            <a:off x="992425" y="1433388"/>
            <a:ext cx="3486000" cy="268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Introduction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Regular Education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Online Education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Pros of Regular Education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Cons of Regular Education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Pros of Online Education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Cons of Online Education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Conclusion</a:t>
            </a:r>
            <a:endParaRPr>
              <a:solidFill>
                <a:schemeClr val="dk1"/>
              </a:solidFill>
            </a:endParaRPr>
          </a:p>
        </p:txBody>
      </p:sp>
      <p:pic>
        <p:nvPicPr>
          <p:cNvPr id="210" name="Google Shape;210;p17"/>
          <p:cNvPicPr preferRelativeResize="0"/>
          <p:nvPr/>
        </p:nvPicPr>
        <p:blipFill>
          <a:blip r:embed="rId3">
            <a:alphaModFix/>
          </a:blip>
          <a:stretch>
            <a:fillRect/>
          </a:stretch>
        </p:blipFill>
        <p:spPr>
          <a:xfrm>
            <a:off x="4478425" y="1433388"/>
            <a:ext cx="4419425" cy="244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ctrTitle"/>
          </p:nvPr>
        </p:nvSpPr>
        <p:spPr>
          <a:xfrm>
            <a:off x="2930975" y="245525"/>
            <a:ext cx="6501900" cy="71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5818E"/>
                </a:solidFill>
              </a:rPr>
              <a:t>Introduction</a:t>
            </a:r>
            <a:endParaRPr>
              <a:solidFill>
                <a:srgbClr val="45818E"/>
              </a:solidFill>
            </a:endParaRPr>
          </a:p>
        </p:txBody>
      </p:sp>
      <p:sp>
        <p:nvSpPr>
          <p:cNvPr id="216" name="Google Shape;216;p18"/>
          <p:cNvSpPr txBox="1"/>
          <p:nvPr>
            <p:ph idx="1" type="subTitle"/>
          </p:nvPr>
        </p:nvSpPr>
        <p:spPr>
          <a:xfrm>
            <a:off x="818850" y="1190400"/>
            <a:ext cx="7506300" cy="27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As the world has advanced towards technology, we live in an era where information can be </a:t>
            </a:r>
            <a:r>
              <a:rPr lang="en" sz="1900">
                <a:solidFill>
                  <a:schemeClr val="dk1"/>
                </a:solidFill>
              </a:rPr>
              <a:t>acquired</a:t>
            </a:r>
            <a:r>
              <a:rPr lang="en" sz="1900">
                <a:solidFill>
                  <a:schemeClr val="dk1"/>
                </a:solidFill>
              </a:rPr>
              <a:t> from any part of the world. From any place, any time and from anybody.The newest advancement in technology is the one where education is being transmitted in the form of bits and bytes across the world. A student who can only dream of being a part of a university located in the other part of the world can now stay at home and study the course that the college to offer.</a:t>
            </a:r>
            <a:endParaRPr sz="1900">
              <a:solidFill>
                <a:schemeClr val="dk1"/>
              </a:solidFill>
            </a:endParaRPr>
          </a:p>
        </p:txBody>
      </p:sp>
      <p:pic>
        <p:nvPicPr>
          <p:cNvPr id="217" name="Google Shape;217;p18"/>
          <p:cNvPicPr preferRelativeResize="0"/>
          <p:nvPr/>
        </p:nvPicPr>
        <p:blipFill>
          <a:blip r:embed="rId3">
            <a:alphaModFix/>
          </a:blip>
          <a:stretch>
            <a:fillRect/>
          </a:stretch>
        </p:blipFill>
        <p:spPr>
          <a:xfrm>
            <a:off x="6440063" y="3615150"/>
            <a:ext cx="2095375" cy="115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ctrTitle"/>
          </p:nvPr>
        </p:nvSpPr>
        <p:spPr>
          <a:xfrm>
            <a:off x="2868975" y="103375"/>
            <a:ext cx="4572000" cy="656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740">
                <a:solidFill>
                  <a:srgbClr val="45818E"/>
                </a:solidFill>
              </a:rPr>
              <a:t>Regular Education</a:t>
            </a:r>
            <a:endParaRPr sz="2740">
              <a:solidFill>
                <a:srgbClr val="45818E"/>
              </a:solidFill>
            </a:endParaRPr>
          </a:p>
        </p:txBody>
      </p:sp>
      <p:sp>
        <p:nvSpPr>
          <p:cNvPr id="223" name="Google Shape;223;p19"/>
          <p:cNvSpPr txBox="1"/>
          <p:nvPr>
            <p:ph idx="1" type="subTitle"/>
          </p:nvPr>
        </p:nvSpPr>
        <p:spPr>
          <a:xfrm>
            <a:off x="731100" y="885550"/>
            <a:ext cx="8412900" cy="3569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en" sz="1765">
                <a:solidFill>
                  <a:schemeClr val="dk1"/>
                </a:solidFill>
              </a:rPr>
              <a:t>Types:</a:t>
            </a:r>
            <a:endParaRPr sz="1765">
              <a:solidFill>
                <a:schemeClr val="dk1"/>
              </a:solidFill>
            </a:endParaRPr>
          </a:p>
          <a:p>
            <a:pPr indent="0" lvl="0" marL="0" rtl="0" algn="l">
              <a:lnSpc>
                <a:spcPct val="90000"/>
              </a:lnSpc>
              <a:spcBef>
                <a:spcPts val="0"/>
              </a:spcBef>
              <a:spcAft>
                <a:spcPts val="0"/>
              </a:spcAft>
              <a:buSzPts val="1018"/>
              <a:buNone/>
            </a:pPr>
            <a:r>
              <a:t/>
            </a:r>
            <a:endParaRPr sz="1765">
              <a:solidFill>
                <a:schemeClr val="dk1"/>
              </a:solidFill>
            </a:endParaRPr>
          </a:p>
          <a:p>
            <a:pPr indent="-340677" lvl="0" marL="457200" rtl="0" algn="l">
              <a:lnSpc>
                <a:spcPct val="90000"/>
              </a:lnSpc>
              <a:spcBef>
                <a:spcPts val="0"/>
              </a:spcBef>
              <a:spcAft>
                <a:spcPts val="0"/>
              </a:spcAft>
              <a:buClr>
                <a:schemeClr val="dk1"/>
              </a:buClr>
              <a:buSzPts val="1765"/>
              <a:buChar char="●"/>
            </a:pPr>
            <a:r>
              <a:rPr lang="en" sz="1765">
                <a:solidFill>
                  <a:schemeClr val="dk1"/>
                </a:solidFill>
              </a:rPr>
              <a:t>Traditional</a:t>
            </a:r>
            <a:endParaRPr sz="1765">
              <a:solidFill>
                <a:schemeClr val="dk1"/>
              </a:solidFill>
            </a:endParaRPr>
          </a:p>
          <a:p>
            <a:pPr indent="-340677" lvl="0" marL="457200" rtl="0" algn="l">
              <a:lnSpc>
                <a:spcPct val="90000"/>
              </a:lnSpc>
              <a:spcBef>
                <a:spcPts val="0"/>
              </a:spcBef>
              <a:spcAft>
                <a:spcPts val="0"/>
              </a:spcAft>
              <a:buClr>
                <a:schemeClr val="dk1"/>
              </a:buClr>
              <a:buSzPts val="1765"/>
              <a:buChar char="●"/>
            </a:pPr>
            <a:r>
              <a:rPr lang="en" sz="1765">
                <a:solidFill>
                  <a:schemeClr val="dk1"/>
                </a:solidFill>
              </a:rPr>
              <a:t>Progressive</a:t>
            </a:r>
            <a:endParaRPr sz="1765">
              <a:solidFill>
                <a:schemeClr val="dk1"/>
              </a:solidFill>
            </a:endParaRPr>
          </a:p>
          <a:p>
            <a:pPr indent="0" lvl="0" marL="0" rtl="0" algn="l">
              <a:lnSpc>
                <a:spcPct val="90000"/>
              </a:lnSpc>
              <a:spcBef>
                <a:spcPts val="0"/>
              </a:spcBef>
              <a:spcAft>
                <a:spcPts val="0"/>
              </a:spcAft>
              <a:buSzPts val="1018"/>
              <a:buNone/>
            </a:pPr>
            <a:r>
              <a:t/>
            </a:r>
            <a:endParaRPr sz="1765">
              <a:solidFill>
                <a:schemeClr val="dk1"/>
              </a:solidFill>
            </a:endParaRPr>
          </a:p>
          <a:p>
            <a:pPr indent="0" lvl="0" marL="0" rtl="0" algn="l">
              <a:lnSpc>
                <a:spcPct val="90000"/>
              </a:lnSpc>
              <a:spcBef>
                <a:spcPts val="0"/>
              </a:spcBef>
              <a:spcAft>
                <a:spcPts val="0"/>
              </a:spcAft>
              <a:buSzPts val="1018"/>
              <a:buNone/>
            </a:pPr>
            <a:r>
              <a:rPr b="1" lang="en" sz="2135">
                <a:solidFill>
                  <a:schemeClr val="dk1"/>
                </a:solidFill>
              </a:rPr>
              <a:t>Traditional Education</a:t>
            </a:r>
            <a:endParaRPr b="1" sz="2135">
              <a:solidFill>
                <a:schemeClr val="dk1"/>
              </a:solidFill>
            </a:endParaRPr>
          </a:p>
          <a:p>
            <a:pPr indent="0" lvl="0" marL="0" rtl="0" algn="l">
              <a:lnSpc>
                <a:spcPct val="90000"/>
              </a:lnSpc>
              <a:spcBef>
                <a:spcPts val="0"/>
              </a:spcBef>
              <a:spcAft>
                <a:spcPts val="0"/>
              </a:spcAft>
              <a:buSzPts val="1018"/>
              <a:buNone/>
            </a:pPr>
            <a:r>
              <a:t/>
            </a:r>
            <a:endParaRPr b="1" sz="2135">
              <a:solidFill>
                <a:schemeClr val="dk1"/>
              </a:solidFill>
            </a:endParaRPr>
          </a:p>
          <a:p>
            <a:pPr indent="-340677" lvl="0" marL="457200" rtl="0" algn="l">
              <a:lnSpc>
                <a:spcPct val="140000"/>
              </a:lnSpc>
              <a:spcBef>
                <a:spcPts val="0"/>
              </a:spcBef>
              <a:spcAft>
                <a:spcPts val="0"/>
              </a:spcAft>
              <a:buClr>
                <a:schemeClr val="dk1"/>
              </a:buClr>
              <a:buSzPts val="1765"/>
              <a:buChar char="●"/>
            </a:pPr>
            <a:r>
              <a:rPr lang="en" sz="1765">
                <a:solidFill>
                  <a:schemeClr val="dk1"/>
                </a:solidFill>
              </a:rPr>
              <a:t>Back-to-basics, conventional, customary</a:t>
            </a:r>
            <a:endParaRPr sz="1765">
              <a:solidFill>
                <a:schemeClr val="dk1"/>
              </a:solidFill>
            </a:endParaRPr>
          </a:p>
          <a:p>
            <a:pPr indent="-340677" lvl="0" marL="457200" rtl="0" algn="l">
              <a:lnSpc>
                <a:spcPct val="140000"/>
              </a:lnSpc>
              <a:spcBef>
                <a:spcPts val="0"/>
              </a:spcBef>
              <a:spcAft>
                <a:spcPts val="0"/>
              </a:spcAft>
              <a:buClr>
                <a:schemeClr val="dk1"/>
              </a:buClr>
              <a:buSzPts val="1765"/>
              <a:buChar char="●"/>
            </a:pPr>
            <a:r>
              <a:rPr lang="en" sz="1765">
                <a:solidFill>
                  <a:schemeClr val="dk1"/>
                </a:solidFill>
              </a:rPr>
              <a:t>Impart skills &amp; standards of moral conduct to next generation necessary for material and social success.</a:t>
            </a:r>
            <a:endParaRPr sz="1765">
              <a:solidFill>
                <a:schemeClr val="dk1"/>
              </a:solidFill>
            </a:endParaRPr>
          </a:p>
          <a:p>
            <a:pPr indent="-340677" lvl="0" marL="457200" rtl="0" algn="l">
              <a:lnSpc>
                <a:spcPct val="140000"/>
              </a:lnSpc>
              <a:spcBef>
                <a:spcPts val="0"/>
              </a:spcBef>
              <a:spcAft>
                <a:spcPts val="0"/>
              </a:spcAft>
              <a:buClr>
                <a:schemeClr val="dk1"/>
              </a:buClr>
              <a:buSzPts val="1765"/>
              <a:buChar char="●"/>
            </a:pPr>
            <a:r>
              <a:rPr lang="en" sz="1765">
                <a:solidFill>
                  <a:schemeClr val="dk1"/>
                </a:solidFill>
              </a:rPr>
              <a:t>Traditional teacher-centered methods focused on rote learning and memorization</a:t>
            </a:r>
            <a:br>
              <a:rPr lang="en" sz="1765">
                <a:solidFill>
                  <a:schemeClr val="dk1"/>
                </a:solidFill>
              </a:rPr>
            </a:br>
            <a:endParaRPr sz="1765">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ph type="ctrTitle"/>
          </p:nvPr>
        </p:nvSpPr>
        <p:spPr>
          <a:xfrm>
            <a:off x="992425" y="1799775"/>
            <a:ext cx="3136800" cy="1739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29" name="Google Shape;229;p20"/>
          <p:cNvSpPr txBox="1"/>
          <p:nvPr>
            <p:ph idx="1" type="subTitle"/>
          </p:nvPr>
        </p:nvSpPr>
        <p:spPr>
          <a:xfrm>
            <a:off x="731100" y="525225"/>
            <a:ext cx="8412900" cy="42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rPr>
              <a:t>Progressive Education</a:t>
            </a:r>
            <a:endParaRPr b="1" sz="2200">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solidFill>
                  <a:schemeClr val="dk1"/>
                </a:solidFill>
              </a:rPr>
              <a:t>Began in late 19th Century</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Emphasis on learning by doing.</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Group work and development of social skills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Strong emphasis on problem solving and critical thinking.</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Collaborative and cooperative learning projects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De-emphasis on textbooks in favor of varied learning resources</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John Locke and Jean-Jacques Rousseau were forerunners of this idea.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nvSpPr>
        <p:spPr>
          <a:xfrm>
            <a:off x="2675150" y="323075"/>
            <a:ext cx="3683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rPr>
              <a:t>Online Education</a:t>
            </a:r>
            <a:endParaRPr b="1" sz="2700">
              <a:solidFill>
                <a:schemeClr val="dk1"/>
              </a:solidFill>
            </a:endParaRPr>
          </a:p>
        </p:txBody>
      </p:sp>
      <p:sp>
        <p:nvSpPr>
          <p:cNvPr id="235" name="Google Shape;235;p21"/>
          <p:cNvSpPr txBox="1"/>
          <p:nvPr/>
        </p:nvSpPr>
        <p:spPr>
          <a:xfrm>
            <a:off x="1201875" y="1318175"/>
            <a:ext cx="67848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Char char="●"/>
            </a:pPr>
            <a:r>
              <a:rPr lang="en" sz="2000">
                <a:solidFill>
                  <a:schemeClr val="dk1"/>
                </a:solidFill>
              </a:rPr>
              <a:t>Online education is internet supported learning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Online graduations, courses popular nowadays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Self paced learning</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Education more accessible than ever before</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2"/>
          <p:cNvPicPr preferRelativeResize="0"/>
          <p:nvPr/>
        </p:nvPicPr>
        <p:blipFill>
          <a:blip r:embed="rId3">
            <a:alphaModFix/>
          </a:blip>
          <a:stretch>
            <a:fillRect/>
          </a:stretch>
        </p:blipFill>
        <p:spPr>
          <a:xfrm>
            <a:off x="406500" y="489000"/>
            <a:ext cx="8331000" cy="416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ctrTitle"/>
          </p:nvPr>
        </p:nvSpPr>
        <p:spPr>
          <a:xfrm>
            <a:off x="931775" y="169850"/>
            <a:ext cx="7081500" cy="659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500">
                <a:solidFill>
                  <a:schemeClr val="dk1"/>
                </a:solidFill>
              </a:rPr>
              <a:t>Pros</a:t>
            </a:r>
            <a:r>
              <a:rPr lang="en" sz="3500">
                <a:solidFill>
                  <a:schemeClr val="dk1"/>
                </a:solidFill>
              </a:rPr>
              <a:t> of Regular Education</a:t>
            </a:r>
            <a:endParaRPr sz="3500">
              <a:solidFill>
                <a:schemeClr val="dk1"/>
              </a:solidFill>
            </a:endParaRPr>
          </a:p>
        </p:txBody>
      </p:sp>
      <p:sp>
        <p:nvSpPr>
          <p:cNvPr id="246" name="Google Shape;246;p23"/>
          <p:cNvSpPr txBox="1"/>
          <p:nvPr/>
        </p:nvSpPr>
        <p:spPr>
          <a:xfrm>
            <a:off x="796025" y="1117925"/>
            <a:ext cx="7042800" cy="3486300"/>
          </a:xfrm>
          <a:prstGeom prst="rect">
            <a:avLst/>
          </a:prstGeom>
          <a:noFill/>
          <a:ln>
            <a:noFill/>
          </a:ln>
        </p:spPr>
        <p:txBody>
          <a:bodyPr anchorCtr="0" anchor="t" bIns="91425" lIns="91425" spcFirstLastPara="1" rIns="91425" wrap="square" tIns="91425">
            <a:spAutoFit/>
          </a:bodyPr>
          <a:lstStyle/>
          <a:p>
            <a:pPr indent="-352425" lvl="0" marL="457200" rtl="0" algn="l">
              <a:spcBef>
                <a:spcPts val="0"/>
              </a:spcBef>
              <a:spcAft>
                <a:spcPts val="0"/>
              </a:spcAft>
              <a:buClr>
                <a:srgbClr val="222222"/>
              </a:buClr>
              <a:buSzPts val="1950"/>
              <a:buFont typeface="Roboto"/>
              <a:buChar char="●"/>
            </a:pPr>
            <a:r>
              <a:rPr b="1" lang="en" sz="1950">
                <a:solidFill>
                  <a:srgbClr val="222222"/>
                </a:solidFill>
                <a:highlight>
                  <a:srgbClr val="FFFFFF"/>
                </a:highlight>
                <a:latin typeface="Roboto"/>
                <a:ea typeface="Roboto"/>
                <a:cs typeface="Roboto"/>
                <a:sym typeface="Roboto"/>
              </a:rPr>
              <a:t>Individualised monitoring</a:t>
            </a:r>
            <a:endParaRPr b="1" sz="1950">
              <a:solidFill>
                <a:srgbClr val="222222"/>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b="1" sz="1950">
              <a:solidFill>
                <a:srgbClr val="222222"/>
              </a:solidFill>
              <a:highlight>
                <a:srgbClr val="FFFFFF"/>
              </a:highlight>
              <a:latin typeface="Roboto"/>
              <a:ea typeface="Roboto"/>
              <a:cs typeface="Roboto"/>
              <a:sym typeface="Roboto"/>
            </a:endParaRPr>
          </a:p>
          <a:p>
            <a:pPr indent="-352425" lvl="0" marL="457200" rtl="0" algn="l">
              <a:spcBef>
                <a:spcPts val="0"/>
              </a:spcBef>
              <a:spcAft>
                <a:spcPts val="0"/>
              </a:spcAft>
              <a:buClr>
                <a:srgbClr val="222222"/>
              </a:buClr>
              <a:buSzPts val="1950"/>
              <a:buFont typeface="Roboto"/>
              <a:buChar char="●"/>
            </a:pPr>
            <a:r>
              <a:rPr b="1" lang="en" sz="1950">
                <a:solidFill>
                  <a:srgbClr val="222222"/>
                </a:solidFill>
                <a:latin typeface="Roboto"/>
                <a:ea typeface="Roboto"/>
                <a:cs typeface="Roboto"/>
                <a:sym typeface="Roboto"/>
              </a:rPr>
              <a:t>Structured &amp; disciplined setting</a:t>
            </a:r>
            <a:endParaRPr b="1" sz="1950">
              <a:solidFill>
                <a:srgbClr val="222222"/>
              </a:solidFill>
              <a:latin typeface="Roboto"/>
              <a:ea typeface="Roboto"/>
              <a:cs typeface="Roboto"/>
              <a:sym typeface="Roboto"/>
            </a:endParaRPr>
          </a:p>
          <a:p>
            <a:pPr indent="0" lvl="0" marL="914400" rtl="0" algn="l">
              <a:spcBef>
                <a:spcPts val="0"/>
              </a:spcBef>
              <a:spcAft>
                <a:spcPts val="0"/>
              </a:spcAft>
              <a:buNone/>
            </a:pPr>
            <a:r>
              <a:t/>
            </a:r>
            <a:endParaRPr b="1" sz="1950">
              <a:solidFill>
                <a:srgbClr val="222222"/>
              </a:solidFill>
              <a:latin typeface="Roboto"/>
              <a:ea typeface="Roboto"/>
              <a:cs typeface="Roboto"/>
              <a:sym typeface="Roboto"/>
            </a:endParaRPr>
          </a:p>
          <a:p>
            <a:pPr indent="-352425" lvl="0" marL="457200" rtl="0" algn="l">
              <a:spcBef>
                <a:spcPts val="0"/>
              </a:spcBef>
              <a:spcAft>
                <a:spcPts val="0"/>
              </a:spcAft>
              <a:buClr>
                <a:srgbClr val="222222"/>
              </a:buClr>
              <a:buSzPts val="1950"/>
              <a:buFont typeface="Roboto"/>
              <a:buChar char="●"/>
            </a:pPr>
            <a:r>
              <a:rPr b="1" lang="en" sz="1950">
                <a:solidFill>
                  <a:srgbClr val="222222"/>
                </a:solidFill>
                <a:highlight>
                  <a:srgbClr val="FFFFFF"/>
                </a:highlight>
                <a:latin typeface="Roboto"/>
                <a:ea typeface="Roboto"/>
                <a:cs typeface="Roboto"/>
                <a:sym typeface="Roboto"/>
              </a:rPr>
              <a:t>Face to face interactions</a:t>
            </a:r>
            <a:endParaRPr b="1" sz="1950">
              <a:solidFill>
                <a:srgbClr val="222222"/>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b="1" sz="1950">
              <a:solidFill>
                <a:srgbClr val="222222"/>
              </a:solidFill>
              <a:highlight>
                <a:srgbClr val="FFFFFF"/>
              </a:highlight>
              <a:latin typeface="Roboto"/>
              <a:ea typeface="Roboto"/>
              <a:cs typeface="Roboto"/>
              <a:sym typeface="Roboto"/>
            </a:endParaRPr>
          </a:p>
          <a:p>
            <a:pPr indent="-352425" lvl="0" marL="457200" rtl="0" algn="l">
              <a:spcBef>
                <a:spcPts val="0"/>
              </a:spcBef>
              <a:spcAft>
                <a:spcPts val="0"/>
              </a:spcAft>
              <a:buClr>
                <a:srgbClr val="222222"/>
              </a:buClr>
              <a:buSzPts val="1950"/>
              <a:buFont typeface="Roboto"/>
              <a:buChar char="●"/>
            </a:pPr>
            <a:r>
              <a:rPr b="1" lang="en" sz="1950">
                <a:solidFill>
                  <a:srgbClr val="222222"/>
                </a:solidFill>
                <a:highlight>
                  <a:srgbClr val="FFFFFF"/>
                </a:highlight>
                <a:latin typeface="Roboto"/>
                <a:ea typeface="Roboto"/>
                <a:cs typeface="Roboto"/>
                <a:sym typeface="Roboto"/>
              </a:rPr>
              <a:t>Com</a:t>
            </a:r>
            <a:r>
              <a:rPr b="1" lang="en" sz="1950">
                <a:solidFill>
                  <a:srgbClr val="222222"/>
                </a:solidFill>
                <a:highlight>
                  <a:srgbClr val="FFFFFF"/>
                </a:highlight>
                <a:latin typeface="Roboto"/>
                <a:ea typeface="Roboto"/>
                <a:cs typeface="Roboto"/>
                <a:sym typeface="Roboto"/>
              </a:rPr>
              <a:t>p</a:t>
            </a:r>
            <a:r>
              <a:rPr b="1" lang="en" sz="1950">
                <a:solidFill>
                  <a:srgbClr val="222222"/>
                </a:solidFill>
                <a:highlight>
                  <a:srgbClr val="FFFFFF"/>
                </a:highlight>
                <a:latin typeface="Roboto"/>
                <a:ea typeface="Roboto"/>
                <a:cs typeface="Roboto"/>
                <a:sym typeface="Roboto"/>
              </a:rPr>
              <a:t>etitive atmosphere</a:t>
            </a:r>
            <a:endParaRPr b="1" sz="1950">
              <a:solidFill>
                <a:srgbClr val="222222"/>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b="1" sz="1950">
              <a:solidFill>
                <a:srgbClr val="222222"/>
              </a:solidFill>
              <a:highlight>
                <a:srgbClr val="FFFFFF"/>
              </a:highlight>
              <a:latin typeface="Roboto"/>
              <a:ea typeface="Roboto"/>
              <a:cs typeface="Roboto"/>
              <a:sym typeface="Roboto"/>
            </a:endParaRPr>
          </a:p>
          <a:p>
            <a:pPr indent="-352425" lvl="0" marL="457200" rtl="0" algn="l">
              <a:spcBef>
                <a:spcPts val="0"/>
              </a:spcBef>
              <a:spcAft>
                <a:spcPts val="0"/>
              </a:spcAft>
              <a:buClr>
                <a:srgbClr val="222222"/>
              </a:buClr>
              <a:buSzPts val="1950"/>
              <a:buFont typeface="Roboto"/>
              <a:buChar char="●"/>
            </a:pPr>
            <a:r>
              <a:rPr b="1" lang="en" sz="1950">
                <a:solidFill>
                  <a:srgbClr val="222222"/>
                </a:solidFill>
                <a:highlight>
                  <a:srgbClr val="FFFFFF"/>
                </a:highlight>
                <a:latin typeface="Roboto"/>
                <a:ea typeface="Roboto"/>
                <a:cs typeface="Roboto"/>
                <a:sym typeface="Roboto"/>
              </a:rPr>
              <a:t>Interaction with peers</a:t>
            </a:r>
            <a:endParaRPr b="1" sz="1950">
              <a:solidFill>
                <a:srgbClr val="222222"/>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b="1" sz="1950">
              <a:solidFill>
                <a:srgbClr val="222222"/>
              </a:solidFill>
              <a:highlight>
                <a:srgbClr val="FFFFFF"/>
              </a:highlight>
              <a:latin typeface="Roboto"/>
              <a:ea typeface="Roboto"/>
              <a:cs typeface="Roboto"/>
              <a:sym typeface="Roboto"/>
            </a:endParaRPr>
          </a:p>
          <a:p>
            <a:pPr indent="-352425" lvl="0" marL="457200" rtl="0" algn="l">
              <a:spcBef>
                <a:spcPts val="0"/>
              </a:spcBef>
              <a:spcAft>
                <a:spcPts val="0"/>
              </a:spcAft>
              <a:buClr>
                <a:srgbClr val="222222"/>
              </a:buClr>
              <a:buSzPts val="1950"/>
              <a:buFont typeface="Roboto"/>
              <a:buChar char="●"/>
            </a:pPr>
            <a:r>
              <a:rPr b="1" lang="en" sz="1950">
                <a:solidFill>
                  <a:srgbClr val="222222"/>
                </a:solidFill>
                <a:highlight>
                  <a:srgbClr val="FFFFFF"/>
                </a:highlight>
                <a:latin typeface="Roboto"/>
                <a:ea typeface="Roboto"/>
                <a:cs typeface="Roboto"/>
                <a:sym typeface="Roboto"/>
              </a:rPr>
              <a:t>Extra-</a:t>
            </a:r>
            <a:r>
              <a:rPr b="1" lang="en" sz="1950">
                <a:solidFill>
                  <a:srgbClr val="222222"/>
                </a:solidFill>
                <a:highlight>
                  <a:srgbClr val="FFFFFF"/>
                </a:highlight>
                <a:latin typeface="Roboto"/>
                <a:ea typeface="Roboto"/>
                <a:cs typeface="Roboto"/>
                <a:sym typeface="Roboto"/>
              </a:rPr>
              <a:t>curricular</a:t>
            </a:r>
            <a:r>
              <a:rPr b="1" lang="en" sz="1950">
                <a:solidFill>
                  <a:srgbClr val="222222"/>
                </a:solidFill>
                <a:highlight>
                  <a:srgbClr val="FFFFFF"/>
                </a:highlight>
                <a:latin typeface="Roboto"/>
                <a:ea typeface="Roboto"/>
                <a:cs typeface="Roboto"/>
                <a:sym typeface="Roboto"/>
              </a:rPr>
              <a:t> </a:t>
            </a:r>
            <a:r>
              <a:rPr b="1" lang="en" sz="1950">
                <a:solidFill>
                  <a:srgbClr val="222222"/>
                </a:solidFill>
                <a:highlight>
                  <a:srgbClr val="FFFFFF"/>
                </a:highlight>
                <a:latin typeface="Roboto"/>
                <a:ea typeface="Roboto"/>
                <a:cs typeface="Roboto"/>
                <a:sym typeface="Roboto"/>
              </a:rPr>
              <a:t>activities</a:t>
            </a:r>
            <a:endParaRPr b="1" sz="1950">
              <a:solidFill>
                <a:srgbClr val="222222"/>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ctrTitle"/>
          </p:nvPr>
        </p:nvSpPr>
        <p:spPr>
          <a:xfrm>
            <a:off x="940725" y="232625"/>
            <a:ext cx="7081500" cy="71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500">
                <a:solidFill>
                  <a:schemeClr val="dk1"/>
                </a:solidFill>
              </a:rPr>
              <a:t>Cons of </a:t>
            </a:r>
            <a:r>
              <a:rPr lang="en" sz="3500">
                <a:solidFill>
                  <a:schemeClr val="dk1"/>
                </a:solidFill>
              </a:rPr>
              <a:t>Regular</a:t>
            </a:r>
            <a:r>
              <a:rPr lang="en" sz="3500">
                <a:solidFill>
                  <a:schemeClr val="dk1"/>
                </a:solidFill>
              </a:rPr>
              <a:t> </a:t>
            </a:r>
            <a:r>
              <a:rPr lang="en" sz="3500">
                <a:solidFill>
                  <a:schemeClr val="dk1"/>
                </a:solidFill>
              </a:rPr>
              <a:t>Education</a:t>
            </a:r>
            <a:endParaRPr sz="3500">
              <a:solidFill>
                <a:schemeClr val="dk1"/>
              </a:solidFill>
            </a:endParaRPr>
          </a:p>
        </p:txBody>
      </p:sp>
      <p:sp>
        <p:nvSpPr>
          <p:cNvPr id="252" name="Google Shape;252;p24"/>
          <p:cNvSpPr txBox="1"/>
          <p:nvPr>
            <p:ph idx="1" type="subTitle"/>
          </p:nvPr>
        </p:nvSpPr>
        <p:spPr>
          <a:xfrm>
            <a:off x="940725" y="1143000"/>
            <a:ext cx="6972000" cy="353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education is mostly costly as schools have became large, and number of books are needed.  (Costly education)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Few students, who are very weak at studying, are harsh-treated and are not always understood.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rules of modern schools sometimes put students into despair and tension.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Students need to carry heavy bags, which put stress on their body.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There can be geographical and/or time barriers.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Mobility of education is absent.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