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5" name="PlaceHolder 2"/>
          <p:cNvSpPr>
            <a:spLocks noGrp="1"/>
          </p:cNvSpPr>
          <p:nvPr>
            <p:ph type="body"/>
          </p:nvPr>
        </p:nvSpPr>
        <p:spPr>
          <a:xfrm>
            <a:off x="4644720" y="500760"/>
            <a:ext cx="4165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6" name="PlaceHolder 3"/>
          <p:cNvSpPr>
            <a:spLocks noGrp="1"/>
          </p:cNvSpPr>
          <p:nvPr>
            <p:ph type="body"/>
          </p:nvPr>
        </p:nvSpPr>
        <p:spPr>
          <a:xfrm>
            <a:off x="4644720" y="2641320"/>
            <a:ext cx="4165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8" name="PlaceHolder 2"/>
          <p:cNvSpPr>
            <a:spLocks noGrp="1"/>
          </p:cNvSpPr>
          <p:nvPr>
            <p:ph type="body"/>
          </p:nvPr>
        </p:nvSpPr>
        <p:spPr>
          <a:xfrm>
            <a:off x="4644720" y="50076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9" name="PlaceHolder 3"/>
          <p:cNvSpPr>
            <a:spLocks noGrp="1"/>
          </p:cNvSpPr>
          <p:nvPr>
            <p:ph type="body"/>
          </p:nvPr>
        </p:nvSpPr>
        <p:spPr>
          <a:xfrm>
            <a:off x="6779160" y="50076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0" name="PlaceHolder 4"/>
          <p:cNvSpPr>
            <a:spLocks noGrp="1"/>
          </p:cNvSpPr>
          <p:nvPr>
            <p:ph type="body"/>
          </p:nvPr>
        </p:nvSpPr>
        <p:spPr>
          <a:xfrm>
            <a:off x="6779160" y="264132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1" name="PlaceHolder 5"/>
          <p:cNvSpPr>
            <a:spLocks noGrp="1"/>
          </p:cNvSpPr>
          <p:nvPr>
            <p:ph type="body"/>
          </p:nvPr>
        </p:nvSpPr>
        <p:spPr>
          <a:xfrm>
            <a:off x="4644720" y="264132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33" name="PlaceHolder 2"/>
          <p:cNvSpPr>
            <a:spLocks noGrp="1"/>
          </p:cNvSpPr>
          <p:nvPr>
            <p:ph type="body"/>
          </p:nvPr>
        </p:nvSpPr>
        <p:spPr>
          <a:xfrm>
            <a:off x="4644720" y="500760"/>
            <a:ext cx="4165560" cy="40978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34" name="PlaceHolder 3"/>
          <p:cNvSpPr>
            <a:spLocks noGrp="1"/>
          </p:cNvSpPr>
          <p:nvPr>
            <p:ph type="body"/>
          </p:nvPr>
        </p:nvSpPr>
        <p:spPr>
          <a:xfrm>
            <a:off x="4644720" y="500760"/>
            <a:ext cx="4165560" cy="40978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35" name="" descr=""/>
          <p:cNvPicPr/>
          <p:nvPr/>
        </p:nvPicPr>
        <p:blipFill>
          <a:blip r:embed="rId2"/>
          <a:stretch/>
        </p:blipFill>
        <p:spPr>
          <a:xfrm>
            <a:off x="4644360" y="887760"/>
            <a:ext cx="4165560" cy="3323520"/>
          </a:xfrm>
          <a:prstGeom prst="rect">
            <a:avLst/>
          </a:prstGeom>
          <a:ln>
            <a:noFill/>
          </a:ln>
        </p:spPr>
      </p:pic>
      <p:pic>
        <p:nvPicPr>
          <p:cNvPr id="36" name="" descr=""/>
          <p:cNvPicPr/>
          <p:nvPr/>
        </p:nvPicPr>
        <p:blipFill>
          <a:blip r:embed="rId3"/>
          <a:stretch/>
        </p:blipFill>
        <p:spPr>
          <a:xfrm>
            <a:off x="4644360" y="887760"/>
            <a:ext cx="4165560" cy="33235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4644720" y="500760"/>
            <a:ext cx="4165560" cy="40978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644720" y="500760"/>
            <a:ext cx="4165560" cy="4097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644720" y="500760"/>
            <a:ext cx="2032560" cy="4097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6779160" y="500760"/>
            <a:ext cx="2032560" cy="4097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1170720"/>
            <a:ext cx="370584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644720" y="50076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44720" y="264132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779160" y="500760"/>
            <a:ext cx="2032560" cy="4097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4" name="PlaceHolder 2"/>
          <p:cNvSpPr>
            <a:spLocks noGrp="1"/>
          </p:cNvSpPr>
          <p:nvPr>
            <p:ph type="subTitle"/>
          </p:nvPr>
        </p:nvSpPr>
        <p:spPr>
          <a:xfrm>
            <a:off x="4644720" y="500760"/>
            <a:ext cx="4165560" cy="40978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644720" y="500760"/>
            <a:ext cx="2032560" cy="4097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779160" y="50076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779160" y="264132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644720" y="50076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779160" y="50076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44720" y="2641320"/>
            <a:ext cx="4165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644720" y="500760"/>
            <a:ext cx="4165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44720" y="2641320"/>
            <a:ext cx="4165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4644720" y="50076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6779160" y="50076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6779160" y="264132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644720" y="2641320"/>
            <a:ext cx="2032560" cy="195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644720" y="500760"/>
            <a:ext cx="4165560" cy="4097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44720" y="500760"/>
            <a:ext cx="4165560" cy="4097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4644360" y="887760"/>
            <a:ext cx="4165560" cy="3323520"/>
          </a:xfrm>
          <a:prstGeom prst="rect">
            <a:avLst/>
          </a:prstGeom>
          <a:ln>
            <a:noFill/>
          </a:ln>
        </p:spPr>
      </p:pic>
      <p:pic>
        <p:nvPicPr>
          <p:cNvPr id="75" name="" descr=""/>
          <p:cNvPicPr/>
          <p:nvPr/>
        </p:nvPicPr>
        <p:blipFill>
          <a:blip r:embed="rId3"/>
          <a:stretch/>
        </p:blipFill>
        <p:spPr>
          <a:xfrm>
            <a:off x="4644360" y="887760"/>
            <a:ext cx="4165560" cy="33235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6" name="PlaceHolder 2"/>
          <p:cNvSpPr>
            <a:spLocks noGrp="1"/>
          </p:cNvSpPr>
          <p:nvPr>
            <p:ph type="body"/>
          </p:nvPr>
        </p:nvSpPr>
        <p:spPr>
          <a:xfrm>
            <a:off x="4644720" y="500760"/>
            <a:ext cx="4165560" cy="40978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8" name="PlaceHolder 2"/>
          <p:cNvSpPr>
            <a:spLocks noGrp="1"/>
          </p:cNvSpPr>
          <p:nvPr>
            <p:ph type="body"/>
          </p:nvPr>
        </p:nvSpPr>
        <p:spPr>
          <a:xfrm>
            <a:off x="4644720" y="500760"/>
            <a:ext cx="2032560" cy="40978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9" name="PlaceHolder 3"/>
          <p:cNvSpPr>
            <a:spLocks noGrp="1"/>
          </p:cNvSpPr>
          <p:nvPr>
            <p:ph type="body"/>
          </p:nvPr>
        </p:nvSpPr>
        <p:spPr>
          <a:xfrm>
            <a:off x="6779160" y="500760"/>
            <a:ext cx="2032560" cy="40978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1170720"/>
            <a:ext cx="3705840" cy="1028736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3" name="PlaceHolder 2"/>
          <p:cNvSpPr>
            <a:spLocks noGrp="1"/>
          </p:cNvSpPr>
          <p:nvPr>
            <p:ph type="body"/>
          </p:nvPr>
        </p:nvSpPr>
        <p:spPr>
          <a:xfrm>
            <a:off x="4644720" y="50076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4" name="PlaceHolder 3"/>
          <p:cNvSpPr>
            <a:spLocks noGrp="1"/>
          </p:cNvSpPr>
          <p:nvPr>
            <p:ph type="body"/>
          </p:nvPr>
        </p:nvSpPr>
        <p:spPr>
          <a:xfrm>
            <a:off x="4644720" y="264132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5" name="PlaceHolder 4"/>
          <p:cNvSpPr>
            <a:spLocks noGrp="1"/>
          </p:cNvSpPr>
          <p:nvPr>
            <p:ph type="body"/>
          </p:nvPr>
        </p:nvSpPr>
        <p:spPr>
          <a:xfrm>
            <a:off x="6779160" y="500760"/>
            <a:ext cx="2032560" cy="40978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7" name="PlaceHolder 2"/>
          <p:cNvSpPr>
            <a:spLocks noGrp="1"/>
          </p:cNvSpPr>
          <p:nvPr>
            <p:ph type="body"/>
          </p:nvPr>
        </p:nvSpPr>
        <p:spPr>
          <a:xfrm>
            <a:off x="4644720" y="500760"/>
            <a:ext cx="2032560" cy="40978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 name="PlaceHolder 3"/>
          <p:cNvSpPr>
            <a:spLocks noGrp="1"/>
          </p:cNvSpPr>
          <p:nvPr>
            <p:ph type="body"/>
          </p:nvPr>
        </p:nvSpPr>
        <p:spPr>
          <a:xfrm>
            <a:off x="6779160" y="50076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 name="PlaceHolder 4"/>
          <p:cNvSpPr>
            <a:spLocks noGrp="1"/>
          </p:cNvSpPr>
          <p:nvPr>
            <p:ph type="body"/>
          </p:nvPr>
        </p:nvSpPr>
        <p:spPr>
          <a:xfrm>
            <a:off x="6779160" y="264132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1" name="PlaceHolder 2"/>
          <p:cNvSpPr>
            <a:spLocks noGrp="1"/>
          </p:cNvSpPr>
          <p:nvPr>
            <p:ph type="body"/>
          </p:nvPr>
        </p:nvSpPr>
        <p:spPr>
          <a:xfrm>
            <a:off x="4644720" y="50076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2" name="PlaceHolder 3"/>
          <p:cNvSpPr>
            <a:spLocks noGrp="1"/>
          </p:cNvSpPr>
          <p:nvPr>
            <p:ph type="body"/>
          </p:nvPr>
        </p:nvSpPr>
        <p:spPr>
          <a:xfrm>
            <a:off x="6779160" y="500760"/>
            <a:ext cx="2032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3" name="PlaceHolder 4"/>
          <p:cNvSpPr>
            <a:spLocks noGrp="1"/>
          </p:cNvSpPr>
          <p:nvPr>
            <p:ph type="body"/>
          </p:nvPr>
        </p:nvSpPr>
        <p:spPr>
          <a:xfrm>
            <a:off x="4644720" y="2641320"/>
            <a:ext cx="4165560" cy="19544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94d"/>
        </a:solidFill>
      </p:bgPr>
    </p:bg>
    <p:spTree>
      <p:nvGrpSpPr>
        <p:cNvPr id="1" name=""/>
        <p:cNvGrpSpPr/>
        <p:nvPr/>
      </p:nvGrpSpPr>
      <p:grpSpPr>
        <a:xfrm>
          <a:off x="0" y="0"/>
          <a:ext cx="0" cy="0"/>
          <a:chOff x="0" y="0"/>
          <a:chExt cx="0" cy="0"/>
        </a:xfrm>
      </p:grpSpPr>
      <p:sp>
        <p:nvSpPr>
          <p:cNvPr id="0" name="CustomShape 1"/>
          <p:cNvSpPr/>
          <p:nvPr/>
        </p:nvSpPr>
        <p:spPr>
          <a:xfrm>
            <a:off x="0" y="0"/>
            <a:ext cx="9143640" cy="4397400"/>
          </a:xfrm>
          <a:custGeom>
            <a:avLst/>
            <a:gdLst/>
            <a:ahLst/>
            <a:rect l="l" t="t" r="r" b="b"/>
            <a:pathLst>
              <a:path w="365770" h="175924">
                <a:moveTo>
                  <a:pt x="0" y="0"/>
                </a:moveTo>
                <a:lnTo>
                  <a:pt x="365770" y="0"/>
                </a:lnTo>
                <a:lnTo>
                  <a:pt x="365760" y="70914"/>
                </a:lnTo>
                <a:lnTo>
                  <a:pt x="0" y="175924"/>
                </a:lnTo>
                <a:close/>
              </a:path>
            </a:pathLst>
          </a:custGeom>
          <a:solidFill>
            <a:schemeClr val="lt1"/>
          </a:solidFill>
          <a:ln>
            <a:noFill/>
          </a:ln>
        </p:spPr>
        <p:style>
          <a:lnRef idx="0"/>
          <a:fillRef idx="0"/>
          <a:effectRef idx="0"/>
          <a:fontRef idx="minor"/>
        </p:style>
      </p:sp>
      <p:sp>
        <p:nvSpPr>
          <p:cNvPr id="1" name="PlaceHolder 2"/>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Click to edit the outline text format</a:t>
            </a:r>
            <a:endParaRPr b="0" lang="en-IN"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a:off x="0" y="0"/>
            <a:ext cx="4313160" cy="5142960"/>
          </a:xfrm>
          <a:prstGeom prst="rect">
            <a:avLst/>
          </a:prstGeom>
          <a:solidFill>
            <a:schemeClr val="dk1"/>
          </a:solidFill>
          <a:ln>
            <a:noFill/>
          </a:ln>
        </p:spPr>
        <p:style>
          <a:lnRef idx="0"/>
          <a:fillRef idx="0"/>
          <a:effectRef idx="0"/>
          <a:fontRef idx="minor"/>
        </p:style>
      </p:sp>
      <p:sp>
        <p:nvSpPr>
          <p:cNvPr id="38" name="CustomShape 2"/>
          <p:cNvSpPr/>
          <p:nvPr/>
        </p:nvSpPr>
        <p:spPr>
          <a:xfrm>
            <a:off x="0" y="44280"/>
            <a:ext cx="4312800" cy="4398480"/>
          </a:xfrm>
          <a:custGeom>
            <a:avLst/>
            <a:gdLst/>
            <a:ahLst/>
            <a:rect l="l" t="t" r="r" b="b"/>
            <a:pathLst>
              <a:path w="172545" h="175975">
                <a:moveTo>
                  <a:pt x="0" y="157"/>
                </a:moveTo>
                <a:lnTo>
                  <a:pt x="172419" y="0"/>
                </a:lnTo>
                <a:lnTo>
                  <a:pt x="172545" y="126541"/>
                </a:lnTo>
                <a:lnTo>
                  <a:pt x="0" y="175975"/>
                </a:lnTo>
                <a:close/>
              </a:path>
            </a:pathLst>
          </a:custGeom>
          <a:solidFill>
            <a:schemeClr val="accent2"/>
          </a:solidFill>
          <a:ln>
            <a:noFill/>
          </a:ln>
        </p:spPr>
        <p:style>
          <a:lnRef idx="0"/>
          <a:fillRef idx="0"/>
          <a:effectRef idx="0"/>
          <a:fontRef idx="minor"/>
        </p:style>
      </p:sp>
      <p:sp>
        <p:nvSpPr>
          <p:cNvPr id="39" name="CustomShape 3"/>
          <p:cNvSpPr/>
          <p:nvPr/>
        </p:nvSpPr>
        <p:spPr>
          <a:xfrm>
            <a:off x="0" y="0"/>
            <a:ext cx="4316040" cy="4394880"/>
          </a:xfrm>
          <a:custGeom>
            <a:avLst/>
            <a:gdLst/>
            <a:ahLst/>
            <a:rect l="l" t="t" r="r" b="b"/>
            <a:pathLst>
              <a:path w="172676" h="175824">
                <a:moveTo>
                  <a:pt x="0" y="6"/>
                </a:moveTo>
                <a:lnTo>
                  <a:pt x="172676" y="0"/>
                </a:lnTo>
                <a:lnTo>
                  <a:pt x="172562" y="126442"/>
                </a:lnTo>
                <a:lnTo>
                  <a:pt x="0" y="175824"/>
                </a:lnTo>
                <a:close/>
              </a:path>
            </a:pathLst>
          </a:custGeom>
          <a:solidFill>
            <a:schemeClr val="dk1"/>
          </a:solidFill>
          <a:ln>
            <a:noFill/>
          </a:ln>
        </p:spPr>
        <p:style>
          <a:lnRef idx="0"/>
          <a:fillRef idx="0"/>
          <a:effectRef idx="0"/>
          <a:fontRef idx="minor"/>
        </p:style>
      </p:sp>
      <p:sp>
        <p:nvSpPr>
          <p:cNvPr id="40" name="PlaceHolder 4"/>
          <p:cNvSpPr>
            <a:spLocks noGrp="1"/>
          </p:cNvSpPr>
          <p:nvPr>
            <p:ph type="title"/>
          </p:nvPr>
        </p:nvSpPr>
        <p:spPr>
          <a:xfrm>
            <a:off x="311760" y="500760"/>
            <a:ext cx="3705840" cy="25081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5"/>
          <p:cNvSpPr>
            <a:spLocks noGrp="1"/>
          </p:cNvSpPr>
          <p:nvPr>
            <p:ph type="body"/>
          </p:nvPr>
        </p:nvSpPr>
        <p:spPr>
          <a:xfrm>
            <a:off x="4644720" y="500760"/>
            <a:ext cx="4165560" cy="40978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539640"/>
            <a:ext cx="8519760" cy="1281960"/>
          </a:xfrm>
          <a:prstGeom prst="rect">
            <a:avLst/>
          </a:prstGeom>
          <a:noFill/>
          <a:ln>
            <a:noFill/>
          </a:ln>
        </p:spPr>
        <p:style>
          <a:lnRef idx="0"/>
          <a:fillRef idx="0"/>
          <a:effectRef idx="0"/>
          <a:fontRef idx="minor"/>
        </p:style>
        <p:txBody>
          <a:bodyPr lIns="90000" rIns="90000" tIns="91440" bIns="91440"/>
          <a:p>
            <a:pPr>
              <a:lnSpc>
                <a:spcPct val="100000"/>
              </a:lnSpc>
            </a:pPr>
            <a:r>
              <a:rPr b="0" lang="en-IN" sz="3600" spc="-1" strike="noStrike">
                <a:solidFill>
                  <a:srgbClr val="002f4a"/>
                </a:solidFill>
                <a:uFill>
                  <a:solidFill>
                    <a:srgbClr val="ffffff"/>
                  </a:solidFill>
                </a:uFill>
                <a:latin typeface="Merriweather"/>
                <a:ea typeface="Merriweather"/>
              </a:rPr>
              <a:t>V - Shaped Model</a:t>
            </a:r>
            <a:endParaRPr b="0" lang="en-IN" sz="1800" spc="-1" strike="noStrike">
              <a:solidFill>
                <a:srgbClr val="ffffff"/>
              </a:solidFill>
              <a:uFill>
                <a:solidFill>
                  <a:srgbClr val="ffffff"/>
                </a:solidFill>
              </a:uFill>
              <a:latin typeface="Arial"/>
            </a:endParaRPr>
          </a:p>
        </p:txBody>
      </p:sp>
      <p:sp>
        <p:nvSpPr>
          <p:cNvPr id="77" name="CustomShape 2"/>
          <p:cNvSpPr/>
          <p:nvPr/>
        </p:nvSpPr>
        <p:spPr>
          <a:xfrm>
            <a:off x="311760" y="1878480"/>
            <a:ext cx="4241880" cy="1338840"/>
          </a:xfrm>
          <a:prstGeom prst="rect">
            <a:avLst/>
          </a:prstGeom>
          <a:noFill/>
          <a:ln>
            <a:noFill/>
          </a:ln>
        </p:spPr>
        <p:style>
          <a:lnRef idx="0"/>
          <a:fillRef idx="0"/>
          <a:effectRef idx="0"/>
          <a:fontRef idx="minor"/>
        </p:style>
        <p:txBody>
          <a:bodyPr lIns="90000" rIns="90000" tIns="91440" bIns="91440"/>
          <a:p>
            <a:pPr>
              <a:lnSpc>
                <a:spcPct val="100000"/>
              </a:lnSpc>
            </a:pPr>
            <a:r>
              <a:rPr b="0" lang="en-IN" sz="2300" spc="-1" strike="noStrike">
                <a:solidFill>
                  <a:srgbClr val="626b73"/>
                </a:solidFill>
                <a:uFill>
                  <a:solidFill>
                    <a:srgbClr val="ffffff"/>
                  </a:solidFill>
                </a:uFill>
                <a:latin typeface="Roboto"/>
                <a:ea typeface="Roboto"/>
              </a:rPr>
              <a:t>Team 2 (Kmps Tax Pvt Ltd)</a:t>
            </a:r>
            <a:endParaRPr b="0" lang="en-IN" sz="1800" spc="-1" strike="noStrike">
              <a:solidFill>
                <a:srgbClr val="ffffff"/>
              </a:solidFill>
              <a:uFill>
                <a:solidFill>
                  <a:srgbClr val="ffffff"/>
                </a:solidFill>
              </a:uFill>
              <a:latin typeface="Arial"/>
            </a:endParaRPr>
          </a:p>
          <a:p>
            <a:pPr>
              <a:lnSpc>
                <a:spcPct val="100000"/>
              </a:lnSpc>
            </a:pPr>
            <a:r>
              <a:rPr b="0" lang="en-IN" sz="2300" spc="-1" strike="noStrike">
                <a:solidFill>
                  <a:srgbClr val="626b73"/>
                </a:solidFill>
                <a:uFill>
                  <a:solidFill>
                    <a:srgbClr val="ffffff"/>
                  </a:solidFill>
                </a:uFill>
                <a:latin typeface="Roboto"/>
                <a:ea typeface="Roboto"/>
              </a:rPr>
              <a:t>Shweta Rawat - 902483</a:t>
            </a:r>
            <a:endParaRPr b="0" lang="en-IN" sz="1800" spc="-1" strike="noStrike">
              <a:solidFill>
                <a:srgbClr val="ffffff"/>
              </a:solidFill>
              <a:uFill>
                <a:solidFill>
                  <a:srgbClr val="ffffff"/>
                </a:solidFill>
              </a:uFill>
              <a:latin typeface="Arial"/>
            </a:endParaRPr>
          </a:p>
          <a:p>
            <a:pPr>
              <a:lnSpc>
                <a:spcPct val="100000"/>
              </a:lnSpc>
            </a:pPr>
            <a:r>
              <a:rPr b="0" lang="en-IN" sz="2300" spc="-1" strike="noStrike">
                <a:solidFill>
                  <a:srgbClr val="626b73"/>
                </a:solidFill>
                <a:uFill>
                  <a:solidFill>
                    <a:srgbClr val="ffffff"/>
                  </a:solidFill>
                </a:uFill>
                <a:latin typeface="Roboto"/>
                <a:ea typeface="Roboto"/>
              </a:rPr>
              <a:t>Keerthana Achalla - 902224</a:t>
            </a:r>
            <a:endParaRPr b="0" lang="en-IN" sz="1800" spc="-1" strike="noStrike">
              <a:solidFill>
                <a:srgbClr val="ffffff"/>
              </a:solidFill>
              <a:uFill>
                <a:solidFill>
                  <a:srgbClr val="ffffff"/>
                </a:solidFill>
              </a:uFill>
              <a:latin typeface="Arial"/>
            </a:endParaRPr>
          </a:p>
        </p:txBody>
      </p:sp>
      <p:sp>
        <p:nvSpPr>
          <p:cNvPr id="78" name="CustomShape 3"/>
          <p:cNvSpPr/>
          <p:nvPr/>
        </p:nvSpPr>
        <p:spPr>
          <a:xfrm>
            <a:off x="4419720" y="3760560"/>
            <a:ext cx="4507920" cy="518040"/>
          </a:xfrm>
          <a:prstGeom prst="rect">
            <a:avLst/>
          </a:prstGeom>
          <a:noFill/>
          <a:ln>
            <a:noFill/>
          </a:ln>
        </p:spPr>
        <p:style>
          <a:lnRef idx="0"/>
          <a:fillRef idx="0"/>
          <a:effectRef idx="0"/>
          <a:fontRef idx="minor"/>
        </p:style>
        <p:txBody>
          <a:bodyPr lIns="90000" rIns="90000" tIns="91440" bIns="91440"/>
          <a:p>
            <a:pPr>
              <a:lnSpc>
                <a:spcPct val="100000"/>
              </a:lnSpc>
            </a:pPr>
            <a:r>
              <a:rPr b="1" lang="en-IN" sz="2200" spc="-1" strike="noStrike">
                <a:solidFill>
                  <a:srgbClr val="ffffff"/>
                </a:solidFill>
                <a:uFill>
                  <a:solidFill>
                    <a:srgbClr val="ffffff"/>
                  </a:solidFill>
                </a:uFill>
                <a:latin typeface="Roboto"/>
                <a:ea typeface="Roboto"/>
              </a:rPr>
              <a:t>Mentor – Deepa Thangaraj</a:t>
            </a:r>
            <a:endParaRPr b="0" lang="en-IN"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95920" y="1121400"/>
            <a:ext cx="8396280" cy="3956760"/>
          </a:xfrm>
          <a:prstGeom prst="rect">
            <a:avLst/>
          </a:prstGeom>
          <a:noFill/>
          <a:ln>
            <a:noFill/>
          </a:ln>
        </p:spPr>
        <p:style>
          <a:lnRef idx="0"/>
          <a:fillRef idx="0"/>
          <a:effectRef idx="0"/>
          <a:fontRef idx="minor"/>
        </p:style>
        <p:txBody>
          <a:bodyPr lIns="90000" rIns="90000" tIns="91440" bIns="91440"/>
          <a:p>
            <a:r>
              <a:rPr b="0" lang="en-IN" sz="2400" spc="-1" strike="noStrike">
                <a:solidFill>
                  <a:srgbClr val="000000"/>
                </a:solidFill>
                <a:uFill>
                  <a:solidFill>
                    <a:srgbClr val="ffffff"/>
                  </a:solidFill>
                </a:uFill>
                <a:latin typeface="Arial"/>
                <a:ea typeface="Arial"/>
              </a:rPr>
              <a:t>Highly disciplined model and Phases are completed one at a time.</a:t>
            </a:r>
            <a:endParaRPr b="0" lang="en-IN" sz="24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Arial"/>
              </a:rPr>
              <a:t>Good for small projects where project requirements are clear.</a:t>
            </a:r>
            <a:endParaRPr b="0" lang="en-IN" sz="24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Arial"/>
              </a:rPr>
              <a:t>Easy to understand Simple to use.</a:t>
            </a:r>
            <a:endParaRPr b="0" lang="en-IN" sz="24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Arial"/>
              </a:rPr>
              <a:t>Error-free and good quality product due to Verification and Validation</a:t>
            </a:r>
            <a:endParaRPr b="0" lang="en-IN" sz="2400" spc="-1" strike="noStrike">
              <a:solidFill>
                <a:srgbClr val="000000"/>
              </a:solidFill>
              <a:uFill>
                <a:solidFill>
                  <a:srgbClr val="ffffff"/>
                </a:solidFill>
              </a:uFill>
              <a:latin typeface="Arial"/>
            </a:endParaRPr>
          </a:p>
          <a:p>
            <a:r>
              <a:rPr b="0" lang="en-IN" sz="2400" spc="-1" strike="noStrike">
                <a:solidFill>
                  <a:srgbClr val="000000"/>
                </a:solidFill>
                <a:uFill>
                  <a:solidFill>
                    <a:srgbClr val="ffffff"/>
                  </a:solidFill>
                </a:uFill>
                <a:latin typeface="Arial"/>
                <a:ea typeface="Arial"/>
              </a:rPr>
              <a:t>Enables project management to track progress accurately.</a:t>
            </a:r>
            <a:endParaRPr b="0" lang="en-IN" sz="2400" spc="-1" strike="noStrike">
              <a:solidFill>
                <a:srgbClr val="000000"/>
              </a:solidFill>
              <a:uFill>
                <a:solidFill>
                  <a:srgbClr val="ffffff"/>
                </a:solidFill>
              </a:uFill>
              <a:latin typeface="Arial"/>
            </a:endParaRPr>
          </a:p>
          <a:p>
            <a:pPr marL="685800" indent="-354960">
              <a:lnSpc>
                <a:spcPct val="158000"/>
              </a:lnSpc>
              <a:buClr>
                <a:srgbClr val="40424e"/>
              </a:buClr>
              <a:buFont typeface="Arial"/>
              <a:buChar char="●"/>
            </a:pPr>
            <a:r>
              <a:rPr b="0" lang="en-IN" sz="2400" spc="-1" strike="noStrike">
                <a:solidFill>
                  <a:srgbClr val="000000"/>
                </a:solidFill>
                <a:uFill>
                  <a:solidFill>
                    <a:srgbClr val="ffffff"/>
                  </a:solidFill>
                </a:uFill>
                <a:latin typeface="Arial"/>
                <a:ea typeface="Arial"/>
              </a:rPr>
              <a:t> </a:t>
            </a:r>
            <a:endParaRPr b="0" lang="en-IN" sz="2400" spc="-1" strike="noStrike">
              <a:solidFill>
                <a:srgbClr val="000000"/>
              </a:solidFill>
              <a:uFill>
                <a:solidFill>
                  <a:srgbClr val="ffffff"/>
                </a:solidFill>
              </a:uFill>
              <a:latin typeface="Arial"/>
            </a:endParaRPr>
          </a:p>
        </p:txBody>
      </p:sp>
      <p:sp>
        <p:nvSpPr>
          <p:cNvPr id="99" name="CustomShape 2"/>
          <p:cNvSpPr/>
          <p:nvPr/>
        </p:nvSpPr>
        <p:spPr>
          <a:xfrm>
            <a:off x="2080800" y="219600"/>
            <a:ext cx="5297760" cy="939240"/>
          </a:xfrm>
          <a:prstGeom prst="rect">
            <a:avLst/>
          </a:prstGeom>
          <a:noFill/>
          <a:ln>
            <a:noFill/>
          </a:ln>
        </p:spPr>
        <p:style>
          <a:lnRef idx="0"/>
          <a:fillRef idx="0"/>
          <a:effectRef idx="0"/>
          <a:fontRef idx="minor"/>
        </p:style>
        <p:txBody>
          <a:bodyPr lIns="90000" rIns="90000" tIns="91440" bIns="91440"/>
          <a:p>
            <a:pPr>
              <a:lnSpc>
                <a:spcPct val="115000"/>
              </a:lnSpc>
            </a:pPr>
            <a:r>
              <a:rPr b="0" lang="en-IN" sz="3200" spc="-1" strike="noStrike">
                <a:solidFill>
                  <a:srgbClr val="40424e"/>
                </a:solidFill>
                <a:uFill>
                  <a:solidFill>
                    <a:srgbClr val="ffffff"/>
                  </a:solidFill>
                </a:uFill>
                <a:latin typeface="Merriweather"/>
                <a:ea typeface="Merriweather"/>
              </a:rPr>
              <a:t>Advantages of V- Model</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91200" y="268200"/>
            <a:ext cx="8519760" cy="842400"/>
          </a:xfrm>
          <a:prstGeom prst="rect">
            <a:avLst/>
          </a:prstGeom>
          <a:noFill/>
          <a:ln>
            <a:noFill/>
          </a:ln>
        </p:spPr>
        <p:style>
          <a:lnRef idx="0"/>
          <a:fillRef idx="0"/>
          <a:effectRef idx="0"/>
          <a:fontRef idx="minor"/>
        </p:style>
        <p:txBody>
          <a:bodyPr lIns="90000" rIns="90000" tIns="91440" bIns="91440"/>
          <a:p>
            <a:r>
              <a:rPr b="0" lang="en-IN" sz="3200" spc="-1" strike="noStrike">
                <a:solidFill>
                  <a:srgbClr val="40424e"/>
                </a:solidFill>
                <a:uFill>
                  <a:solidFill>
                    <a:srgbClr val="ffffff"/>
                  </a:solidFill>
                </a:uFill>
                <a:latin typeface="Merriweather"/>
                <a:ea typeface="Merriweather"/>
              </a:rPr>
              <a:t>Disadvantages of V- Model</a:t>
            </a:r>
            <a:endParaRPr b="0" lang="en-IN" sz="1800" spc="-1" strike="noStrike">
              <a:solidFill>
                <a:srgbClr val="ffffff"/>
              </a:solidFill>
              <a:uFill>
                <a:solidFill>
                  <a:srgbClr val="ffffff"/>
                </a:solidFill>
              </a:uFill>
              <a:latin typeface="Arial"/>
            </a:endParaRPr>
          </a:p>
          <a:p>
            <a:pPr>
              <a:lnSpc>
                <a:spcPct val="115000"/>
              </a:lnSpc>
            </a:pPr>
            <a:endParaRPr b="0" lang="en-IN" sz="1800" spc="-1" strike="noStrike">
              <a:solidFill>
                <a:srgbClr val="ffffff"/>
              </a:solidFill>
              <a:uFill>
                <a:solidFill>
                  <a:srgbClr val="ffffff"/>
                </a:solidFill>
              </a:uFill>
              <a:latin typeface="Arial"/>
            </a:endParaRPr>
          </a:p>
        </p:txBody>
      </p:sp>
      <p:sp>
        <p:nvSpPr>
          <p:cNvPr id="101" name="CustomShape 2"/>
          <p:cNvSpPr/>
          <p:nvPr/>
        </p:nvSpPr>
        <p:spPr>
          <a:xfrm>
            <a:off x="544320" y="1197720"/>
            <a:ext cx="7544880" cy="2747160"/>
          </a:xfrm>
          <a:prstGeom prst="rect">
            <a:avLst/>
          </a:prstGeom>
          <a:noFill/>
          <a:ln>
            <a:noFill/>
          </a:ln>
        </p:spPr>
        <p:style>
          <a:lnRef idx="0"/>
          <a:fillRef idx="0"/>
          <a:effectRef idx="0"/>
          <a:fontRef idx="minor"/>
        </p:style>
        <p:txBody>
          <a:bodyPr lIns="90000" rIns="90000" tIns="91440" bIns="91440"/>
          <a:p>
            <a:pPr marL="838080" indent="-367560" algn="just">
              <a:lnSpc>
                <a:spcPct val="115000"/>
              </a:lnSpc>
              <a:buClr>
                <a:srgbClr val="333333"/>
              </a:buClr>
              <a:buFont typeface="Arial"/>
              <a:buChar char="●"/>
            </a:pPr>
            <a:r>
              <a:rPr b="0" lang="en-IN" sz="2200" spc="-1" strike="noStrike">
                <a:solidFill>
                  <a:srgbClr val="202124"/>
                </a:solidFill>
                <a:uFill>
                  <a:solidFill>
                    <a:srgbClr val="ffffff"/>
                  </a:solidFill>
                </a:uFill>
                <a:latin typeface="Arial"/>
                <a:ea typeface="Arial"/>
              </a:rPr>
              <a:t>High risk and uncertainty.</a:t>
            </a:r>
            <a:endParaRPr b="0" lang="en-IN" sz="1800" spc="-1" strike="noStrike">
              <a:solidFill>
                <a:srgbClr val="ffffff"/>
              </a:solidFill>
              <a:uFill>
                <a:solidFill>
                  <a:srgbClr val="ffffff"/>
                </a:solidFill>
              </a:uFill>
              <a:latin typeface="Arial"/>
            </a:endParaRPr>
          </a:p>
          <a:p>
            <a:pPr marL="838080" indent="-367560" algn="just">
              <a:lnSpc>
                <a:spcPct val="115000"/>
              </a:lnSpc>
              <a:buClr>
                <a:srgbClr val="333333"/>
              </a:buClr>
              <a:buFont typeface="Arial"/>
              <a:buChar char="●"/>
            </a:pPr>
            <a:r>
              <a:rPr b="0" lang="en-IN" sz="2200" spc="-1" strike="noStrike">
                <a:solidFill>
                  <a:srgbClr val="202124"/>
                </a:solidFill>
                <a:uFill>
                  <a:solidFill>
                    <a:srgbClr val="ffffff"/>
                  </a:solidFill>
                </a:uFill>
                <a:latin typeface="Arial"/>
                <a:ea typeface="Arial"/>
              </a:rPr>
              <a:t>Not a good for complex and object-oriented projects.</a:t>
            </a:r>
            <a:endParaRPr b="0" lang="en-IN" sz="1800" spc="-1" strike="noStrike">
              <a:solidFill>
                <a:srgbClr val="ffffff"/>
              </a:solidFill>
              <a:uFill>
                <a:solidFill>
                  <a:srgbClr val="ffffff"/>
                </a:solidFill>
              </a:uFill>
              <a:latin typeface="Arial"/>
            </a:endParaRPr>
          </a:p>
          <a:p>
            <a:pPr marL="838080" indent="-367560" algn="just">
              <a:lnSpc>
                <a:spcPct val="115000"/>
              </a:lnSpc>
              <a:buClr>
                <a:srgbClr val="333333"/>
              </a:buClr>
              <a:buFont typeface="Arial"/>
              <a:buChar char="●"/>
            </a:pPr>
            <a:r>
              <a:rPr b="0" lang="en-IN" sz="2200" spc="-1" strike="noStrike">
                <a:solidFill>
                  <a:srgbClr val="202124"/>
                </a:solidFill>
                <a:uFill>
                  <a:solidFill>
                    <a:srgbClr val="ffffff"/>
                  </a:solidFill>
                </a:uFill>
                <a:latin typeface="Arial"/>
                <a:ea typeface="Arial"/>
              </a:rPr>
              <a:t>Not suitable for projects where requirements are not clear and contains high risk of changing.</a:t>
            </a:r>
            <a:endParaRPr b="0" lang="en-IN" sz="1800" spc="-1" strike="noStrike">
              <a:solidFill>
                <a:srgbClr val="ffffff"/>
              </a:solidFill>
              <a:uFill>
                <a:solidFill>
                  <a:srgbClr val="ffffff"/>
                </a:solidFill>
              </a:uFill>
              <a:latin typeface="Arial"/>
            </a:endParaRPr>
          </a:p>
          <a:p>
            <a:pPr marL="838080" indent="-367560" algn="just">
              <a:lnSpc>
                <a:spcPct val="115000"/>
              </a:lnSpc>
              <a:buClr>
                <a:srgbClr val="333333"/>
              </a:buClr>
              <a:buFont typeface="Arial"/>
              <a:buChar char="●"/>
            </a:pPr>
            <a:r>
              <a:rPr b="0" lang="en-IN" sz="2200" spc="-1" strike="noStrike">
                <a:solidFill>
                  <a:srgbClr val="202124"/>
                </a:solidFill>
                <a:uFill>
                  <a:solidFill>
                    <a:srgbClr val="ffffff"/>
                  </a:solidFill>
                </a:uFill>
                <a:latin typeface="Arial"/>
                <a:ea typeface="Arial"/>
              </a:rPr>
              <a:t>Does not support iteration of phases.</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628280" y="345960"/>
            <a:ext cx="5750280" cy="519120"/>
          </a:xfrm>
          <a:prstGeom prst="rect">
            <a:avLst/>
          </a:prstGeom>
          <a:noFill/>
          <a:ln>
            <a:noFill/>
          </a:ln>
        </p:spPr>
        <p:style>
          <a:lnRef idx="0"/>
          <a:fillRef idx="0"/>
          <a:effectRef idx="0"/>
          <a:fontRef idx="minor"/>
        </p:style>
        <p:txBody>
          <a:bodyPr lIns="90000" rIns="90000" tIns="91440" bIns="91440"/>
          <a:p>
            <a:pPr>
              <a:lnSpc>
                <a:spcPct val="100000"/>
              </a:lnSpc>
            </a:pPr>
            <a:r>
              <a:rPr b="0" lang="en-IN" sz="3440" spc="-1" strike="noStrike">
                <a:solidFill>
                  <a:srgbClr val="002f4a"/>
                </a:solidFill>
                <a:uFill>
                  <a:solidFill>
                    <a:srgbClr val="ffffff"/>
                  </a:solidFill>
                </a:uFill>
                <a:latin typeface="Merriweather"/>
                <a:ea typeface="Merriweather"/>
              </a:rPr>
              <a:t>Use case - Tax software </a:t>
            </a:r>
            <a:endParaRPr b="0" lang="en-IN" sz="1800" spc="-1" strike="noStrike">
              <a:solidFill>
                <a:srgbClr val="ffffff"/>
              </a:solidFill>
              <a:uFill>
                <a:solidFill>
                  <a:srgbClr val="ffffff"/>
                </a:solidFill>
              </a:uFill>
              <a:latin typeface="Arial"/>
            </a:endParaRPr>
          </a:p>
        </p:txBody>
      </p:sp>
      <p:sp>
        <p:nvSpPr>
          <p:cNvPr id="103" name="CustomShape 2"/>
          <p:cNvSpPr/>
          <p:nvPr/>
        </p:nvSpPr>
        <p:spPr>
          <a:xfrm>
            <a:off x="788400" y="1460520"/>
            <a:ext cx="7869600" cy="1933560"/>
          </a:xfrm>
          <a:prstGeom prst="rect">
            <a:avLst/>
          </a:prstGeom>
          <a:noFill/>
          <a:ln>
            <a:noFill/>
          </a:ln>
        </p:spPr>
        <p:style>
          <a:lnRef idx="0"/>
          <a:fillRef idx="0"/>
          <a:effectRef idx="0"/>
          <a:fontRef idx="minor"/>
        </p:style>
        <p:txBody>
          <a:bodyPr lIns="90000" rIns="90000" tIns="91440" bIns="91440"/>
          <a:p>
            <a:pPr>
              <a:lnSpc>
                <a:spcPct val="100000"/>
              </a:lnSpc>
            </a:pPr>
            <a:r>
              <a:rPr b="0" lang="en-IN" sz="2300" spc="-1" strike="noStrike">
                <a:solidFill>
                  <a:srgbClr val="282829"/>
                </a:solidFill>
                <a:uFill>
                  <a:solidFill>
                    <a:srgbClr val="ffffff"/>
                  </a:solidFill>
                </a:uFill>
                <a:latin typeface="Roboto"/>
                <a:ea typeface="Roboto"/>
              </a:rPr>
              <a:t>Tax-related software with respect to the calculations, which is based on laws and regulations. Where continuous verification and validation is required at each step.</a:t>
            </a:r>
            <a:endParaRPr b="0" lang="en-IN" sz="1800" spc="-1" strike="noStrike">
              <a:solidFill>
                <a:srgbClr val="ffffff"/>
              </a:solidFill>
              <a:uFill>
                <a:solidFill>
                  <a:srgbClr val="ffffff"/>
                </a:solidFill>
              </a:uFill>
              <a:latin typeface="Arial"/>
            </a:endParaRPr>
          </a:p>
          <a:p>
            <a:pPr>
              <a:lnSpc>
                <a:spcPct val="100000"/>
              </a:lnSpc>
            </a:pPr>
            <a:r>
              <a:rPr b="0" lang="en-IN" sz="2300" spc="-1" strike="noStrike">
                <a:solidFill>
                  <a:srgbClr val="282829"/>
                </a:solidFill>
                <a:uFill>
                  <a:solidFill>
                    <a:srgbClr val="ffffff"/>
                  </a:solidFill>
                </a:uFill>
                <a:latin typeface="Roboto"/>
                <a:ea typeface="Roboto"/>
              </a:rPr>
              <a:t>In such case, V- model is the best choice</a:t>
            </a:r>
            <a:endParaRPr b="0" lang="en-IN" sz="1800" spc="-1" strike="noStrike">
              <a:solidFill>
                <a:srgbClr val="ffffff"/>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Google Shape;140;p25" descr=""/>
          <p:cNvPicPr/>
          <p:nvPr/>
        </p:nvPicPr>
        <p:blipFill>
          <a:blip r:embed="rId1"/>
          <a:srcRect l="0" t="0" r="0" b="4761"/>
          <a:stretch/>
        </p:blipFill>
        <p:spPr>
          <a:xfrm>
            <a:off x="1040040" y="880560"/>
            <a:ext cx="6423120" cy="30391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507040" y="126000"/>
            <a:ext cx="6499800" cy="532080"/>
          </a:xfrm>
          <a:prstGeom prst="rect">
            <a:avLst/>
          </a:prstGeom>
          <a:noFill/>
          <a:ln>
            <a:noFill/>
          </a:ln>
        </p:spPr>
        <p:style>
          <a:lnRef idx="0"/>
          <a:fillRef idx="0"/>
          <a:effectRef idx="0"/>
          <a:fontRef idx="minor"/>
        </p:style>
        <p:txBody>
          <a:bodyPr lIns="90000" rIns="90000" tIns="91440" bIns="91440"/>
          <a:p>
            <a:pPr>
              <a:lnSpc>
                <a:spcPct val="100000"/>
              </a:lnSpc>
            </a:pPr>
            <a:r>
              <a:rPr b="0" lang="en-IN" sz="3600" spc="-1" strike="noStrike">
                <a:solidFill>
                  <a:srgbClr val="002f4a"/>
                </a:solidFill>
                <a:uFill>
                  <a:solidFill>
                    <a:srgbClr val="ffffff"/>
                  </a:solidFill>
                </a:uFill>
                <a:latin typeface="Merriweather"/>
                <a:ea typeface="Merriweather"/>
              </a:rPr>
              <a:t>SDLC V - MODEL</a:t>
            </a:r>
            <a:endParaRPr b="0" lang="en-IN" sz="1800" spc="-1" strike="noStrike">
              <a:solidFill>
                <a:srgbClr val="ffffff"/>
              </a:solidFill>
              <a:uFill>
                <a:solidFill>
                  <a:srgbClr val="ffffff"/>
                </a:solidFill>
              </a:uFill>
              <a:latin typeface="Arial"/>
            </a:endParaRPr>
          </a:p>
        </p:txBody>
      </p:sp>
      <p:sp>
        <p:nvSpPr>
          <p:cNvPr id="80" name="CustomShape 2"/>
          <p:cNvSpPr/>
          <p:nvPr/>
        </p:nvSpPr>
        <p:spPr>
          <a:xfrm>
            <a:off x="453960" y="1232280"/>
            <a:ext cx="8255880" cy="3173760"/>
          </a:xfrm>
          <a:prstGeom prst="rect">
            <a:avLst/>
          </a:prstGeom>
          <a:noFill/>
          <a:ln>
            <a:noFill/>
          </a:ln>
        </p:spPr>
        <p:style>
          <a:lnRef idx="0"/>
          <a:fillRef idx="0"/>
          <a:effectRef idx="0"/>
          <a:fontRef idx="minor"/>
        </p:style>
        <p:txBody>
          <a:bodyPr lIns="90000" rIns="90000" tIns="91440" bIns="91440"/>
          <a:p>
            <a:pPr marL="457200" indent="-374040">
              <a:lnSpc>
                <a:spcPct val="100000"/>
              </a:lnSpc>
              <a:buClr>
                <a:srgbClr val="40424e"/>
              </a:buClr>
              <a:buFont typeface="Arial"/>
              <a:buChar char="●"/>
            </a:pPr>
            <a:r>
              <a:rPr b="0" lang="en-IN" sz="2300" spc="-1" strike="noStrike">
                <a:solidFill>
                  <a:srgbClr val="000000"/>
                </a:solidFill>
                <a:uFill>
                  <a:solidFill>
                    <a:srgbClr val="ffffff"/>
                  </a:solidFill>
                </a:uFill>
                <a:latin typeface="Arial"/>
                <a:ea typeface="Arial"/>
              </a:rPr>
              <a:t>The process executes in a sequential manner in V-shape. </a:t>
            </a:r>
            <a:endParaRPr b="0" lang="en-IN" sz="1800" spc="-1" strike="noStrike">
              <a:solidFill>
                <a:srgbClr val="ffffff"/>
              </a:solidFill>
              <a:uFill>
                <a:solidFill>
                  <a:srgbClr val="ffffff"/>
                </a:solidFill>
              </a:uFill>
              <a:latin typeface="Arial"/>
            </a:endParaRPr>
          </a:p>
          <a:p>
            <a:pPr marL="457200">
              <a:lnSpc>
                <a:spcPct val="100000"/>
              </a:lnSpc>
            </a:pPr>
            <a:endParaRPr b="0" lang="en-IN" sz="1800" spc="-1" strike="noStrike">
              <a:solidFill>
                <a:srgbClr val="ffffff"/>
              </a:solidFill>
              <a:uFill>
                <a:solidFill>
                  <a:srgbClr val="ffffff"/>
                </a:solidFill>
              </a:uFill>
              <a:latin typeface="Arial"/>
            </a:endParaRPr>
          </a:p>
          <a:p>
            <a:pPr marL="457200" indent="-374040">
              <a:lnSpc>
                <a:spcPct val="100000"/>
              </a:lnSpc>
              <a:buClr>
                <a:srgbClr val="40424e"/>
              </a:buClr>
              <a:buFont typeface="Arial"/>
              <a:buChar char="●"/>
            </a:pPr>
            <a:r>
              <a:rPr b="0" lang="en-IN" sz="2300" spc="-1" strike="noStrike">
                <a:solidFill>
                  <a:srgbClr val="000000"/>
                </a:solidFill>
                <a:uFill>
                  <a:solidFill>
                    <a:srgbClr val="ffffff"/>
                  </a:solidFill>
                </a:uFill>
                <a:latin typeface="Arial"/>
                <a:ea typeface="Arial"/>
              </a:rPr>
              <a:t>Verification and Validation model. </a:t>
            </a:r>
            <a:endParaRPr b="0" lang="en-IN" sz="1800" spc="-1" strike="noStrike">
              <a:solidFill>
                <a:srgbClr val="ffffff"/>
              </a:solidFill>
              <a:uFill>
                <a:solidFill>
                  <a:srgbClr val="ffffff"/>
                </a:solidFill>
              </a:uFill>
              <a:latin typeface="Arial"/>
            </a:endParaRPr>
          </a:p>
          <a:p>
            <a:pPr marL="457200">
              <a:lnSpc>
                <a:spcPct val="100000"/>
              </a:lnSpc>
            </a:pPr>
            <a:endParaRPr b="0" lang="en-IN" sz="1800" spc="-1" strike="noStrike">
              <a:solidFill>
                <a:srgbClr val="ffffff"/>
              </a:solidFill>
              <a:uFill>
                <a:solidFill>
                  <a:srgbClr val="ffffff"/>
                </a:solidFill>
              </a:uFill>
              <a:latin typeface="Arial"/>
            </a:endParaRPr>
          </a:p>
          <a:p>
            <a:pPr marL="457200" indent="-374040">
              <a:lnSpc>
                <a:spcPct val="100000"/>
              </a:lnSpc>
              <a:buClr>
                <a:srgbClr val="40424e"/>
              </a:buClr>
              <a:buFont typeface="Arial"/>
              <a:buChar char="●"/>
            </a:pPr>
            <a:r>
              <a:rPr b="0" lang="en-IN" sz="2300" spc="-1" strike="noStrike">
                <a:solidFill>
                  <a:srgbClr val="000000"/>
                </a:solidFill>
                <a:uFill>
                  <a:solidFill>
                    <a:srgbClr val="ffffff"/>
                  </a:solidFill>
                </a:uFill>
                <a:latin typeface="Arial"/>
                <a:ea typeface="Arial"/>
              </a:rPr>
              <a:t>Testing phase parallel to each development phase. </a:t>
            </a:r>
            <a:endParaRPr b="0" lang="en-IN" sz="1800" spc="-1" strike="noStrike">
              <a:solidFill>
                <a:srgbClr val="ffffff"/>
              </a:solidFill>
              <a:uFill>
                <a:solidFill>
                  <a:srgbClr val="ffffff"/>
                </a:solidFill>
              </a:uFill>
              <a:latin typeface="Arial"/>
            </a:endParaRPr>
          </a:p>
          <a:p>
            <a:pPr marL="457200">
              <a:lnSpc>
                <a:spcPct val="100000"/>
              </a:lnSpc>
            </a:pPr>
            <a:endParaRPr b="0" lang="en-IN" sz="1800" spc="-1" strike="noStrike">
              <a:solidFill>
                <a:srgbClr val="ffffff"/>
              </a:solidFill>
              <a:uFill>
                <a:solidFill>
                  <a:srgbClr val="ffffff"/>
                </a:solidFill>
              </a:uFill>
              <a:latin typeface="Arial"/>
            </a:endParaRPr>
          </a:p>
          <a:p>
            <a:pPr marL="457200" indent="-374040">
              <a:lnSpc>
                <a:spcPct val="100000"/>
              </a:lnSpc>
              <a:buClr>
                <a:srgbClr val="40424e"/>
              </a:buClr>
              <a:buFont typeface="Arial"/>
              <a:buChar char="●"/>
            </a:pPr>
            <a:r>
              <a:rPr b="0" lang="en-IN" sz="2300" spc="-1" strike="noStrike">
                <a:solidFill>
                  <a:srgbClr val="000000"/>
                </a:solidFill>
                <a:uFill>
                  <a:solidFill>
                    <a:srgbClr val="ffffff"/>
                  </a:solidFill>
                </a:uFill>
                <a:latin typeface="Arial"/>
                <a:ea typeface="Arial"/>
              </a:rPr>
              <a:t> </a:t>
            </a:r>
            <a:r>
              <a:rPr b="0" lang="en-IN" sz="2300" spc="-1" strike="noStrike">
                <a:solidFill>
                  <a:srgbClr val="000000"/>
                </a:solidFill>
                <a:uFill>
                  <a:solidFill>
                    <a:srgbClr val="ffffff"/>
                  </a:solidFill>
                </a:uFill>
                <a:latin typeface="Arial"/>
                <a:ea typeface="Arial"/>
              </a:rPr>
              <a:t>Verification and Validation phases are joined by coding phase</a:t>
            </a:r>
            <a:endParaRPr b="0" lang="en-IN" sz="1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11760" y="500760"/>
            <a:ext cx="3705840" cy="250812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ffffff"/>
                </a:solidFill>
                <a:uFill>
                  <a:solidFill>
                    <a:srgbClr val="ffffff"/>
                  </a:solidFill>
                </a:uFill>
                <a:latin typeface="Merriweather"/>
                <a:ea typeface="Merriweather"/>
              </a:rPr>
              <a:t>ARCHITECTURE</a:t>
            </a:r>
            <a:endParaRPr b="0" lang="en-IN" sz="1800" spc="-1" strike="noStrike">
              <a:solidFill>
                <a:srgbClr val="000000"/>
              </a:solidFill>
              <a:uFill>
                <a:solidFill>
                  <a:srgbClr val="ffffff"/>
                </a:solidFill>
              </a:uFill>
              <a:latin typeface="Arial"/>
            </a:endParaRPr>
          </a:p>
        </p:txBody>
      </p:sp>
      <p:pic>
        <p:nvPicPr>
          <p:cNvPr id="82" name="Google Shape;78;p15" descr=""/>
          <p:cNvPicPr/>
          <p:nvPr/>
        </p:nvPicPr>
        <p:blipFill>
          <a:blip r:embed="rId1"/>
          <a:srcRect l="126483" t="-32446" r="-234917" b="-5738"/>
          <a:stretch/>
        </p:blipFill>
        <p:spPr>
          <a:xfrm>
            <a:off x="3468240" y="168120"/>
            <a:ext cx="5623560" cy="4974840"/>
          </a:xfrm>
          <a:prstGeom prst="rect">
            <a:avLst/>
          </a:prstGeom>
          <a:ln>
            <a:noFill/>
          </a:ln>
        </p:spPr>
      </p:pic>
      <p:pic>
        <p:nvPicPr>
          <p:cNvPr id="83" name="Google Shape;79;p15" descr=""/>
          <p:cNvPicPr/>
          <p:nvPr/>
        </p:nvPicPr>
        <p:blipFill>
          <a:blip r:embed="rId2"/>
          <a:stretch/>
        </p:blipFill>
        <p:spPr>
          <a:xfrm>
            <a:off x="3468240" y="228600"/>
            <a:ext cx="5623560" cy="47203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09120" y="522360"/>
            <a:ext cx="3099600" cy="1191240"/>
          </a:xfrm>
          <a:prstGeom prst="rect">
            <a:avLst/>
          </a:prstGeom>
          <a:noFill/>
          <a:ln>
            <a:noFill/>
          </a:ln>
        </p:spPr>
        <p:style>
          <a:lnRef idx="0"/>
          <a:fillRef idx="0"/>
          <a:effectRef idx="0"/>
          <a:fontRef idx="minor"/>
        </p:style>
        <p:txBody>
          <a:bodyPr lIns="90000" rIns="90000" tIns="91440" bIns="91440"/>
          <a:p>
            <a:pPr>
              <a:lnSpc>
                <a:spcPct val="100000"/>
              </a:lnSpc>
            </a:pPr>
            <a:r>
              <a:rPr b="0" lang="en-IN" sz="2900" spc="-1" strike="noStrike">
                <a:solidFill>
                  <a:srgbClr val="ffffff"/>
                </a:solidFill>
                <a:uFill>
                  <a:solidFill>
                    <a:srgbClr val="ffffff"/>
                  </a:solidFill>
                </a:uFill>
                <a:latin typeface="Merriweather"/>
                <a:ea typeface="Merriweather"/>
              </a:rPr>
              <a:t>Design phase</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4623840" y="651600"/>
            <a:ext cx="4165560" cy="4097880"/>
          </a:xfrm>
          <a:prstGeom prst="rect">
            <a:avLst/>
          </a:prstGeom>
          <a:noFill/>
          <a:ln>
            <a:noFill/>
          </a:ln>
        </p:spPr>
        <p:style>
          <a:lnRef idx="0"/>
          <a:fillRef idx="0"/>
          <a:effectRef idx="0"/>
          <a:fontRef idx="minor"/>
        </p:style>
        <p:txBody>
          <a:bodyPr lIns="90000" rIns="90000" tIns="91440" bIns="91440"/>
          <a:p>
            <a:pPr marL="685800" indent="-374040">
              <a:lnSpc>
                <a:spcPct val="158000"/>
              </a:lnSpc>
              <a:buClr>
                <a:srgbClr val="40424e"/>
              </a:buClr>
              <a:buFont typeface="Arial"/>
              <a:buChar char="●"/>
            </a:pPr>
            <a:r>
              <a:rPr b="1" lang="en-IN" sz="2300" spc="-1" strike="noStrike">
                <a:solidFill>
                  <a:srgbClr val="40424e"/>
                </a:solidFill>
                <a:uFill>
                  <a:solidFill>
                    <a:srgbClr val="ffffff"/>
                  </a:solidFill>
                </a:uFill>
                <a:latin typeface="Arial"/>
                <a:ea typeface="Arial"/>
              </a:rPr>
              <a:t>Requirement Analysis</a:t>
            </a:r>
            <a:endParaRPr b="0" lang="en-IN" sz="1800" spc="-1" strike="noStrike">
              <a:solidFill>
                <a:srgbClr val="000000"/>
              </a:solidFill>
              <a:uFill>
                <a:solidFill>
                  <a:srgbClr val="ffffff"/>
                </a:solidFill>
              </a:uFill>
              <a:latin typeface="Arial"/>
            </a:endParaRPr>
          </a:p>
          <a:p>
            <a:pPr marL="685800" indent="-374040">
              <a:lnSpc>
                <a:spcPct val="158000"/>
              </a:lnSpc>
              <a:buClr>
                <a:srgbClr val="40424e"/>
              </a:buClr>
              <a:buFont typeface="Arial"/>
              <a:buChar char="●"/>
            </a:pPr>
            <a:r>
              <a:rPr b="1" lang="en-IN" sz="2300" spc="-1" strike="noStrike">
                <a:solidFill>
                  <a:srgbClr val="40424e"/>
                </a:solidFill>
                <a:uFill>
                  <a:solidFill>
                    <a:srgbClr val="ffffff"/>
                  </a:solidFill>
                </a:uFill>
                <a:latin typeface="Arial"/>
                <a:ea typeface="Arial"/>
              </a:rPr>
              <a:t>System Design</a:t>
            </a:r>
            <a:endParaRPr b="0" lang="en-IN" sz="1800" spc="-1" strike="noStrike">
              <a:solidFill>
                <a:srgbClr val="000000"/>
              </a:solidFill>
              <a:uFill>
                <a:solidFill>
                  <a:srgbClr val="ffffff"/>
                </a:solidFill>
              </a:uFill>
              <a:latin typeface="Arial"/>
            </a:endParaRPr>
          </a:p>
          <a:p>
            <a:pPr marL="685800" indent="-374040">
              <a:lnSpc>
                <a:spcPct val="158000"/>
              </a:lnSpc>
              <a:buClr>
                <a:srgbClr val="40424e"/>
              </a:buClr>
              <a:buFont typeface="Arial"/>
              <a:buChar char="●"/>
            </a:pPr>
            <a:r>
              <a:rPr b="1" lang="en-IN" sz="2300" spc="-1" strike="noStrike">
                <a:solidFill>
                  <a:srgbClr val="40424e"/>
                </a:solidFill>
                <a:uFill>
                  <a:solidFill>
                    <a:srgbClr val="ffffff"/>
                  </a:solidFill>
                </a:uFill>
                <a:latin typeface="Arial"/>
                <a:ea typeface="Arial"/>
              </a:rPr>
              <a:t>Architectural Design</a:t>
            </a:r>
            <a:endParaRPr b="0" lang="en-IN" sz="1800" spc="-1" strike="noStrike">
              <a:solidFill>
                <a:srgbClr val="000000"/>
              </a:solidFill>
              <a:uFill>
                <a:solidFill>
                  <a:srgbClr val="ffffff"/>
                </a:solidFill>
              </a:uFill>
              <a:latin typeface="Arial"/>
            </a:endParaRPr>
          </a:p>
          <a:p>
            <a:pPr marL="685800" indent="-374040">
              <a:lnSpc>
                <a:spcPct val="158000"/>
              </a:lnSpc>
              <a:buClr>
                <a:srgbClr val="40424e"/>
              </a:buClr>
              <a:buFont typeface="Arial"/>
              <a:buChar char="●"/>
            </a:pPr>
            <a:r>
              <a:rPr b="1" lang="en-IN" sz="2300" spc="-1" strike="noStrike">
                <a:solidFill>
                  <a:srgbClr val="40424e"/>
                </a:solidFill>
                <a:uFill>
                  <a:solidFill>
                    <a:srgbClr val="ffffff"/>
                  </a:solidFill>
                </a:uFill>
                <a:latin typeface="Arial"/>
                <a:ea typeface="Arial"/>
              </a:rPr>
              <a:t>Module Design</a:t>
            </a:r>
            <a:endParaRPr b="0" lang="en-IN" sz="1800" spc="-1" strike="noStrike">
              <a:solidFill>
                <a:srgbClr val="000000"/>
              </a:solidFill>
              <a:uFill>
                <a:solidFill>
                  <a:srgbClr val="ffffff"/>
                </a:solidFill>
              </a:uFill>
              <a:latin typeface="Arial"/>
            </a:endParaRPr>
          </a:p>
          <a:p>
            <a:pPr marL="457200">
              <a:lnSpc>
                <a:spcPct val="158000"/>
              </a:lnSpc>
            </a:pPr>
            <a:r>
              <a:rPr b="1" lang="en-IN" sz="2300" spc="-1" strike="noStrike">
                <a:solidFill>
                  <a:srgbClr val="40424e"/>
                </a:solidFill>
                <a:uFill>
                  <a:solidFill>
                    <a:srgbClr val="ffffff"/>
                  </a:solidFill>
                </a:uFill>
                <a:latin typeface="Arial"/>
                <a:ea typeface="Arial"/>
              </a:rPr>
              <a:t> </a:t>
            </a:r>
            <a:r>
              <a:rPr b="1" lang="en-IN" sz="2300" spc="-1" strike="noStrike">
                <a:solidFill>
                  <a:srgbClr val="40424e"/>
                </a:solidFill>
                <a:uFill>
                  <a:solidFill>
                    <a:srgbClr val="ffffff"/>
                  </a:solidFill>
                </a:uFill>
                <a:latin typeface="Arial"/>
                <a:ea typeface="Arial"/>
              </a:rPr>
              <a:t>=&gt; Coding</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98960" y="500760"/>
            <a:ext cx="3499920" cy="829440"/>
          </a:xfrm>
          <a:prstGeom prst="rect">
            <a:avLst/>
          </a:prstGeom>
          <a:noFill/>
          <a:ln>
            <a:noFill/>
          </a:ln>
        </p:spPr>
        <p:style>
          <a:lnRef idx="0"/>
          <a:fillRef idx="0"/>
          <a:effectRef idx="0"/>
          <a:fontRef idx="minor"/>
        </p:style>
        <p:txBody>
          <a:bodyPr lIns="90000" rIns="90000" tIns="91440" bIns="91440"/>
          <a:p>
            <a:r>
              <a:rPr b="0" lang="en-IN" sz="3250" spc="-1" strike="noStrike">
                <a:solidFill>
                  <a:srgbClr val="ffffff"/>
                </a:solidFill>
                <a:uFill>
                  <a:solidFill>
                    <a:srgbClr val="ffffff"/>
                  </a:solidFill>
                </a:uFill>
                <a:latin typeface="Merriweather"/>
                <a:ea typeface="Merriweather"/>
              </a:rPr>
              <a:t>Testing Phase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4626720" y="581400"/>
            <a:ext cx="3850560" cy="5512680"/>
          </a:xfrm>
          <a:prstGeom prst="rect">
            <a:avLst/>
          </a:prstGeom>
          <a:noFill/>
          <a:ln>
            <a:noFill/>
          </a:ln>
        </p:spPr>
        <p:style>
          <a:lnRef idx="0"/>
          <a:fillRef idx="0"/>
          <a:effectRef idx="0"/>
          <a:fontRef idx="minor"/>
        </p:style>
        <p:txBody>
          <a:bodyPr lIns="90000" rIns="90000" tIns="91440" bIns="91440"/>
          <a:p>
            <a:pPr marL="457200" indent="-374040">
              <a:lnSpc>
                <a:spcPct val="100000"/>
              </a:lnSpc>
              <a:buClr>
                <a:srgbClr val="40424e"/>
              </a:buClr>
              <a:buFont typeface="Arial"/>
              <a:buChar char="●"/>
            </a:pPr>
            <a:r>
              <a:rPr b="1" lang="en-IN" sz="2300" spc="-1" strike="noStrike">
                <a:solidFill>
                  <a:srgbClr val="40424e"/>
                </a:solidFill>
                <a:uFill>
                  <a:solidFill>
                    <a:srgbClr val="ffffff"/>
                  </a:solidFill>
                </a:uFill>
                <a:latin typeface="Arial"/>
                <a:ea typeface="Arial"/>
              </a:rPr>
              <a:t>Coding</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74040">
              <a:lnSpc>
                <a:spcPct val="100000"/>
              </a:lnSpc>
              <a:buClr>
                <a:srgbClr val="40424e"/>
              </a:buClr>
              <a:buFont typeface="Arial"/>
              <a:buChar char="●"/>
            </a:pPr>
            <a:r>
              <a:rPr b="1" lang="en-IN" sz="2300" spc="-1" strike="noStrike">
                <a:solidFill>
                  <a:srgbClr val="40424e"/>
                </a:solidFill>
                <a:uFill>
                  <a:solidFill>
                    <a:srgbClr val="ffffff"/>
                  </a:solidFill>
                </a:uFill>
                <a:latin typeface="Arial"/>
                <a:ea typeface="Arial"/>
              </a:rPr>
              <a:t>Acceptance Testing</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74040">
              <a:lnSpc>
                <a:spcPct val="100000"/>
              </a:lnSpc>
              <a:buClr>
                <a:srgbClr val="40424e"/>
              </a:buClr>
              <a:buFont typeface="Arial"/>
              <a:buChar char="●"/>
            </a:pPr>
            <a:r>
              <a:rPr b="1" lang="en-IN" sz="2300" spc="-1" strike="noStrike">
                <a:solidFill>
                  <a:srgbClr val="40424e"/>
                </a:solidFill>
                <a:uFill>
                  <a:solidFill>
                    <a:srgbClr val="ffffff"/>
                  </a:solidFill>
                </a:uFill>
                <a:latin typeface="Arial"/>
                <a:ea typeface="Arial"/>
              </a:rPr>
              <a:t>System Testing</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74040">
              <a:lnSpc>
                <a:spcPct val="100000"/>
              </a:lnSpc>
              <a:buClr>
                <a:srgbClr val="40424e"/>
              </a:buClr>
              <a:buFont typeface="Arial"/>
              <a:buChar char="●"/>
            </a:pPr>
            <a:r>
              <a:rPr b="1" lang="en-IN" sz="2300" spc="-1" strike="noStrike">
                <a:solidFill>
                  <a:srgbClr val="40424e"/>
                </a:solidFill>
                <a:uFill>
                  <a:solidFill>
                    <a:srgbClr val="ffffff"/>
                  </a:solidFill>
                </a:uFill>
                <a:latin typeface="Arial"/>
                <a:ea typeface="Arial"/>
              </a:rPr>
              <a:t>Integration Testing</a:t>
            </a:r>
            <a:endParaRPr b="0" lang="en-IN" sz="1800" spc="-1" strike="noStrike">
              <a:solidFill>
                <a:srgbClr val="000000"/>
              </a:solidFill>
              <a:uFill>
                <a:solidFill>
                  <a:srgbClr val="ffffff"/>
                </a:solidFill>
              </a:uFill>
              <a:latin typeface="Arial"/>
            </a:endParaRPr>
          </a:p>
          <a:p>
            <a:pPr marL="457200">
              <a:lnSpc>
                <a:spcPct val="100000"/>
              </a:lnSpc>
            </a:pPr>
            <a:endParaRPr b="0" lang="en-IN" sz="1800" spc="-1" strike="noStrike">
              <a:solidFill>
                <a:srgbClr val="000000"/>
              </a:solidFill>
              <a:uFill>
                <a:solidFill>
                  <a:srgbClr val="ffffff"/>
                </a:solidFill>
              </a:uFill>
              <a:latin typeface="Arial"/>
            </a:endParaRPr>
          </a:p>
          <a:p>
            <a:pPr marL="457200" indent="-374040">
              <a:lnSpc>
                <a:spcPct val="100000"/>
              </a:lnSpc>
              <a:buClr>
                <a:srgbClr val="40424e"/>
              </a:buClr>
              <a:buFont typeface="Arial"/>
              <a:buChar char="●"/>
            </a:pPr>
            <a:r>
              <a:rPr b="1" lang="en-IN" sz="2300" spc="-1" strike="noStrike">
                <a:solidFill>
                  <a:srgbClr val="40424e"/>
                </a:solidFill>
                <a:uFill>
                  <a:solidFill>
                    <a:srgbClr val="ffffff"/>
                  </a:solidFill>
                </a:uFill>
                <a:latin typeface="Arial"/>
                <a:ea typeface="Arial"/>
              </a:rPr>
              <a:t>Unit Testing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4114800">
              <a:lnSpc>
                <a:spcPct val="100000"/>
              </a:lnSpc>
            </a:pPr>
            <a:endParaRPr b="0" lang="en-IN" sz="1800" spc="-1" strike="noStrike">
              <a:solidFill>
                <a:srgbClr val="000000"/>
              </a:solidFill>
              <a:uFill>
                <a:solidFill>
                  <a:srgbClr val="ffffff"/>
                </a:solidFill>
              </a:uFill>
              <a:latin typeface="Arial"/>
            </a:endParaRPr>
          </a:p>
          <a:p>
            <a:pPr marL="4114800">
              <a:lnSpc>
                <a:spcPct val="100000"/>
              </a:lnSpc>
            </a:pPr>
            <a:r>
              <a:rPr b="1" lang="en-IN" sz="2300" spc="-1" strike="noStrike">
                <a:solidFill>
                  <a:srgbClr val="40424e"/>
                </a:solidFill>
                <a:uFill>
                  <a:solidFill>
                    <a:srgbClr val="ffffff"/>
                  </a:solidFill>
                </a:uFill>
                <a:latin typeface="Arial"/>
                <a:ea typeface="Arial"/>
              </a:rPr>
              <a:t>    </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11760" y="415440"/>
            <a:ext cx="5335200" cy="4171680"/>
          </a:xfrm>
          <a:prstGeom prst="rect">
            <a:avLst/>
          </a:prstGeom>
          <a:noFill/>
          <a:ln>
            <a:noFill/>
          </a:ln>
        </p:spPr>
        <p:style>
          <a:lnRef idx="0"/>
          <a:fillRef idx="0"/>
          <a:effectRef idx="0"/>
          <a:fontRef idx="minor"/>
        </p:style>
        <p:txBody>
          <a:bodyPr lIns="90000" rIns="90000" tIns="91440" bIns="91440"/>
          <a:p>
            <a:pPr>
              <a:lnSpc>
                <a:spcPct val="100000"/>
              </a:lnSpc>
            </a:pPr>
            <a:r>
              <a:rPr b="1" lang="en-IN" sz="2000" spc="-1" strike="noStrike">
                <a:solidFill>
                  <a:srgbClr val="222222"/>
                </a:solidFill>
                <a:uFill>
                  <a:solidFill>
                    <a:srgbClr val="ffffff"/>
                  </a:solidFill>
                </a:uFill>
                <a:latin typeface="Merriweather"/>
                <a:ea typeface="Merriweather"/>
              </a:rPr>
              <a:t>SYSTEM TESTING</a:t>
            </a:r>
            <a:r>
              <a:rPr b="0" lang="en-IN" sz="2000" spc="-1" strike="noStrike">
                <a:solidFill>
                  <a:srgbClr val="222222"/>
                </a:solidFill>
                <a:uFill>
                  <a:solidFill>
                    <a:srgbClr val="ffffff"/>
                  </a:solidFill>
                </a:uFill>
                <a:latin typeface="Merriweather"/>
                <a:ea typeface="Merriweather"/>
              </a:rPr>
              <a:t> </a:t>
            </a:r>
            <a:endParaRPr b="0" lang="en-IN" sz="2000" spc="-1" strike="noStrike">
              <a:solidFill>
                <a:srgbClr val="ffffff"/>
              </a:solidFill>
              <a:uFill>
                <a:solidFill>
                  <a:srgbClr val="ffffff"/>
                </a:solidFill>
              </a:uFill>
              <a:latin typeface="Arial"/>
            </a:endParaRPr>
          </a:p>
          <a:p>
            <a:pPr>
              <a:lnSpc>
                <a:spcPct val="100000"/>
              </a:lnSpc>
            </a:pPr>
            <a:endParaRPr b="0" lang="en-IN" sz="2000" spc="-1" strike="noStrike">
              <a:solidFill>
                <a:srgbClr val="ffffff"/>
              </a:solidFill>
              <a:uFill>
                <a:solidFill>
                  <a:srgbClr val="ffffff"/>
                </a:solidFill>
              </a:uFill>
              <a:latin typeface="Arial"/>
            </a:endParaRPr>
          </a:p>
          <a:p>
            <a:pPr>
              <a:lnSpc>
                <a:spcPct val="100000"/>
              </a:lnSpc>
            </a:pPr>
            <a:r>
              <a:rPr b="0" lang="en-IN" sz="2000" spc="-1" strike="noStrike">
                <a:solidFill>
                  <a:srgbClr val="222222"/>
                </a:solidFill>
                <a:uFill>
                  <a:solidFill>
                    <a:srgbClr val="ffffff"/>
                  </a:solidFill>
                </a:uFill>
                <a:latin typeface="Comic Sans MS"/>
                <a:ea typeface="Comic Sans MS"/>
              </a:rPr>
              <a:t> </a:t>
            </a:r>
            <a:endParaRPr b="0" lang="en-IN" sz="2000" spc="-1" strike="noStrike">
              <a:solidFill>
                <a:srgbClr val="ffffff"/>
              </a:solidFill>
              <a:uFill>
                <a:solidFill>
                  <a:srgbClr val="ffffff"/>
                </a:solidFill>
              </a:uFill>
              <a:latin typeface="Arial"/>
            </a:endParaRPr>
          </a:p>
          <a:p>
            <a:pPr>
              <a:lnSpc>
                <a:spcPct val="100000"/>
              </a:lnSpc>
            </a:pPr>
            <a:r>
              <a:rPr b="0" lang="en-IN" sz="2000" spc="-1" strike="noStrike">
                <a:solidFill>
                  <a:srgbClr val="222222"/>
                </a:solidFill>
                <a:uFill>
                  <a:solidFill>
                    <a:srgbClr val="ffffff"/>
                  </a:solidFill>
                </a:uFill>
                <a:latin typeface="Comic Sans MS"/>
                <a:ea typeface="Comic Sans MS"/>
              </a:rPr>
              <a:t>A level of testing that </a:t>
            </a:r>
            <a:endParaRPr b="0" lang="en-IN" sz="2000" spc="-1" strike="noStrike">
              <a:solidFill>
                <a:srgbClr val="ffffff"/>
              </a:solidFill>
              <a:uFill>
                <a:solidFill>
                  <a:srgbClr val="ffffff"/>
                </a:solidFill>
              </a:uFill>
              <a:latin typeface="Arial"/>
            </a:endParaRPr>
          </a:p>
          <a:p>
            <a:pPr>
              <a:lnSpc>
                <a:spcPct val="100000"/>
              </a:lnSpc>
            </a:pPr>
            <a:r>
              <a:rPr b="0" lang="en-IN" sz="2000" spc="-1" strike="noStrike">
                <a:solidFill>
                  <a:srgbClr val="222222"/>
                </a:solidFill>
                <a:uFill>
                  <a:solidFill>
                    <a:srgbClr val="ffffff"/>
                  </a:solidFill>
                </a:uFill>
                <a:latin typeface="Comic Sans MS"/>
                <a:ea typeface="Comic Sans MS"/>
              </a:rPr>
              <a:t> </a:t>
            </a:r>
            <a:r>
              <a:rPr b="0" lang="en-IN" sz="2000" spc="-1" strike="noStrike">
                <a:solidFill>
                  <a:srgbClr val="222222"/>
                </a:solidFill>
                <a:uFill>
                  <a:solidFill>
                    <a:srgbClr val="ffffff"/>
                  </a:solidFill>
                </a:uFill>
                <a:latin typeface="Comic Sans MS"/>
                <a:ea typeface="Comic Sans MS"/>
              </a:rPr>
              <a:t>validates the complete and fully integrated software product. The purpose of a system test is to evaluate the end-to-end system specifications. </a:t>
            </a:r>
            <a:endParaRPr b="0" lang="en-IN" sz="2000" spc="-1" strike="noStrike">
              <a:solidFill>
                <a:srgbClr val="ffffff"/>
              </a:solidFill>
              <a:uFill>
                <a:solidFill>
                  <a:srgbClr val="ffffff"/>
                </a:solidFill>
              </a:uFill>
              <a:latin typeface="Arial"/>
            </a:endParaRPr>
          </a:p>
          <a:p>
            <a:pPr>
              <a:lnSpc>
                <a:spcPct val="100000"/>
              </a:lnSpc>
            </a:pPr>
            <a:endParaRPr b="0" lang="en-IN" sz="2000" spc="-1" strike="noStrike">
              <a:solidFill>
                <a:srgbClr val="ffffff"/>
              </a:solidFill>
              <a:uFill>
                <a:solidFill>
                  <a:srgbClr val="ffffff"/>
                </a:solidFill>
              </a:uFill>
              <a:latin typeface="Arial"/>
            </a:endParaRPr>
          </a:p>
          <a:p>
            <a:pPr>
              <a:lnSpc>
                <a:spcPct val="100000"/>
              </a:lnSpc>
            </a:pPr>
            <a:r>
              <a:rPr b="0" lang="en-IN" sz="2000" spc="-1" strike="noStrike">
                <a:solidFill>
                  <a:srgbClr val="222222"/>
                </a:solidFill>
                <a:uFill>
                  <a:solidFill>
                    <a:srgbClr val="ffffff"/>
                  </a:solidFill>
                </a:uFill>
                <a:latin typeface="Comic Sans MS"/>
                <a:ea typeface="Comic Sans MS"/>
              </a:rPr>
              <a:t>Usually, the software is only one element of a larger computer-based system.</a:t>
            </a:r>
            <a:endParaRPr b="0" lang="en-IN" sz="2000" spc="-1" strike="noStrike">
              <a:solidFill>
                <a:srgbClr val="ffffff"/>
              </a:solidFill>
              <a:uFill>
                <a:solidFill>
                  <a:srgbClr val="ffffff"/>
                </a:solidFill>
              </a:uFill>
              <a:latin typeface="Arial"/>
            </a:endParaRPr>
          </a:p>
        </p:txBody>
      </p:sp>
      <p:pic>
        <p:nvPicPr>
          <p:cNvPr id="89" name="Google Shape;97;p18" descr=""/>
          <p:cNvPicPr/>
          <p:nvPr/>
        </p:nvPicPr>
        <p:blipFill>
          <a:blip r:embed="rId1"/>
          <a:stretch/>
        </p:blipFill>
        <p:spPr>
          <a:xfrm>
            <a:off x="5453640" y="233280"/>
            <a:ext cx="2456640" cy="18662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307080"/>
            <a:ext cx="3863880" cy="3004560"/>
          </a:xfrm>
          <a:prstGeom prst="rect">
            <a:avLst/>
          </a:prstGeom>
          <a:noFill/>
          <a:ln>
            <a:noFill/>
          </a:ln>
        </p:spPr>
        <p:style>
          <a:lnRef idx="0"/>
          <a:fillRef idx="0"/>
          <a:effectRef idx="0"/>
          <a:fontRef idx="minor"/>
        </p:style>
        <p:txBody>
          <a:bodyPr lIns="90000" rIns="90000" tIns="91440" bIns="91440"/>
          <a:p>
            <a:r>
              <a:rPr b="0" lang="en-IN" sz="2200" spc="-1" strike="noStrike">
                <a:solidFill>
                  <a:srgbClr val="ffffff"/>
                </a:solidFill>
                <a:uFill>
                  <a:solidFill>
                    <a:srgbClr val="ffffff"/>
                  </a:solidFill>
                </a:uFill>
                <a:latin typeface="Merriweather"/>
                <a:ea typeface="Merriweather"/>
              </a:rPr>
              <a:t>Integrated Testing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r>
              <a:rPr b="1" lang="en-IN" sz="2200" spc="-1" strike="noStrike">
                <a:solidFill>
                  <a:srgbClr val="ffffff"/>
                </a:solidFill>
                <a:uFill>
                  <a:solidFill>
                    <a:srgbClr val="ffffff"/>
                  </a:solidFill>
                </a:uFill>
                <a:latin typeface="Comic Sans MS"/>
                <a:ea typeface="Comic Sans MS"/>
              </a:rPr>
              <a:t>It </a:t>
            </a:r>
            <a:r>
              <a:rPr b="0" lang="en-IN" sz="2200" spc="-1" strike="noStrike">
                <a:solidFill>
                  <a:srgbClr val="ffffff"/>
                </a:solidFill>
                <a:uFill>
                  <a:solidFill>
                    <a:srgbClr val="ffffff"/>
                  </a:solidFill>
                </a:uFill>
                <a:latin typeface="Comic Sans MS"/>
                <a:ea typeface="Comic Sans MS"/>
              </a:rPr>
              <a:t>defined as a type of testing where software modules are integrated logically and tested as a group. A typical software project consists of multiple software modules, coded by different programmers. Integration Testing focuses on checking data communication amongst these modules. Hence it is also termed as </a:t>
            </a:r>
            <a:r>
              <a:rPr b="1" lang="en-IN" sz="2200" spc="-1" strike="noStrike">
                <a:solidFill>
                  <a:srgbClr val="ffffff"/>
                </a:solidFill>
                <a:uFill>
                  <a:solidFill>
                    <a:srgbClr val="ffffff"/>
                  </a:solidFill>
                </a:uFill>
                <a:latin typeface="Comic Sans MS"/>
                <a:ea typeface="Comic Sans MS"/>
              </a:rPr>
              <a:t>'I &amp; T'</a:t>
            </a:r>
            <a:r>
              <a:rPr b="0" lang="en-IN" sz="2200" spc="-1" strike="noStrike">
                <a:solidFill>
                  <a:srgbClr val="ffffff"/>
                </a:solidFill>
                <a:uFill>
                  <a:solidFill>
                    <a:srgbClr val="ffffff"/>
                  </a:solidFill>
                </a:uFill>
                <a:latin typeface="Comic Sans MS"/>
                <a:ea typeface="Comic Sans MS"/>
              </a:rPr>
              <a:t> (Integration and Testing), </a:t>
            </a:r>
            <a:r>
              <a:rPr b="1" lang="en-IN" sz="2200" spc="-1" strike="noStrike">
                <a:solidFill>
                  <a:srgbClr val="ffffff"/>
                </a:solidFill>
                <a:uFill>
                  <a:solidFill>
                    <a:srgbClr val="ffffff"/>
                  </a:solidFill>
                </a:uFill>
                <a:latin typeface="Comic Sans MS"/>
                <a:ea typeface="Comic Sans MS"/>
              </a:rPr>
              <a:t>'String Testing'</a:t>
            </a:r>
            <a:r>
              <a:rPr b="0" lang="en-IN" sz="2200" spc="-1" strike="noStrike">
                <a:solidFill>
                  <a:srgbClr val="ffffff"/>
                </a:solidFill>
                <a:uFill>
                  <a:solidFill>
                    <a:srgbClr val="ffffff"/>
                  </a:solidFill>
                </a:uFill>
                <a:latin typeface="Comic Sans MS"/>
                <a:ea typeface="Comic Sans MS"/>
              </a:rPr>
              <a:t> and sometimes </a:t>
            </a:r>
            <a:r>
              <a:rPr b="1" lang="en-IN" sz="2200" spc="-1" strike="noStrike">
                <a:solidFill>
                  <a:srgbClr val="ffffff"/>
                </a:solidFill>
                <a:uFill>
                  <a:solidFill>
                    <a:srgbClr val="ffffff"/>
                  </a:solidFill>
                </a:uFill>
                <a:latin typeface="Comic Sans MS"/>
                <a:ea typeface="Comic Sans MS"/>
              </a:rPr>
              <a:t>'Thread Testing'</a:t>
            </a:r>
            <a:r>
              <a:rPr b="0" lang="en-IN" sz="2200" spc="-1" strike="noStrike">
                <a:solidFill>
                  <a:srgbClr val="ffffff"/>
                </a:solidFill>
                <a:uFill>
                  <a:solidFill>
                    <a:srgbClr val="ffffff"/>
                  </a:solidFill>
                </a:uFill>
                <a:latin typeface="Comic Sans MS"/>
                <a:ea typeface="Comic Sans MS"/>
              </a:rPr>
              <a:t>.</a:t>
            </a:r>
            <a:endParaRPr b="0" lang="en-IN" sz="1800" spc="-1" strike="noStrike">
              <a:solidFill>
                <a:srgbClr val="000000"/>
              </a:solidFill>
              <a:uFill>
                <a:solidFill>
                  <a:srgbClr val="ffffff"/>
                </a:solidFill>
              </a:uFill>
              <a:latin typeface="Arial"/>
            </a:endParaRPr>
          </a:p>
        </p:txBody>
      </p:sp>
      <p:pic>
        <p:nvPicPr>
          <p:cNvPr id="91" name="Google Shape;103;p19" descr=""/>
          <p:cNvPicPr/>
          <p:nvPr/>
        </p:nvPicPr>
        <p:blipFill>
          <a:blip r:embed="rId1"/>
          <a:stretch/>
        </p:blipFill>
        <p:spPr>
          <a:xfrm>
            <a:off x="4687200" y="885960"/>
            <a:ext cx="3265200" cy="2362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18840" y="433440"/>
            <a:ext cx="4241880" cy="737640"/>
          </a:xfrm>
          <a:prstGeom prst="rect">
            <a:avLst/>
          </a:prstGeom>
          <a:noFill/>
          <a:ln>
            <a:noFill/>
          </a:ln>
        </p:spPr>
        <p:style>
          <a:lnRef idx="0"/>
          <a:fillRef idx="0"/>
          <a:effectRef idx="0"/>
          <a:fontRef idx="minor"/>
        </p:style>
        <p:txBody>
          <a:bodyPr lIns="90000" rIns="90000" tIns="91440" bIns="91440"/>
          <a:p>
            <a:pPr>
              <a:lnSpc>
                <a:spcPct val="90000"/>
              </a:lnSpc>
            </a:pPr>
            <a:r>
              <a:rPr b="1" lang="en-IN" sz="1950" spc="-1" strike="noStrike">
                <a:solidFill>
                  <a:srgbClr val="222222"/>
                </a:solidFill>
                <a:uFill>
                  <a:solidFill>
                    <a:srgbClr val="ffffff"/>
                  </a:solidFill>
                </a:uFill>
                <a:latin typeface="Arial"/>
                <a:ea typeface="Comic Sans MS"/>
              </a:rPr>
              <a:t>UNIT TESTING</a:t>
            </a:r>
            <a:r>
              <a:rPr b="0" lang="en-IN" sz="1950" spc="-1" strike="noStrike">
                <a:solidFill>
                  <a:srgbClr val="222222"/>
                </a:solidFill>
                <a:uFill>
                  <a:solidFill>
                    <a:srgbClr val="ffffff"/>
                  </a:solidFill>
                </a:uFill>
                <a:latin typeface="Arial"/>
                <a:ea typeface="Comic Sans MS"/>
              </a:rPr>
              <a:t> </a:t>
            </a:r>
            <a:endParaRPr b="0" lang="en-IN" sz="1800" spc="-1" strike="noStrike">
              <a:solidFill>
                <a:srgbClr val="ffffff"/>
              </a:solidFill>
              <a:uFill>
                <a:solidFill>
                  <a:srgbClr val="ffffff"/>
                </a:solidFill>
              </a:uFill>
              <a:latin typeface="Arial"/>
            </a:endParaRPr>
          </a:p>
          <a:p>
            <a:pPr>
              <a:lnSpc>
                <a:spcPct val="90000"/>
              </a:lnSpc>
            </a:pPr>
            <a:endParaRPr b="0" lang="en-IN" sz="1800" spc="-1" strike="noStrike">
              <a:solidFill>
                <a:srgbClr val="ffffff"/>
              </a:solidFill>
              <a:uFill>
                <a:solidFill>
                  <a:srgbClr val="ffffff"/>
                </a:solidFill>
              </a:uFill>
              <a:latin typeface="Arial"/>
            </a:endParaRPr>
          </a:p>
          <a:p>
            <a:pPr>
              <a:lnSpc>
                <a:spcPct val="90000"/>
              </a:lnSpc>
            </a:pPr>
            <a:r>
              <a:rPr b="0" lang="en-IN" sz="1950" spc="-1" strike="noStrike">
                <a:solidFill>
                  <a:srgbClr val="222222"/>
                </a:solidFill>
                <a:uFill>
                  <a:solidFill>
                    <a:srgbClr val="ffffff"/>
                  </a:solidFill>
                </a:uFill>
                <a:latin typeface="Arial"/>
                <a:ea typeface="Comic Sans MS"/>
              </a:rPr>
              <a:t>It is a type of software testing where individual units or components of a software are tested. The purpose is to validate that each unit of the software code performs as expected. Unit Testing is done during the development (coding phase) of an application by the developers. </a:t>
            </a:r>
            <a:endParaRPr b="0" lang="en-IN" sz="1800" spc="-1" strike="noStrike">
              <a:solidFill>
                <a:srgbClr val="ffffff"/>
              </a:solidFill>
              <a:uFill>
                <a:solidFill>
                  <a:srgbClr val="ffffff"/>
                </a:solidFill>
              </a:uFill>
              <a:latin typeface="Arial"/>
            </a:endParaRPr>
          </a:p>
        </p:txBody>
      </p:sp>
      <p:pic>
        <p:nvPicPr>
          <p:cNvPr id="93" name="Google Shape;109;p20" descr=""/>
          <p:cNvPicPr/>
          <p:nvPr/>
        </p:nvPicPr>
        <p:blipFill>
          <a:blip r:embed="rId1"/>
          <a:stretch/>
        </p:blipFill>
        <p:spPr>
          <a:xfrm>
            <a:off x="5398200" y="322560"/>
            <a:ext cx="2847240" cy="16088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98800" y="917280"/>
            <a:ext cx="4133160" cy="3618000"/>
          </a:xfrm>
          <a:prstGeom prst="rect">
            <a:avLst/>
          </a:prstGeom>
          <a:noFill/>
          <a:ln>
            <a:noFill/>
          </a:ln>
        </p:spPr>
        <p:style>
          <a:lnRef idx="0"/>
          <a:fillRef idx="0"/>
          <a:effectRef idx="0"/>
          <a:fontRef idx="minor"/>
        </p:style>
        <p:txBody>
          <a:bodyPr lIns="90000" rIns="90000" tIns="91440" bIns="91440"/>
          <a:p>
            <a:r>
              <a:rPr b="0" lang="en-IN" sz="1800" spc="-1" strike="noStrike">
                <a:solidFill>
                  <a:srgbClr val="ffffff"/>
                </a:solidFill>
                <a:uFill>
                  <a:solidFill>
                    <a:srgbClr val="ffffff"/>
                  </a:solidFill>
                </a:uFill>
                <a:latin typeface="Montserrat"/>
                <a:ea typeface="Montserrat"/>
              </a:rPr>
              <a:t>Pros</a:t>
            </a:r>
            <a:endParaRPr b="0" lang="en-IN" sz="1800" spc="-1" strike="noStrike">
              <a:solidFill>
                <a:srgbClr val="000000"/>
              </a:solidFill>
              <a:uFill>
                <a:solidFill>
                  <a:srgbClr val="ffffff"/>
                </a:solidFill>
              </a:uFill>
              <a:latin typeface="Arial"/>
            </a:endParaRPr>
          </a:p>
          <a:p>
            <a:r>
              <a:rPr b="0" lang="en-IN" sz="1800" spc="-1" strike="noStrike">
                <a:solidFill>
                  <a:srgbClr val="ffffff"/>
                </a:solidFill>
                <a:uFill>
                  <a:solidFill>
                    <a:srgbClr val="ffffff"/>
                  </a:solidFill>
                </a:uFill>
                <a:latin typeface="Montserrat"/>
                <a:ea typeface="Montserrat"/>
              </a:rPr>
              <a:t>– </a:t>
            </a:r>
            <a:r>
              <a:rPr b="0" lang="en-IN" sz="1800" spc="-1" strike="noStrike">
                <a:solidFill>
                  <a:srgbClr val="ffffff"/>
                </a:solidFill>
                <a:uFill>
                  <a:solidFill>
                    <a:srgbClr val="ffffff"/>
                  </a:solidFill>
                </a:uFill>
                <a:latin typeface="Montserrat"/>
                <a:ea typeface="Montserrat"/>
              </a:rPr>
              <a:t>More efficiently discover the hidden bugs in the software</a:t>
            </a:r>
            <a:endParaRPr b="0" lang="en-IN" sz="1800" spc="-1" strike="noStrike">
              <a:solidFill>
                <a:srgbClr val="000000"/>
              </a:solidFill>
              <a:uFill>
                <a:solidFill>
                  <a:srgbClr val="ffffff"/>
                </a:solidFill>
              </a:uFill>
              <a:latin typeface="Arial"/>
            </a:endParaRPr>
          </a:p>
          <a:p>
            <a:r>
              <a:rPr b="0" lang="en-IN" sz="1800" spc="-1" strike="noStrike">
                <a:solidFill>
                  <a:srgbClr val="ffffff"/>
                </a:solidFill>
                <a:uFill>
                  <a:solidFill>
                    <a:srgbClr val="ffffff"/>
                  </a:solidFill>
                </a:uFill>
                <a:latin typeface="Montserrat"/>
                <a:ea typeface="Montserrat"/>
              </a:rPr>
              <a:t>– </a:t>
            </a:r>
            <a:r>
              <a:rPr b="0" lang="en-IN" sz="1800" spc="-1" strike="noStrike">
                <a:solidFill>
                  <a:srgbClr val="ffffff"/>
                </a:solidFill>
                <a:uFill>
                  <a:solidFill>
                    <a:srgbClr val="ffffff"/>
                  </a:solidFill>
                </a:uFill>
                <a:latin typeface="Montserrat"/>
                <a:ea typeface="Montserrat"/>
              </a:rPr>
              <a:t>It helps in optimizing the code</a:t>
            </a:r>
            <a:endParaRPr b="0" lang="en-IN" sz="1800" spc="-1" strike="noStrike">
              <a:solidFill>
                <a:srgbClr val="000000"/>
              </a:solidFill>
              <a:uFill>
                <a:solidFill>
                  <a:srgbClr val="ffffff"/>
                </a:solidFill>
              </a:uFill>
              <a:latin typeface="Arial"/>
            </a:endParaRPr>
          </a:p>
          <a:p>
            <a:r>
              <a:rPr b="0" lang="en-IN" sz="1800" spc="-1" strike="noStrike">
                <a:solidFill>
                  <a:srgbClr val="ffffff"/>
                </a:solidFill>
                <a:uFill>
                  <a:solidFill>
                    <a:srgbClr val="ffffff"/>
                  </a:solidFill>
                </a:uFill>
                <a:latin typeface="Montserrat"/>
                <a:ea typeface="Montserrat"/>
              </a:rPr>
              <a:t>– </a:t>
            </a:r>
            <a:r>
              <a:rPr b="0" lang="en-IN" sz="1800" spc="-1" strike="noStrike">
                <a:solidFill>
                  <a:srgbClr val="ffffff"/>
                </a:solidFill>
                <a:uFill>
                  <a:solidFill>
                    <a:srgbClr val="ffffff"/>
                  </a:solidFill>
                </a:uFill>
                <a:latin typeface="Montserrat"/>
                <a:ea typeface="Montserrat"/>
              </a:rPr>
              <a:t>It spots the bugs and problems very fast</a:t>
            </a:r>
            <a:endParaRPr b="0" lang="en-IN" sz="1800" spc="-1" strike="noStrike">
              <a:solidFill>
                <a:srgbClr val="000000"/>
              </a:solidFill>
              <a:uFill>
                <a:solidFill>
                  <a:srgbClr val="ffffff"/>
                </a:solidFill>
              </a:uFill>
              <a:latin typeface="Arial"/>
            </a:endParaRPr>
          </a:p>
          <a:p>
            <a:pPr>
              <a:lnSpc>
                <a:spcPct val="115000"/>
              </a:lnSpc>
            </a:pP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4872240" y="491040"/>
            <a:ext cx="3372120" cy="4044240"/>
          </a:xfrm>
          <a:prstGeom prst="rect">
            <a:avLst/>
          </a:prstGeom>
          <a:noFill/>
          <a:ln>
            <a:noFill/>
          </a:ln>
        </p:spPr>
        <p:style>
          <a:lnRef idx="0"/>
          <a:fillRef idx="0"/>
          <a:effectRef idx="0"/>
          <a:fontRef idx="minor"/>
        </p:style>
      </p:sp>
      <p:sp>
        <p:nvSpPr>
          <p:cNvPr id="96" name="CustomShape 3"/>
          <p:cNvSpPr/>
          <p:nvPr/>
        </p:nvSpPr>
        <p:spPr>
          <a:xfrm>
            <a:off x="4975560" y="749520"/>
            <a:ext cx="3488760" cy="3235320"/>
          </a:xfrm>
          <a:prstGeom prst="rect">
            <a:avLst/>
          </a:prstGeom>
          <a:noFill/>
          <a:ln>
            <a:noFill/>
          </a:ln>
        </p:spPr>
        <p:style>
          <a:lnRef idx="0"/>
          <a:fillRef idx="0"/>
          <a:effectRef idx="0"/>
          <a:fontRef idx="minor"/>
        </p:style>
        <p:txBody>
          <a:bodyPr lIns="90000" rIns="90000" tIns="91440" bIns="91440"/>
          <a:p>
            <a:pPr>
              <a:lnSpc>
                <a:spcPct val="115000"/>
              </a:lnSpc>
            </a:pPr>
            <a:r>
              <a:rPr b="1" lang="en-IN" sz="1600" spc="-1" strike="noStrike">
                <a:solidFill>
                  <a:srgbClr val="000000"/>
                </a:solidFill>
                <a:uFill>
                  <a:solidFill>
                    <a:srgbClr val="ffffff"/>
                  </a:solidFill>
                </a:uFill>
                <a:latin typeface="Montserrat"/>
                <a:ea typeface="Montserrat"/>
              </a:rPr>
              <a:t>Cons</a:t>
            </a:r>
            <a:endParaRPr b="0" lang="en-IN" sz="1800" spc="-1" strike="noStrike">
              <a:solidFill>
                <a:srgbClr val="000000"/>
              </a:solidFill>
              <a:uFill>
                <a:solidFill>
                  <a:srgbClr val="ffffff"/>
                </a:solidFill>
              </a:uFill>
              <a:latin typeface="Arial"/>
            </a:endParaRPr>
          </a:p>
          <a:p>
            <a:pPr>
              <a:lnSpc>
                <a:spcPct val="115000"/>
              </a:lnSpc>
            </a:pPr>
            <a:r>
              <a:rPr b="0" lang="en-IN" sz="1600" spc="-1" strike="noStrike">
                <a:solidFill>
                  <a:srgbClr val="000000"/>
                </a:solidFill>
                <a:uFill>
                  <a:solidFill>
                    <a:srgbClr val="ffffff"/>
                  </a:solidFill>
                </a:uFill>
                <a:latin typeface="Montserrat"/>
                <a:ea typeface="Montserrat"/>
              </a:rPr>
              <a:t>– </a:t>
            </a:r>
            <a:r>
              <a:rPr b="0" lang="en-IN" sz="1600" spc="-1" strike="noStrike">
                <a:solidFill>
                  <a:srgbClr val="000000"/>
                </a:solidFill>
                <a:uFill>
                  <a:solidFill>
                    <a:srgbClr val="ffffff"/>
                  </a:solidFill>
                </a:uFill>
                <a:latin typeface="Montserrat"/>
                <a:ea typeface="Montserrat"/>
              </a:rPr>
              <a:t>Tester must have the technical background to have a coding knowledge in order to perform this type of testing effectively.</a:t>
            </a:r>
            <a:endParaRPr b="0" lang="en-IN" sz="1800" spc="-1" strike="noStrike">
              <a:solidFill>
                <a:srgbClr val="000000"/>
              </a:solidFill>
              <a:uFill>
                <a:solidFill>
                  <a:srgbClr val="ffffff"/>
                </a:solidFill>
              </a:uFill>
              <a:latin typeface="Arial"/>
            </a:endParaRPr>
          </a:p>
          <a:p>
            <a:pPr>
              <a:lnSpc>
                <a:spcPct val="115000"/>
              </a:lnSpc>
            </a:pPr>
            <a:r>
              <a:rPr b="0" lang="en-IN" sz="1600" spc="-1" strike="noStrike">
                <a:solidFill>
                  <a:srgbClr val="000000"/>
                </a:solidFill>
                <a:uFill>
                  <a:solidFill>
                    <a:srgbClr val="ffffff"/>
                  </a:solidFill>
                </a:uFill>
                <a:latin typeface="Montserrat"/>
                <a:ea typeface="Montserrat"/>
              </a:rPr>
              <a:t>– </a:t>
            </a:r>
            <a:r>
              <a:rPr b="0" lang="en-IN" sz="1600" spc="-1" strike="noStrike">
                <a:solidFill>
                  <a:srgbClr val="000000"/>
                </a:solidFill>
                <a:uFill>
                  <a:solidFill>
                    <a:srgbClr val="ffffff"/>
                  </a:solidFill>
                </a:uFill>
                <a:latin typeface="Montserrat"/>
                <a:ea typeface="Montserrat"/>
              </a:rPr>
              <a:t>Access to code is required</a:t>
            </a:r>
            <a:endParaRPr b="0" lang="en-IN" sz="1800" spc="-1" strike="noStrike">
              <a:solidFill>
                <a:srgbClr val="000000"/>
              </a:solidFill>
              <a:uFill>
                <a:solidFill>
                  <a:srgbClr val="ffffff"/>
                </a:solidFill>
              </a:uFill>
              <a:latin typeface="Arial"/>
            </a:endParaRPr>
          </a:p>
          <a:p>
            <a:pPr>
              <a:lnSpc>
                <a:spcPct val="115000"/>
              </a:lnSpc>
            </a:pPr>
            <a:r>
              <a:rPr b="0" lang="en-IN" sz="1600" spc="-1" strike="noStrike">
                <a:solidFill>
                  <a:srgbClr val="000000"/>
                </a:solidFill>
                <a:uFill>
                  <a:solidFill>
                    <a:srgbClr val="ffffff"/>
                  </a:solidFill>
                </a:uFill>
                <a:latin typeface="Montserrat"/>
                <a:ea typeface="Montserrat"/>
              </a:rPr>
              <a:t>– </a:t>
            </a:r>
            <a:r>
              <a:rPr b="0" lang="en-IN" sz="1600" spc="-1" strike="noStrike">
                <a:solidFill>
                  <a:srgbClr val="000000"/>
                </a:solidFill>
                <a:uFill>
                  <a:solidFill>
                    <a:srgbClr val="ffffff"/>
                  </a:solidFill>
                </a:uFill>
                <a:latin typeface="Montserrat"/>
                <a:ea typeface="Montserrat"/>
              </a:rPr>
              <a:t>It might not discover the missing functions as it targets the existing software</a:t>
            </a:r>
            <a:endParaRPr b="0" lang="en-IN" sz="1800" spc="-1" strike="noStrike">
              <a:solidFill>
                <a:srgbClr val="000000"/>
              </a:solidFill>
              <a:uFill>
                <a:solidFill>
                  <a:srgbClr val="ffffff"/>
                </a:solidFill>
              </a:uFill>
              <a:latin typeface="Arial"/>
            </a:endParaRPr>
          </a:p>
        </p:txBody>
      </p:sp>
      <p:sp>
        <p:nvSpPr>
          <p:cNvPr id="97" name="CustomShape 4"/>
          <p:cNvSpPr/>
          <p:nvPr/>
        </p:nvSpPr>
        <p:spPr>
          <a:xfrm>
            <a:off x="2727000" y="155160"/>
            <a:ext cx="5840640" cy="655200"/>
          </a:xfrm>
          <a:prstGeom prst="rect">
            <a:avLst/>
          </a:prstGeom>
          <a:noFill/>
          <a:ln>
            <a:noFill/>
          </a:ln>
        </p:spPr>
        <p:style>
          <a:lnRef idx="0"/>
          <a:fillRef idx="0"/>
          <a:effectRef idx="0"/>
          <a:fontRef idx="minor"/>
        </p:style>
        <p:txBody>
          <a:bodyPr lIns="90000" rIns="90000" tIns="91440" bIns="91440"/>
          <a:p>
            <a:pPr>
              <a:lnSpc>
                <a:spcPct val="100000"/>
              </a:lnSpc>
            </a:pPr>
            <a:r>
              <a:rPr b="0" lang="en-IN" sz="3100" spc="-1" strike="noStrike">
                <a:solidFill>
                  <a:srgbClr val="ffffff"/>
                </a:solidFill>
                <a:uFill>
                  <a:solidFill>
                    <a:srgbClr val="ffffff"/>
                  </a:solidFill>
                </a:uFill>
                <a:latin typeface="Merriweather"/>
                <a:ea typeface="Merriweather"/>
              </a:rPr>
              <a:t>Testing</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2021-04-29T09:25:30Z</dcterms:modified>
  <cp:revision>4</cp:revision>
  <dc:subject/>
  <dc:title/>
</cp:coreProperties>
</file>