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3" r:id="rId5"/>
    <p:sldId id="264" r:id="rId6"/>
    <p:sldId id="262" r:id="rId7"/>
    <p:sldId id="258" r:id="rId8"/>
    <p:sldId id="265" r:id="rId9"/>
    <p:sldId id="259"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9" d="100"/>
          <a:sy n="89"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GB" sz="4000" cap="none" dirty="0">
                <a:latin typeface="Calibri Light" panose="020F0302020204030204" pitchFamily="34" charset="0"/>
                <a:cs typeface="Calibri Light" panose="020F0302020204030204" pitchFamily="34" charset="0"/>
              </a:rPr>
              <a:t>Differential IP Clustering For</a:t>
            </a:r>
            <a:br>
              <a:rPr lang="en-GB" sz="4000" cap="none" dirty="0">
                <a:latin typeface="Calibri Light" panose="020F0302020204030204" pitchFamily="34" charset="0"/>
                <a:cs typeface="Calibri Light" panose="020F0302020204030204" pitchFamily="34" charset="0"/>
              </a:rPr>
            </a:br>
            <a:r>
              <a:rPr lang="en-GB" sz="4000" cap="none" dirty="0">
                <a:latin typeface="Calibri Light" panose="020F0302020204030204" pitchFamily="34" charset="0"/>
                <a:cs typeface="Calibri Light" panose="020F0302020204030204" pitchFamily="34" charset="0"/>
              </a:rPr>
              <a:t>Vulnerability Detection Using</a:t>
            </a:r>
            <a:br>
              <a:rPr lang="en-GB" sz="4000" cap="none" dirty="0">
                <a:latin typeface="Calibri Light" panose="020F0302020204030204" pitchFamily="34" charset="0"/>
                <a:cs typeface="Calibri Light" panose="020F0302020204030204" pitchFamily="34" charset="0"/>
              </a:rPr>
            </a:br>
            <a:r>
              <a:rPr lang="en-GB" sz="4000" cap="none" dirty="0">
                <a:latin typeface="Calibri Light" panose="020F0302020204030204" pitchFamily="34" charset="0"/>
                <a:cs typeface="Calibri Light" panose="020F0302020204030204" pitchFamily="34" charset="0"/>
              </a:rPr>
              <a:t>Applied Machine Learning</a:t>
            </a:r>
          </a:p>
        </p:txBody>
      </p:sp>
      <p:sp>
        <p:nvSpPr>
          <p:cNvPr id="3" name="Subtitle 2"/>
          <p:cNvSpPr>
            <a:spLocks noGrp="1"/>
          </p:cNvSpPr>
          <p:nvPr>
            <p:ph type="subTitle" idx="1"/>
          </p:nvPr>
        </p:nvSpPr>
        <p:spPr>
          <a:xfrm>
            <a:off x="743530" y="5688259"/>
            <a:ext cx="6831673" cy="1086237"/>
          </a:xfrm>
        </p:spPr>
        <p:txBody>
          <a:bodyPr/>
          <a:lstStyle/>
          <a:p>
            <a:pPr algn="l"/>
            <a:r>
              <a:rPr lang="en-GB" dirty="0">
                <a:latin typeface="Calibri Light" panose="020F0302020204030204" pitchFamily="34" charset="0"/>
                <a:cs typeface="Calibri Light" panose="020F0302020204030204" pitchFamily="34" charset="0"/>
              </a:rPr>
              <a:t>Sebastian Bocquier</a:t>
            </a:r>
          </a:p>
        </p:txBody>
      </p:sp>
    </p:spTree>
    <p:extLst>
      <p:ext uri="{BB962C8B-B14F-4D97-AF65-F5344CB8AC3E}">
        <p14:creationId xmlns:p14="http://schemas.microsoft.com/office/powerpoint/2010/main" val="178082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Conclusion</a:t>
            </a:r>
          </a:p>
        </p:txBody>
      </p:sp>
      <p:sp>
        <p:nvSpPr>
          <p:cNvPr id="3" name="Content Placeholder 2"/>
          <p:cNvSpPr>
            <a:spLocks noGrp="1"/>
          </p:cNvSpPr>
          <p:nvPr>
            <p:ph idx="1"/>
          </p:nvPr>
        </p:nvSpPr>
        <p:spPr>
          <a:xfrm>
            <a:off x="1371600" y="1681843"/>
            <a:ext cx="9601200" cy="4185557"/>
          </a:xfrm>
        </p:spPr>
        <p:txBody>
          <a:bodyPr/>
          <a:lstStyle/>
          <a:p>
            <a:r>
              <a:rPr lang="en-GB" dirty="0">
                <a:latin typeface="Calibri" panose="020F0502020204030204" pitchFamily="34" charset="0"/>
                <a:cs typeface="Calibri" panose="020F0502020204030204" pitchFamily="34" charset="0"/>
              </a:rPr>
              <a:t>This thesis has created grounds for further research and development by proving the effectiveness of machine learning for penetration testing.</a:t>
            </a:r>
          </a:p>
          <a:p>
            <a:r>
              <a:rPr lang="en-GB" dirty="0">
                <a:latin typeface="Calibri" panose="020F0502020204030204" pitchFamily="34" charset="0"/>
                <a:cs typeface="Calibri" panose="020F0502020204030204" pitchFamily="34" charset="0"/>
              </a:rPr>
              <a:t>This thesis shows that red teaming can benefit greatly from the use of tools which incorporate machine learning, and that there is a lack of these tools currently available.</a:t>
            </a:r>
          </a:p>
          <a:p>
            <a:r>
              <a:rPr lang="en-GB" dirty="0">
                <a:latin typeface="Calibri" panose="020F0502020204030204" pitchFamily="34" charset="0"/>
                <a:cs typeface="Calibri" panose="020F0502020204030204" pitchFamily="34" charset="0"/>
              </a:rPr>
              <a:t>Further research into the use of machine learning for red teaming is required in order to bring the team up to the same level of innovation as found in the blue team.</a:t>
            </a:r>
          </a:p>
          <a:p>
            <a:r>
              <a:rPr lang="en-GB" dirty="0">
                <a:latin typeface="Calibri" panose="020F0502020204030204" pitchFamily="34" charset="0"/>
                <a:cs typeface="Calibri" panose="020F0502020204030204" pitchFamily="34" charset="0"/>
              </a:rPr>
              <a:t>By clustering hosts on a network based off information retrieved from common security scanners, it is possible to identify and highlight the most differential hosts on the given network.</a:t>
            </a:r>
          </a:p>
        </p:txBody>
      </p:sp>
    </p:spTree>
    <p:extLst>
      <p:ext uri="{BB962C8B-B14F-4D97-AF65-F5344CB8AC3E}">
        <p14:creationId xmlns:p14="http://schemas.microsoft.com/office/powerpoint/2010/main" val="71563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5"/>
          <p:cNvPicPr>
            <a:picLocks noChangeAspect="1"/>
          </p:cNvPicPr>
          <p:nvPr/>
        </p:nvPicPr>
        <p:blipFill>
          <a:blip r:embed="rId2"/>
          <a:stretch>
            <a:fillRect/>
          </a:stretch>
        </p:blipFill>
        <p:spPr>
          <a:xfrm>
            <a:off x="1023562" y="1462103"/>
            <a:ext cx="4154926" cy="4154926"/>
          </a:xfrm>
          <a:prstGeom prst="rect">
            <a:avLst/>
          </a:prstGeom>
        </p:spPr>
      </p:pic>
      <p:sp>
        <p:nvSpPr>
          <p:cNvPr id="2" name="Title 1"/>
          <p:cNvSpPr>
            <a:spLocks noGrp="1"/>
          </p:cNvSpPr>
          <p:nvPr>
            <p:ph type="title"/>
          </p:nvPr>
        </p:nvSpPr>
        <p:spPr>
          <a:xfrm>
            <a:off x="5563858" y="651705"/>
            <a:ext cx="6562905" cy="1485900"/>
          </a:xfrm>
        </p:spPr>
        <p:txBody>
          <a:bodyPr>
            <a:normAutofit/>
          </a:bodyPr>
          <a:lstStyle/>
          <a:p>
            <a:pPr algn="ctr"/>
            <a:r>
              <a:rPr lang="en-GB" dirty="0">
                <a:latin typeface="Calibri Light" panose="020F0302020204030204" pitchFamily="34" charset="0"/>
                <a:cs typeface="Calibri Light" panose="020F0302020204030204" pitchFamily="34" charset="0"/>
              </a:rPr>
              <a:t>funny dog meme</a:t>
            </a:r>
          </a:p>
        </p:txBody>
      </p:sp>
      <p:sp>
        <p:nvSpPr>
          <p:cNvPr id="11" name="Content Placeholder 10"/>
          <p:cNvSpPr>
            <a:spLocks noGrp="1"/>
          </p:cNvSpPr>
          <p:nvPr>
            <p:ph idx="1"/>
          </p:nvPr>
        </p:nvSpPr>
        <p:spPr>
          <a:xfrm>
            <a:off x="5495355" y="2259000"/>
            <a:ext cx="6562905" cy="3581400"/>
          </a:xfrm>
        </p:spPr>
        <p:txBody>
          <a:bodyPr>
            <a:normAutofit/>
          </a:bodyPr>
          <a:lstStyle/>
          <a:p>
            <a:pPr marL="0" indent="0">
              <a:buNone/>
            </a:pPr>
            <a:r>
              <a:rPr lang="en-US" dirty="0"/>
              <a:t>	Just incase I dragged on for a bit too long</a:t>
            </a:r>
          </a:p>
          <a:p>
            <a:endParaRPr lang="en-US" dirty="0"/>
          </a:p>
        </p:txBody>
      </p:sp>
      <p:sp>
        <p:nvSpPr>
          <p:cNvPr id="6" name="Arrow: Down 5"/>
          <p:cNvSpPr/>
          <p:nvPr/>
        </p:nvSpPr>
        <p:spPr>
          <a:xfrm rot="3833827">
            <a:off x="5733321" y="820744"/>
            <a:ext cx="489858" cy="1282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273511" y="3280259"/>
            <a:ext cx="5143598" cy="769441"/>
          </a:xfrm>
          <a:prstGeom prst="rect">
            <a:avLst/>
          </a:prstGeom>
          <a:noFill/>
        </p:spPr>
        <p:txBody>
          <a:bodyPr wrap="square" rtlCol="0">
            <a:spAutoFit/>
          </a:bodyPr>
          <a:lstStyle/>
          <a:p>
            <a:pPr algn="ctr"/>
            <a:r>
              <a:rPr lang="en-GB" sz="4400" b="1" dirty="0">
                <a:latin typeface="Calibri Light" panose="020F0302020204030204" pitchFamily="34" charset="0"/>
                <a:cs typeface="Calibri Light" panose="020F0302020204030204" pitchFamily="34" charset="0"/>
              </a:rPr>
              <a:t>Thanks for listening!</a:t>
            </a:r>
          </a:p>
        </p:txBody>
      </p:sp>
      <p:sp>
        <p:nvSpPr>
          <p:cNvPr id="10" name="TextBox 9"/>
          <p:cNvSpPr txBox="1"/>
          <p:nvPr/>
        </p:nvSpPr>
        <p:spPr>
          <a:xfrm>
            <a:off x="8048541" y="4340733"/>
            <a:ext cx="3837214" cy="1107996"/>
          </a:xfrm>
          <a:prstGeom prst="rect">
            <a:avLst/>
          </a:prstGeom>
          <a:noFill/>
        </p:spPr>
        <p:txBody>
          <a:bodyPr wrap="square" rtlCol="0">
            <a:spAutoFit/>
          </a:bodyPr>
          <a:lstStyle/>
          <a:p>
            <a:r>
              <a:rPr lang="en-GB" sz="6600" b="1" i="1" dirty="0">
                <a:latin typeface="Calibri Light" panose="020F0302020204030204" pitchFamily="34" charset="0"/>
                <a:cs typeface="Calibri Light" panose="020F0302020204030204" pitchFamily="34" charset="0"/>
              </a:rPr>
              <a:t>END</a:t>
            </a:r>
            <a:endParaRPr lang="en-GB" b="1" i="1" dirty="0">
              <a:latin typeface="Calibri Light" panose="020F0302020204030204" pitchFamily="34" charset="0"/>
              <a:cs typeface="Calibri Light" panose="020F0302020204030204" pitchFamily="34" charset="0"/>
            </a:endParaRPr>
          </a:p>
        </p:txBody>
      </p:sp>
      <p:sp>
        <p:nvSpPr>
          <p:cNvPr id="12" name="TextBox 11"/>
          <p:cNvSpPr txBox="1"/>
          <p:nvPr/>
        </p:nvSpPr>
        <p:spPr>
          <a:xfrm>
            <a:off x="1023562" y="5617029"/>
            <a:ext cx="4471793" cy="369332"/>
          </a:xfrm>
          <a:prstGeom prst="rect">
            <a:avLst/>
          </a:prstGeom>
          <a:noFill/>
        </p:spPr>
        <p:txBody>
          <a:bodyPr wrap="square" rtlCol="0">
            <a:spAutoFit/>
          </a:bodyPr>
          <a:lstStyle/>
          <a:p>
            <a:r>
              <a:rPr lang="en-GB" dirty="0">
                <a:solidFill>
                  <a:srgbClr val="C00000"/>
                </a:solidFill>
              </a:rPr>
              <a:t>*made with machine learning</a:t>
            </a:r>
          </a:p>
        </p:txBody>
      </p:sp>
    </p:spTree>
    <p:extLst>
      <p:ext uri="{BB962C8B-B14F-4D97-AF65-F5344CB8AC3E}">
        <p14:creationId xmlns:p14="http://schemas.microsoft.com/office/powerpoint/2010/main" val="370169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2544"/>
          </a:xfrm>
        </p:spPr>
        <p:txBody>
          <a:bodyPr/>
          <a:lstStyle/>
          <a:p>
            <a:r>
              <a:rPr lang="en-GB" dirty="0">
                <a:latin typeface="Calibri Light" panose="020F0302020204030204" pitchFamily="34" charset="0"/>
                <a:cs typeface="Calibri Light" panose="020F0302020204030204" pitchFamily="34" charset="0"/>
              </a:rPr>
              <a:t>Introduction to the Problem</a:t>
            </a:r>
          </a:p>
        </p:txBody>
      </p:sp>
      <p:sp>
        <p:nvSpPr>
          <p:cNvPr id="3" name="Content Placeholder 2"/>
          <p:cNvSpPr>
            <a:spLocks noGrp="1"/>
          </p:cNvSpPr>
          <p:nvPr>
            <p:ph idx="1"/>
          </p:nvPr>
        </p:nvSpPr>
        <p:spPr>
          <a:xfrm>
            <a:off x="1371600" y="1698171"/>
            <a:ext cx="9601200" cy="4169229"/>
          </a:xfrm>
        </p:spPr>
        <p:txBody>
          <a:bodyPr/>
          <a:lstStyle/>
          <a:p>
            <a:r>
              <a:rPr lang="en-GB" dirty="0">
                <a:latin typeface="Calibri" panose="020F0502020204030204" pitchFamily="34" charset="0"/>
                <a:cs typeface="Calibri" panose="020F0502020204030204" pitchFamily="34" charset="0"/>
              </a:rPr>
              <a:t>Machine learning as a study has been widely used and adopted since 1959 where the term was first coined by Arthur Samuel.</a:t>
            </a:r>
          </a:p>
          <a:p>
            <a:r>
              <a:rPr lang="en-GB" dirty="0"/>
              <a:t>In the recent year's, machine learning’s accuracy and efficiency has increased dramatically, causing the field to rapidly gain in popularity. Large corporation examples include Google's self driving car technology and </a:t>
            </a:r>
            <a:r>
              <a:rPr lang="en-GB" dirty="0" err="1"/>
              <a:t>LeNet</a:t>
            </a:r>
            <a:r>
              <a:rPr lang="en-GB" dirty="0"/>
              <a:t> image recognition system.</a:t>
            </a:r>
          </a:p>
          <a:p>
            <a:r>
              <a:rPr lang="en-GB" dirty="0">
                <a:latin typeface="Calibri" panose="020F0502020204030204" pitchFamily="34" charset="0"/>
                <a:cs typeface="Calibri" panose="020F0502020204030204" pitchFamily="34" charset="0"/>
              </a:rPr>
              <a:t>This is mainly due to the increase in processing power. This leads to models being adopted in almost every field, where efficiency over humans can be improved.</a:t>
            </a:r>
          </a:p>
          <a:p>
            <a:r>
              <a:rPr lang="en-GB" dirty="0">
                <a:latin typeface="Calibri" panose="020F0502020204030204" pitchFamily="34" charset="0"/>
                <a:cs typeface="Calibri" panose="020F0502020204030204" pitchFamily="34" charset="0"/>
              </a:rPr>
              <a:t>The Information Security industry has been innovating in machine learning models for almost as long as its existence, however, this is only true for the Blue team.</a:t>
            </a:r>
          </a:p>
          <a:p>
            <a:r>
              <a:rPr lang="en-GB" dirty="0">
                <a:latin typeface="Calibri" panose="020F0502020204030204" pitchFamily="34" charset="0"/>
                <a:cs typeface="Calibri" panose="020F0502020204030204" pitchFamily="34" charset="0"/>
              </a:rPr>
              <a:t>The Red team has severely lacked in useful machine learning implementations, creating a gap and unbalance in research.</a:t>
            </a:r>
          </a:p>
          <a:p>
            <a:endParaRPr lang="en-GB" dirty="0"/>
          </a:p>
        </p:txBody>
      </p:sp>
    </p:spTree>
    <p:extLst>
      <p:ext uri="{BB962C8B-B14F-4D97-AF65-F5344CB8AC3E}">
        <p14:creationId xmlns:p14="http://schemas.microsoft.com/office/powerpoint/2010/main" val="315329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The Solution – Project Aims</a:t>
            </a:r>
          </a:p>
        </p:txBody>
      </p:sp>
      <p:sp>
        <p:nvSpPr>
          <p:cNvPr id="3" name="Content Placeholder 2"/>
          <p:cNvSpPr>
            <a:spLocks noGrp="1"/>
          </p:cNvSpPr>
          <p:nvPr>
            <p:ph idx="1"/>
          </p:nvPr>
        </p:nvSpPr>
        <p:spPr>
          <a:xfrm>
            <a:off x="1371600" y="1665513"/>
            <a:ext cx="9601200" cy="4718957"/>
          </a:xfrm>
        </p:spPr>
        <p:txBody>
          <a:bodyPr/>
          <a:lstStyle/>
          <a:p>
            <a:r>
              <a:rPr lang="en-GB" dirty="0">
                <a:latin typeface="Calibri" panose="020F0502020204030204" pitchFamily="34" charset="0"/>
                <a:cs typeface="Calibri" panose="020F0502020204030204" pitchFamily="34" charset="0"/>
              </a:rPr>
              <a:t>To help restore the balance in innovation by creating grounds for more research on the red team side of Pentesting.</a:t>
            </a:r>
          </a:p>
          <a:p>
            <a:r>
              <a:rPr lang="en-GB" dirty="0">
                <a:latin typeface="Calibri" panose="020F0502020204030204" pitchFamily="34" charset="0"/>
                <a:cs typeface="Calibri" panose="020F0502020204030204" pitchFamily="34" charset="0"/>
              </a:rPr>
              <a:t>The increased demand for penetration testers justifies the need for more effective and advanced tools to conduct their security assessments.</a:t>
            </a:r>
          </a:p>
          <a:p>
            <a:r>
              <a:rPr lang="en-GB" dirty="0">
                <a:latin typeface="Calibri" panose="020F0502020204030204" pitchFamily="34" charset="0"/>
                <a:cs typeface="Calibri" panose="020F0502020204030204" pitchFamily="34" charset="0"/>
              </a:rPr>
              <a:t>The aim was to design and develop a useful tool to be used during penetration tests or CTF events, in other words, Red Teaming activities.</a:t>
            </a:r>
          </a:p>
          <a:p>
            <a:r>
              <a:rPr lang="en-GB" dirty="0">
                <a:latin typeface="Calibri" panose="020F0502020204030204" pitchFamily="34" charset="0"/>
                <a:cs typeface="Calibri" panose="020F0502020204030204" pitchFamily="34" charset="0"/>
              </a:rPr>
              <a:t>The application created uses common scanning tool outputs to provide a high level view of a network and its hosts. Highlighting the system differences in the hosts and clustering them, allowing a user to prioritise attack vectors.</a:t>
            </a:r>
          </a:p>
          <a:p>
            <a:r>
              <a:rPr lang="en-GB" dirty="0">
                <a:latin typeface="Calibri" panose="020F0502020204030204" pitchFamily="34" charset="0"/>
                <a:cs typeface="Calibri" panose="020F0502020204030204" pitchFamily="34" charset="0"/>
              </a:rPr>
              <a:t>The application recommends hosts to be prioritised during a manual security assessment. This is based on hundreds of factors per host but prioritises vulnerability information with a fluid dynamic ratio.</a:t>
            </a:r>
          </a:p>
          <a:p>
            <a:r>
              <a:rPr lang="en-GB" dirty="0">
                <a:latin typeface="Calibri" panose="020F0502020204030204" pitchFamily="34" charset="0"/>
                <a:cs typeface="Calibri" panose="020F0502020204030204" pitchFamily="34" charset="0"/>
              </a:rPr>
              <a:t>At its core, the application is a IP clusterer.</a:t>
            </a:r>
          </a:p>
        </p:txBody>
      </p:sp>
    </p:spTree>
    <p:extLst>
      <p:ext uri="{BB962C8B-B14F-4D97-AF65-F5344CB8AC3E}">
        <p14:creationId xmlns:p14="http://schemas.microsoft.com/office/powerpoint/2010/main" val="34410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77686"/>
          </a:xfrm>
        </p:spPr>
        <p:txBody>
          <a:bodyPr/>
          <a:lstStyle/>
          <a:p>
            <a:r>
              <a:rPr lang="en-GB" dirty="0">
                <a:latin typeface="Calibri Light" panose="020F0302020204030204" pitchFamily="34" charset="0"/>
                <a:cs typeface="Calibri Light" panose="020F0302020204030204" pitchFamily="34" charset="0"/>
              </a:rPr>
              <a:t>The Application</a:t>
            </a:r>
          </a:p>
        </p:txBody>
      </p:sp>
      <p:sp>
        <p:nvSpPr>
          <p:cNvPr id="3" name="Content Placeholder 2"/>
          <p:cNvSpPr>
            <a:spLocks noGrp="1"/>
          </p:cNvSpPr>
          <p:nvPr>
            <p:ph idx="1"/>
          </p:nvPr>
        </p:nvSpPr>
        <p:spPr>
          <a:xfrm>
            <a:off x="1371600" y="1649186"/>
            <a:ext cx="9601200" cy="4218214"/>
          </a:xfrm>
        </p:spPr>
        <p:txBody>
          <a:bodyPr/>
          <a:lstStyle/>
          <a:p>
            <a:r>
              <a:rPr lang="en-GB" dirty="0">
                <a:latin typeface="Calibri" panose="020F0502020204030204" pitchFamily="34" charset="0"/>
                <a:cs typeface="Calibri" panose="020F0502020204030204" pitchFamily="34" charset="0"/>
              </a:rPr>
              <a:t>Command line application with optional GUI, portable and writing in Python 2.7.</a:t>
            </a:r>
          </a:p>
          <a:p>
            <a:r>
              <a:rPr lang="en-GB" dirty="0">
                <a:latin typeface="Calibri" panose="020F0502020204030204" pitchFamily="34" charset="0"/>
                <a:cs typeface="Calibri" panose="020F0502020204030204" pitchFamily="34" charset="0"/>
              </a:rPr>
              <a:t>Takes input from Nmap, Nessus or both</a:t>
            </a:r>
          </a:p>
          <a:p>
            <a:r>
              <a:rPr lang="en-GB" dirty="0">
                <a:latin typeface="Calibri" panose="020F0502020204030204" pitchFamily="34" charset="0"/>
                <a:cs typeface="Calibri" panose="020F0502020204030204" pitchFamily="34" charset="0"/>
              </a:rPr>
              <a:t>The primary, most beneficial, mode is using both, or “Dual” mode</a:t>
            </a:r>
          </a:p>
          <a:p>
            <a:r>
              <a:rPr lang="en-GB" dirty="0">
                <a:latin typeface="Calibri" panose="020F0502020204030204" pitchFamily="34" charset="0"/>
                <a:cs typeface="Calibri" panose="020F0502020204030204" pitchFamily="34" charset="0"/>
              </a:rPr>
              <a:t>This will recommend attack vectors as the ‘most vulnerable’ machine on the network</a:t>
            </a:r>
          </a:p>
          <a:p>
            <a:r>
              <a:rPr lang="en-GB" dirty="0">
                <a:latin typeface="Calibri" panose="020F0502020204030204" pitchFamily="34" charset="0"/>
                <a:cs typeface="Calibri" panose="020F0502020204030204" pitchFamily="34" charset="0"/>
              </a:rPr>
              <a:t>Within those modes there are three primary sub modes; </a:t>
            </a:r>
            <a:r>
              <a:rPr lang="en-GB" b="1" dirty="0">
                <a:latin typeface="Calibri" panose="020F0502020204030204" pitchFamily="34" charset="0"/>
                <a:cs typeface="Calibri" panose="020F0502020204030204" pitchFamily="34" charset="0"/>
              </a:rPr>
              <a:t>Manual</a:t>
            </a:r>
            <a:r>
              <a:rPr lang="en-GB" dirty="0">
                <a:latin typeface="Calibri" panose="020F0502020204030204" pitchFamily="34" charset="0"/>
                <a:cs typeface="Calibri" panose="020F0502020204030204" pitchFamily="34" charset="0"/>
              </a:rPr>
              <a:t>, </a:t>
            </a:r>
            <a:r>
              <a:rPr lang="en-GB" b="1" dirty="0">
                <a:latin typeface="Calibri" panose="020F0502020204030204" pitchFamily="34" charset="0"/>
                <a:cs typeface="Calibri" panose="020F0502020204030204" pitchFamily="34" charset="0"/>
              </a:rPr>
              <a:t>Assisted</a:t>
            </a:r>
            <a:r>
              <a:rPr lang="en-GB" dirty="0">
                <a:latin typeface="Calibri" panose="020F0502020204030204" pitchFamily="34" charset="0"/>
                <a:cs typeface="Calibri" panose="020F0502020204030204" pitchFamily="34" charset="0"/>
              </a:rPr>
              <a:t> and </a:t>
            </a:r>
            <a:r>
              <a:rPr lang="en-GB" b="1" dirty="0">
                <a:latin typeface="Calibri" panose="020F0502020204030204" pitchFamily="34" charset="0"/>
                <a:cs typeface="Calibri" panose="020F0502020204030204" pitchFamily="34" charset="0"/>
              </a:rPr>
              <a:t>Automatic</a:t>
            </a:r>
            <a:r>
              <a:rPr lang="en-GB" dirty="0">
                <a:latin typeface="Calibri" panose="020F0502020204030204" pitchFamily="34" charset="0"/>
                <a:cs typeface="Calibri" panose="020F0502020204030204" pitchFamily="34" charset="0"/>
              </a:rPr>
              <a:t>. These are explained in the </a:t>
            </a:r>
            <a:r>
              <a:rPr lang="en-GB" i="1" dirty="0">
                <a:latin typeface="Calibri" panose="020F0502020204030204" pitchFamily="34" charset="0"/>
                <a:cs typeface="Calibri" panose="020F0502020204030204" pitchFamily="34" charset="0"/>
              </a:rPr>
              <a:t>next slide</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The application outputs in Text form with several levels of verbosity, The optional graphing interface GUI changes depending on the selected modes.</a:t>
            </a:r>
          </a:p>
          <a:p>
            <a:r>
              <a:rPr lang="en-GB" dirty="0">
                <a:latin typeface="Calibri" panose="020F0502020204030204" pitchFamily="34" charset="0"/>
                <a:cs typeface="Calibri" panose="020F0502020204030204" pitchFamily="34" charset="0"/>
              </a:rPr>
              <a:t>Designed with versatility and reliability in mind, allowing for full customization of algorithms due to the modularity and readability.</a:t>
            </a:r>
          </a:p>
        </p:txBody>
      </p:sp>
    </p:spTree>
    <p:extLst>
      <p:ext uri="{BB962C8B-B14F-4D97-AF65-F5344CB8AC3E}">
        <p14:creationId xmlns:p14="http://schemas.microsoft.com/office/powerpoint/2010/main" val="373082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6571"/>
            <a:ext cx="9601200" cy="1485900"/>
          </a:xfrm>
        </p:spPr>
        <p:txBody>
          <a:bodyPr/>
          <a:lstStyle/>
          <a:p>
            <a:r>
              <a:rPr lang="en-GB" dirty="0"/>
              <a:t>Application primary modes</a:t>
            </a:r>
          </a:p>
        </p:txBody>
      </p:sp>
      <p:sp>
        <p:nvSpPr>
          <p:cNvPr id="3" name="Content Placeholder 2"/>
          <p:cNvSpPr>
            <a:spLocks noGrp="1"/>
          </p:cNvSpPr>
          <p:nvPr>
            <p:ph idx="1"/>
          </p:nvPr>
        </p:nvSpPr>
        <p:spPr>
          <a:xfrm>
            <a:off x="1371600" y="1143001"/>
            <a:ext cx="9601200" cy="5339442"/>
          </a:xfrm>
        </p:spPr>
        <p:txBody>
          <a:bodyPr>
            <a:normAutofit/>
          </a:bodyPr>
          <a:lstStyle/>
          <a:p>
            <a:r>
              <a:rPr lang="en-GB" dirty="0">
                <a:solidFill>
                  <a:schemeClr val="tx1"/>
                </a:solidFill>
                <a:latin typeface="Calibri" panose="020F0502020204030204" pitchFamily="34" charset="0"/>
                <a:cs typeface="Calibri" panose="020F0502020204030204" pitchFamily="34" charset="0"/>
              </a:rPr>
              <a:t>Manual</a:t>
            </a:r>
            <a:r>
              <a:rPr lang="en-GB" dirty="0">
                <a:latin typeface="Calibri" panose="020F0502020204030204" pitchFamily="34" charset="0"/>
                <a:cs typeface="Calibri" panose="020F0502020204030204" pitchFamily="34" charset="0"/>
              </a:rPr>
              <a:t>:</a:t>
            </a:r>
          </a:p>
          <a:p>
            <a:pPr lvl="1"/>
            <a:r>
              <a:rPr lang="en-GB" dirty="0">
                <a:latin typeface="Calibri" panose="020F0502020204030204" pitchFamily="34" charset="0"/>
                <a:cs typeface="Calibri" panose="020F0502020204030204" pitchFamily="34" charset="0"/>
              </a:rPr>
              <a:t>Allows full control of clustering parameters, uses Gap Statistic or Elbow method if number of clusters is not selected.</a:t>
            </a:r>
          </a:p>
          <a:p>
            <a:pPr lvl="1"/>
            <a:r>
              <a:rPr lang="en-GB" dirty="0">
                <a:latin typeface="Calibri" panose="020F0502020204030204" pitchFamily="34" charset="0"/>
                <a:cs typeface="Calibri" panose="020F0502020204030204" pitchFamily="34" charset="0"/>
              </a:rPr>
              <a:t>Choose from the following clustering algorithms</a:t>
            </a:r>
          </a:p>
          <a:p>
            <a:pPr marL="987552" lvl="2" indent="0">
              <a:buNone/>
            </a:pPr>
            <a:r>
              <a:rPr lang="en-GB" b="1" dirty="0">
                <a:latin typeface="Calibri" panose="020F0502020204030204" pitchFamily="34" charset="0"/>
                <a:cs typeface="Calibri" panose="020F0502020204030204" pitchFamily="34" charset="0"/>
              </a:rPr>
              <a:t>K-means Clustering(Default)</a:t>
            </a:r>
          </a:p>
          <a:p>
            <a:pPr marL="987552" lvl="2" indent="0">
              <a:buNone/>
            </a:pPr>
            <a:r>
              <a:rPr lang="en-GB" b="1" dirty="0">
                <a:latin typeface="Calibri" panose="020F0502020204030204" pitchFamily="34" charset="0"/>
                <a:cs typeface="Calibri" panose="020F0502020204030204" pitchFamily="34" charset="0"/>
              </a:rPr>
              <a:t>Agglomerative</a:t>
            </a:r>
          </a:p>
          <a:p>
            <a:pPr marL="987552" lvl="2" indent="0">
              <a:buNone/>
            </a:pPr>
            <a:r>
              <a:rPr lang="en-GB" b="1" dirty="0">
                <a:latin typeface="Calibri" panose="020F0502020204030204" pitchFamily="34" charset="0"/>
                <a:cs typeface="Calibri" panose="020F0502020204030204" pitchFamily="34" charset="0"/>
              </a:rPr>
              <a:t>DBscan</a:t>
            </a:r>
          </a:p>
          <a:p>
            <a:r>
              <a:rPr lang="en-GB" dirty="0">
                <a:solidFill>
                  <a:schemeClr val="tx1"/>
                </a:solidFill>
                <a:latin typeface="Calibri" panose="020F0502020204030204" pitchFamily="34" charset="0"/>
                <a:cs typeface="Calibri" panose="020F0502020204030204" pitchFamily="34" charset="0"/>
              </a:rPr>
              <a:t>Assisted</a:t>
            </a:r>
          </a:p>
          <a:p>
            <a:pPr lvl="1"/>
            <a:r>
              <a:rPr lang="en-GB" dirty="0">
                <a:latin typeface="Calibri" panose="020F0502020204030204" pitchFamily="34" charset="0"/>
                <a:cs typeface="Calibri" panose="020F0502020204030204" pitchFamily="34" charset="0"/>
              </a:rPr>
              <a:t>Same options as manual however, the user makes the decisions of which host should go in which cluster if borders are contested.</a:t>
            </a:r>
          </a:p>
          <a:p>
            <a:r>
              <a:rPr lang="en-GB" dirty="0">
                <a:solidFill>
                  <a:schemeClr val="tx1"/>
                </a:solidFill>
                <a:latin typeface="Calibri" panose="020F0502020204030204" pitchFamily="34" charset="0"/>
                <a:cs typeface="Calibri" panose="020F0502020204030204" pitchFamily="34" charset="0"/>
              </a:rPr>
              <a:t>Automatic</a:t>
            </a:r>
          </a:p>
          <a:p>
            <a:pPr lvl="1"/>
            <a:r>
              <a:rPr lang="en-GB" dirty="0">
                <a:latin typeface="Calibri" panose="020F0502020204030204" pitchFamily="34" charset="0"/>
                <a:cs typeface="Calibri" panose="020F0502020204030204" pitchFamily="34" charset="0"/>
              </a:rPr>
              <a:t>Recommended for best results.</a:t>
            </a:r>
          </a:p>
          <a:p>
            <a:pPr lvl="1"/>
            <a:r>
              <a:rPr lang="en-GB" dirty="0">
                <a:latin typeface="Calibri" panose="020F0502020204030204" pitchFamily="34" charset="0"/>
                <a:cs typeface="Calibri" panose="020F0502020204030204" pitchFamily="34" charset="0"/>
              </a:rPr>
              <a:t>Uses all clustering algorithms and amount of clusters. Detects best clustering using many methods such as gap statistic and hierarchical clustering.</a:t>
            </a:r>
          </a:p>
        </p:txBody>
      </p:sp>
    </p:spTree>
    <p:extLst>
      <p:ext uri="{BB962C8B-B14F-4D97-AF65-F5344CB8AC3E}">
        <p14:creationId xmlns:p14="http://schemas.microsoft.com/office/powerpoint/2010/main" val="386482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p:cNvPicPr>
            <a:picLocks noChangeAspect="1"/>
          </p:cNvPicPr>
          <p:nvPr/>
        </p:nvPicPr>
        <p:blipFill>
          <a:blip r:embed="rId2"/>
          <a:stretch>
            <a:fillRect/>
          </a:stretch>
        </p:blipFill>
        <p:spPr>
          <a:xfrm>
            <a:off x="1456142" y="449163"/>
            <a:ext cx="5777415" cy="5986960"/>
          </a:xfrm>
          <a:prstGeom prst="rect">
            <a:avLst/>
          </a:prstGeom>
        </p:spPr>
      </p:pic>
      <p:sp>
        <p:nvSpPr>
          <p:cNvPr id="2" name="Title 1"/>
          <p:cNvSpPr>
            <a:spLocks noGrp="1"/>
          </p:cNvSpPr>
          <p:nvPr>
            <p:ph type="title"/>
          </p:nvPr>
        </p:nvSpPr>
        <p:spPr>
          <a:xfrm>
            <a:off x="6809015" y="424797"/>
            <a:ext cx="4985657" cy="1722537"/>
          </a:xfrm>
        </p:spPr>
        <p:txBody>
          <a:bodyPr>
            <a:normAutofit/>
          </a:bodyPr>
          <a:lstStyle/>
          <a:p>
            <a:pPr algn="ctr"/>
            <a:r>
              <a:rPr lang="en-GB" dirty="0">
                <a:latin typeface="Calibri Light" panose="020F0302020204030204" pitchFamily="34" charset="0"/>
                <a:cs typeface="Calibri Light" panose="020F0302020204030204" pitchFamily="34" charset="0"/>
              </a:rPr>
              <a:t>Infrastructure</a:t>
            </a:r>
          </a:p>
        </p:txBody>
      </p:sp>
      <p:sp>
        <p:nvSpPr>
          <p:cNvPr id="10" name="Content Placeholder 9"/>
          <p:cNvSpPr>
            <a:spLocks noGrp="1"/>
          </p:cNvSpPr>
          <p:nvPr>
            <p:ph idx="1"/>
          </p:nvPr>
        </p:nvSpPr>
        <p:spPr>
          <a:xfrm>
            <a:off x="7499069" y="1877785"/>
            <a:ext cx="4253241" cy="4430486"/>
          </a:xfrm>
        </p:spPr>
        <p:txBody>
          <a:bodyPr>
            <a:normAutofit/>
          </a:bodyPr>
          <a:lstStyle/>
          <a:p>
            <a:r>
              <a:rPr lang="en-US" sz="2400" dirty="0">
                <a:latin typeface="Calibri" panose="020F0502020204030204" pitchFamily="34" charset="0"/>
                <a:cs typeface="Calibri" panose="020F0502020204030204" pitchFamily="34" charset="0"/>
              </a:rPr>
              <a:t>This is the application dataflow infrastructure</a:t>
            </a:r>
          </a:p>
          <a:p>
            <a:r>
              <a:rPr lang="en-US" sz="2400" dirty="0">
                <a:latin typeface="Calibri" panose="020F0502020204030204" pitchFamily="34" charset="0"/>
                <a:cs typeface="Calibri" panose="020F0502020204030204" pitchFamily="34" charset="0"/>
              </a:rPr>
              <a:t>It does not include the complicated clustering and display modules.</a:t>
            </a:r>
          </a:p>
        </p:txBody>
      </p:sp>
      <p:sp>
        <p:nvSpPr>
          <p:cNvPr id="6" name="Right Brace 5"/>
          <p:cNvSpPr/>
          <p:nvPr/>
        </p:nvSpPr>
        <p:spPr>
          <a:xfrm rot="16200000">
            <a:off x="2020994" y="4260243"/>
            <a:ext cx="465363" cy="159506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829032" y="4443578"/>
            <a:ext cx="2085006" cy="369332"/>
          </a:xfrm>
          <a:prstGeom prst="rect">
            <a:avLst/>
          </a:prstGeom>
          <a:noFill/>
        </p:spPr>
        <p:txBody>
          <a:bodyPr wrap="square" rtlCol="0">
            <a:spAutoFit/>
          </a:bodyPr>
          <a:lstStyle/>
          <a:p>
            <a:r>
              <a:rPr lang="en-GB" dirty="0"/>
              <a:t>Display modules</a:t>
            </a:r>
          </a:p>
        </p:txBody>
      </p:sp>
      <p:sp>
        <p:nvSpPr>
          <p:cNvPr id="12" name="Oval 11"/>
          <p:cNvSpPr/>
          <p:nvPr/>
        </p:nvSpPr>
        <p:spPr>
          <a:xfrm>
            <a:off x="1763487" y="1125884"/>
            <a:ext cx="728028" cy="751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793775" y="1286065"/>
            <a:ext cx="1348514" cy="369332"/>
          </a:xfrm>
          <a:prstGeom prst="rect">
            <a:avLst/>
          </a:prstGeom>
          <a:noFill/>
        </p:spPr>
        <p:txBody>
          <a:bodyPr wrap="square" rtlCol="0">
            <a:spAutoFit/>
          </a:bodyPr>
          <a:lstStyle/>
          <a:p>
            <a:r>
              <a:rPr lang="en-GB" dirty="0"/>
              <a:t>Start</a:t>
            </a:r>
          </a:p>
        </p:txBody>
      </p:sp>
    </p:spTree>
    <p:extLst>
      <p:ext uri="{BB962C8B-B14F-4D97-AF65-F5344CB8AC3E}">
        <p14:creationId xmlns:p14="http://schemas.microsoft.com/office/powerpoint/2010/main" val="376732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2"/>
          <a:srcRect l="7017" r="8176"/>
          <a:stretch/>
        </p:blipFill>
        <p:spPr>
          <a:xfrm>
            <a:off x="706695" y="1649186"/>
            <a:ext cx="5683219" cy="3350635"/>
          </a:xfrm>
          <a:prstGeom prst="rect">
            <a:avLst/>
          </a:prstGeom>
        </p:spPr>
      </p:pic>
      <p:sp>
        <p:nvSpPr>
          <p:cNvPr id="2" name="Title 1"/>
          <p:cNvSpPr>
            <a:spLocks noGrp="1"/>
          </p:cNvSpPr>
          <p:nvPr>
            <p:ph type="title"/>
          </p:nvPr>
        </p:nvSpPr>
        <p:spPr>
          <a:xfrm>
            <a:off x="6389914" y="685800"/>
            <a:ext cx="5127172" cy="1485900"/>
          </a:xfrm>
        </p:spPr>
        <p:txBody>
          <a:bodyPr>
            <a:normAutofit/>
          </a:bodyPr>
          <a:lstStyle/>
          <a:p>
            <a:pPr algn="ctr"/>
            <a:r>
              <a:rPr lang="en-GB" dirty="0">
                <a:latin typeface="Calibri Light" panose="020F0302020204030204" pitchFamily="34" charset="0"/>
                <a:cs typeface="Calibri Light" panose="020F0302020204030204" pitchFamily="34" charset="0"/>
              </a:rPr>
              <a:t>Results</a:t>
            </a:r>
          </a:p>
        </p:txBody>
      </p:sp>
      <p:sp>
        <p:nvSpPr>
          <p:cNvPr id="3" name="Content Placeholder 2"/>
          <p:cNvSpPr>
            <a:spLocks noGrp="1"/>
          </p:cNvSpPr>
          <p:nvPr>
            <p:ph idx="1"/>
          </p:nvPr>
        </p:nvSpPr>
        <p:spPr>
          <a:xfrm>
            <a:off x="6389914" y="1649186"/>
            <a:ext cx="5431972" cy="4816928"/>
          </a:xfrm>
        </p:spPr>
        <p:txBody>
          <a:bodyPr>
            <a:normAutofit/>
          </a:bodyPr>
          <a:lstStyle/>
          <a:p>
            <a:pPr>
              <a:lnSpc>
                <a:spcPct val="74000"/>
              </a:lnSpc>
            </a:pPr>
            <a:r>
              <a:rPr lang="en-GB" sz="1900" dirty="0">
                <a:latin typeface="Calibri" panose="020F0502020204030204" pitchFamily="34" charset="0"/>
                <a:cs typeface="Calibri" panose="020F0502020204030204" pitchFamily="34" charset="0"/>
              </a:rPr>
              <a:t>The full verbosity text output contains all the information the user could be interested in, such as:</a:t>
            </a:r>
          </a:p>
          <a:p>
            <a:pPr lvl="1">
              <a:lnSpc>
                <a:spcPct val="74000"/>
              </a:lnSpc>
            </a:pPr>
            <a:r>
              <a:rPr lang="en-GB" sz="1900" dirty="0">
                <a:latin typeface="Calibri" panose="020F0502020204030204" pitchFamily="34" charset="0"/>
                <a:cs typeface="Calibri" panose="020F0502020204030204" pitchFamily="34" charset="0"/>
              </a:rPr>
              <a:t>Individual cluster details including shared features</a:t>
            </a:r>
          </a:p>
          <a:p>
            <a:pPr lvl="1">
              <a:lnSpc>
                <a:spcPct val="74000"/>
              </a:lnSpc>
            </a:pPr>
            <a:r>
              <a:rPr lang="en-GB" sz="1900" dirty="0">
                <a:latin typeface="Calibri" panose="020F0502020204030204" pitchFamily="34" charset="0"/>
                <a:cs typeface="Calibri" panose="020F0502020204030204" pitchFamily="34" charset="0"/>
              </a:rPr>
              <a:t>Average and per cluster Silhouette values, for accuracy measurement</a:t>
            </a:r>
          </a:p>
          <a:p>
            <a:pPr lvl="1">
              <a:lnSpc>
                <a:spcPct val="74000"/>
              </a:lnSpc>
            </a:pPr>
            <a:r>
              <a:rPr lang="en-GB" sz="1900" dirty="0">
                <a:latin typeface="Calibri" panose="020F0502020204030204" pitchFamily="34" charset="0"/>
                <a:cs typeface="Calibri" panose="020F0502020204030204" pitchFamily="34" charset="0"/>
              </a:rPr>
              <a:t>Covariance and Distance matrices.</a:t>
            </a:r>
          </a:p>
          <a:p>
            <a:pPr>
              <a:lnSpc>
                <a:spcPct val="74000"/>
              </a:lnSpc>
            </a:pPr>
            <a:r>
              <a:rPr lang="en-GB" sz="1900" dirty="0">
                <a:latin typeface="Calibri" panose="020F0502020204030204" pitchFamily="34" charset="0"/>
                <a:cs typeface="Calibri" panose="020F0502020204030204" pitchFamily="34" charset="0"/>
              </a:rPr>
              <a:t>The optional graphing interface changes depending on the input mode. </a:t>
            </a:r>
          </a:p>
          <a:p>
            <a:pPr>
              <a:lnSpc>
                <a:spcPct val="74000"/>
              </a:lnSpc>
            </a:pPr>
            <a:r>
              <a:rPr lang="en-GB" sz="1900" dirty="0">
                <a:latin typeface="Calibri" panose="020F0502020204030204" pitchFamily="34" charset="0"/>
                <a:cs typeface="Calibri" panose="020F0502020204030204" pitchFamily="34" charset="0"/>
              </a:rPr>
              <a:t>The </a:t>
            </a:r>
            <a:r>
              <a:rPr lang="en-GB" sz="1900" b="1" dirty="0">
                <a:latin typeface="Calibri" panose="020F0502020204030204" pitchFamily="34" charset="0"/>
                <a:cs typeface="Calibri" panose="020F0502020204030204" pitchFamily="34" charset="0"/>
              </a:rPr>
              <a:t>figure on the left </a:t>
            </a:r>
            <a:r>
              <a:rPr lang="en-GB" sz="1900" dirty="0">
                <a:latin typeface="Calibri" panose="020F0502020204030204" pitchFamily="34" charset="0"/>
                <a:cs typeface="Calibri" panose="020F0502020204030204" pitchFamily="34" charset="0"/>
              </a:rPr>
              <a:t>shows the graphing interface when using a single input mode with centroids enabled. In this case using Nessus input.</a:t>
            </a:r>
          </a:p>
          <a:p>
            <a:pPr>
              <a:lnSpc>
                <a:spcPct val="74000"/>
              </a:lnSpc>
            </a:pPr>
            <a:r>
              <a:rPr lang="en-GB" sz="1900" dirty="0">
                <a:latin typeface="Calibri" panose="020F0502020204030204" pitchFamily="34" charset="0"/>
                <a:cs typeface="Calibri" panose="020F0502020204030204" pitchFamily="34" charset="0"/>
              </a:rPr>
              <a:t>The application upon completion, will write out two files. A .dot file of the primary clustering and a targets file containing selected recommended hosts.</a:t>
            </a:r>
          </a:p>
        </p:txBody>
      </p:sp>
      <p:sp>
        <p:nvSpPr>
          <p:cNvPr id="5" name="TextBox 4"/>
          <p:cNvSpPr txBox="1"/>
          <p:nvPr/>
        </p:nvSpPr>
        <p:spPr>
          <a:xfrm>
            <a:off x="914400" y="5019428"/>
            <a:ext cx="3951515" cy="276999"/>
          </a:xfrm>
          <a:prstGeom prst="rect">
            <a:avLst/>
          </a:prstGeom>
          <a:noFill/>
        </p:spPr>
        <p:txBody>
          <a:bodyPr wrap="square" rtlCol="0">
            <a:spAutoFit/>
          </a:bodyPr>
          <a:lstStyle/>
          <a:p>
            <a:r>
              <a:rPr lang="en-GB" sz="1200" dirty="0">
                <a:solidFill>
                  <a:srgbClr val="FF0000"/>
                </a:solidFill>
                <a:latin typeface="Consolas" panose="020B0609020204030204" pitchFamily="49" charset="0"/>
              </a:rPr>
              <a:t>*Using </a:t>
            </a:r>
            <a:r>
              <a:rPr lang="en-GB" sz="1200" dirty="0" err="1">
                <a:solidFill>
                  <a:srgbClr val="FF0000"/>
                </a:solidFill>
                <a:latin typeface="Consolas" panose="020B0609020204030204" pitchFamily="49" charset="0"/>
              </a:rPr>
              <a:t>Hacklab</a:t>
            </a:r>
            <a:r>
              <a:rPr lang="en-GB" sz="1200" dirty="0">
                <a:solidFill>
                  <a:srgbClr val="FF0000"/>
                </a:solidFill>
                <a:latin typeface="Consolas" panose="020B0609020204030204" pitchFamily="49" charset="0"/>
              </a:rPr>
              <a:t> 4511 dataset</a:t>
            </a:r>
          </a:p>
        </p:txBody>
      </p:sp>
    </p:spTree>
    <p:extLst>
      <p:ext uri="{BB962C8B-B14F-4D97-AF65-F5344CB8AC3E}">
        <p14:creationId xmlns:p14="http://schemas.microsoft.com/office/powerpoint/2010/main" val="136079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a:blip r:embed="rId2"/>
          <a:stretch>
            <a:fillRect/>
          </a:stretch>
        </p:blipFill>
        <p:spPr>
          <a:xfrm>
            <a:off x="706695" y="479906"/>
            <a:ext cx="5964254" cy="5964254"/>
          </a:xfrm>
          <a:prstGeom prst="rect">
            <a:avLst/>
          </a:prstGeom>
          <a:ln>
            <a:solidFill>
              <a:schemeClr val="tx1">
                <a:lumMod val="50000"/>
                <a:lumOff val="50000"/>
              </a:schemeClr>
            </a:solidFill>
          </a:ln>
        </p:spPr>
      </p:pic>
      <p:sp>
        <p:nvSpPr>
          <p:cNvPr id="2" name="Title 1"/>
          <p:cNvSpPr>
            <a:spLocks noGrp="1"/>
          </p:cNvSpPr>
          <p:nvPr>
            <p:ph type="title"/>
          </p:nvPr>
        </p:nvSpPr>
        <p:spPr>
          <a:xfrm>
            <a:off x="6504382" y="391339"/>
            <a:ext cx="6044461" cy="1092580"/>
          </a:xfrm>
        </p:spPr>
        <p:txBody>
          <a:bodyPr>
            <a:noAutofit/>
          </a:bodyPr>
          <a:lstStyle/>
          <a:p>
            <a:pPr algn="ctr"/>
            <a:r>
              <a:rPr lang="en-GB" dirty="0">
                <a:latin typeface="Calibri Light" panose="020F0302020204030204" pitchFamily="34" charset="0"/>
                <a:cs typeface="Calibri Light" panose="020F0302020204030204" pitchFamily="34" charset="0"/>
              </a:rPr>
              <a:t>This is the Dual mode interface</a:t>
            </a:r>
          </a:p>
        </p:txBody>
      </p:sp>
      <p:sp>
        <p:nvSpPr>
          <p:cNvPr id="9" name="Content Placeholder 8"/>
          <p:cNvSpPr>
            <a:spLocks noGrp="1"/>
          </p:cNvSpPr>
          <p:nvPr>
            <p:ph idx="1"/>
          </p:nvPr>
        </p:nvSpPr>
        <p:spPr>
          <a:xfrm>
            <a:off x="6779246" y="1657156"/>
            <a:ext cx="5127172" cy="4787003"/>
          </a:xfrm>
        </p:spPr>
        <p:txBody>
          <a:bodyPr>
            <a:normAutofit/>
          </a:bodyPr>
          <a:lstStyle/>
          <a:p>
            <a:r>
              <a:rPr lang="en-US" dirty="0">
                <a:latin typeface="Calibri" panose="020F0502020204030204" pitchFamily="34" charset="0"/>
                <a:cs typeface="Calibri" panose="020F0502020204030204" pitchFamily="34" charset="0"/>
              </a:rPr>
              <a:t>The dataset was created from the </a:t>
            </a:r>
            <a:r>
              <a:rPr lang="en-US" dirty="0" err="1">
                <a:latin typeface="Calibri" panose="020F0502020204030204" pitchFamily="34" charset="0"/>
                <a:cs typeface="Calibri" panose="020F0502020204030204" pitchFamily="34" charset="0"/>
              </a:rPr>
              <a:t>Hacklab</a:t>
            </a:r>
            <a:r>
              <a:rPr lang="en-US" dirty="0">
                <a:latin typeface="Calibri" panose="020F0502020204030204" pitchFamily="34" charset="0"/>
                <a:cs typeface="Calibri" panose="020F0502020204030204" pitchFamily="34" charset="0"/>
              </a:rPr>
              <a:t> computers in the room next door, 4511.</a:t>
            </a:r>
          </a:p>
          <a:p>
            <a:r>
              <a:rPr lang="en-US" dirty="0">
                <a:latin typeface="Calibri" panose="020F0502020204030204" pitchFamily="34" charset="0"/>
                <a:cs typeface="Calibri" panose="020F0502020204030204" pitchFamily="34" charset="0"/>
              </a:rPr>
              <a:t>The top four ‘grid’ of graphs are the single input type clusterings. With the right most consisting of solely the centroids.</a:t>
            </a:r>
          </a:p>
          <a:p>
            <a:r>
              <a:rPr lang="en-US" dirty="0">
                <a:latin typeface="Calibri" panose="020F0502020204030204" pitchFamily="34" charset="0"/>
                <a:cs typeface="Calibri" panose="020F0502020204030204" pitchFamily="34" charset="0"/>
              </a:rPr>
              <a:t>The bottom most graph shows a combined clustering as previously described. </a:t>
            </a:r>
          </a:p>
          <a:p>
            <a:r>
              <a:rPr lang="en-US" dirty="0">
                <a:latin typeface="Calibri" panose="020F0502020204030204" pitchFamily="34" charset="0"/>
                <a:cs typeface="Calibri" panose="020F0502020204030204" pitchFamily="34" charset="0"/>
              </a:rPr>
              <a:t>This incorporates both inputs and shows the most different hosts from clusters with less than 3 hosts (by default).</a:t>
            </a:r>
          </a:p>
          <a:p>
            <a:r>
              <a:rPr lang="en-US" dirty="0">
                <a:latin typeface="Calibri" panose="020F0502020204030204" pitchFamily="34" charset="0"/>
                <a:cs typeface="Calibri" panose="020F0502020204030204" pitchFamily="34" charset="0"/>
              </a:rPr>
              <a:t>The text information at the bottom of the interface displays the operating system information for these selected hosts along with the prediction accuracy.</a:t>
            </a:r>
          </a:p>
        </p:txBody>
      </p:sp>
      <p:sp>
        <p:nvSpPr>
          <p:cNvPr id="16" name="Right Brace 15"/>
          <p:cNvSpPr/>
          <p:nvPr/>
        </p:nvSpPr>
        <p:spPr>
          <a:xfrm>
            <a:off x="6626567" y="653143"/>
            <a:ext cx="305360" cy="284694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18" name="Straight Connector 17"/>
          <p:cNvCxnSpPr>
            <a:stCxn id="16" idx="1"/>
          </p:cNvCxnSpPr>
          <p:nvPr/>
        </p:nvCxnSpPr>
        <p:spPr>
          <a:xfrm>
            <a:off x="6931927" y="2076613"/>
            <a:ext cx="282748" cy="1673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6626566" y="3723520"/>
            <a:ext cx="305360" cy="112507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1" name="Straight Connector 20"/>
          <p:cNvCxnSpPr>
            <a:endCxn id="19" idx="1"/>
          </p:cNvCxnSpPr>
          <p:nvPr/>
        </p:nvCxnSpPr>
        <p:spPr>
          <a:xfrm flipH="1">
            <a:off x="6931926" y="3216728"/>
            <a:ext cx="282749" cy="1069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a:off x="5549161" y="5682343"/>
            <a:ext cx="244929" cy="76181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9" name="Straight Connector 38"/>
          <p:cNvCxnSpPr>
            <a:stCxn id="37" idx="1"/>
          </p:cNvCxnSpPr>
          <p:nvPr/>
        </p:nvCxnSpPr>
        <p:spPr>
          <a:xfrm flipV="1">
            <a:off x="5794090" y="4980214"/>
            <a:ext cx="1420585" cy="10830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47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91886"/>
            <a:ext cx="9601200" cy="1485900"/>
          </a:xfrm>
        </p:spPr>
        <p:txBody>
          <a:bodyPr/>
          <a:lstStyle/>
          <a:p>
            <a:r>
              <a:rPr lang="en-GB" dirty="0">
                <a:latin typeface="Calibri Light" panose="020F0302020204030204" pitchFamily="34" charset="0"/>
                <a:cs typeface="Calibri Light" panose="020F0302020204030204" pitchFamily="34" charset="0"/>
              </a:rPr>
              <a:t>Future Development Recommendations</a:t>
            </a:r>
          </a:p>
        </p:txBody>
      </p:sp>
      <p:sp>
        <p:nvSpPr>
          <p:cNvPr id="3" name="Content Placeholder 2"/>
          <p:cNvSpPr>
            <a:spLocks noGrp="1"/>
          </p:cNvSpPr>
          <p:nvPr>
            <p:ph idx="1"/>
          </p:nvPr>
        </p:nvSpPr>
        <p:spPr>
          <a:xfrm>
            <a:off x="1371600" y="1257300"/>
            <a:ext cx="9897380" cy="5388429"/>
          </a:xfrm>
        </p:spPr>
        <p:txBody>
          <a:bodyPr>
            <a:noAutofit/>
          </a:bodyPr>
          <a:lstStyle/>
          <a:p>
            <a:pPr>
              <a:buFont typeface="Wingdings" panose="05000000000000000000" pitchFamily="2" charset="2"/>
              <a:buChar char="Ø"/>
            </a:pPr>
            <a:r>
              <a:rPr lang="en-GB" b="1" dirty="0">
                <a:latin typeface="Calibri" panose="020F0502020204030204" pitchFamily="34" charset="0"/>
                <a:cs typeface="Calibri" panose="020F0502020204030204" pitchFamily="34" charset="0"/>
              </a:rPr>
              <a:t>Reprogram the application with a lower level language such as C++</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This will dramatically decrease execution time due to the heavy CPU requirements</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Will lose code customisability</a:t>
            </a:r>
          </a:p>
          <a:p>
            <a:pPr>
              <a:buFont typeface="Wingdings" panose="05000000000000000000" pitchFamily="2" charset="2"/>
              <a:buChar char="Ø"/>
            </a:pPr>
            <a:r>
              <a:rPr lang="en-GB" b="1" dirty="0">
                <a:latin typeface="Calibri" panose="020F0502020204030204" pitchFamily="34" charset="0"/>
                <a:cs typeface="Calibri" panose="020F0502020204030204" pitchFamily="34" charset="0"/>
              </a:rPr>
              <a:t>Create an Executable GUI</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The current GUI is executed via command line arguments and is limited to graphing.</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Promotes ease of use for less technical users</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Eliminates having to remember the many available parameters and options</a:t>
            </a:r>
          </a:p>
          <a:p>
            <a:pPr>
              <a:buFont typeface="Wingdings" panose="05000000000000000000" pitchFamily="2" charset="2"/>
              <a:buChar char="Ø"/>
            </a:pPr>
            <a:r>
              <a:rPr lang="en-GB" b="1" dirty="0">
                <a:latin typeface="Calibri" panose="020F0502020204030204" pitchFamily="34" charset="0"/>
                <a:cs typeface="Calibri" panose="020F0502020204030204" pitchFamily="34" charset="0"/>
              </a:rPr>
              <a:t>Implement dual mode with more algorithms other than K-means Clustering</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Dual mode currently only implemented with K-means clustering due to limitations with </a:t>
            </a:r>
            <a:r>
              <a:rPr lang="en-GB" dirty="0" err="1">
                <a:latin typeface="Calibri" panose="020F0502020204030204" pitchFamily="34" charset="0"/>
                <a:cs typeface="Calibri" panose="020F0502020204030204" pitchFamily="34" charset="0"/>
              </a:rPr>
              <a:t>Sklearn</a:t>
            </a:r>
            <a:r>
              <a:rPr lang="en-GB" dirty="0">
                <a:latin typeface="Calibri" panose="020F0502020204030204" pitchFamily="34" charset="0"/>
                <a:cs typeface="Calibri" panose="020F0502020204030204" pitchFamily="34" charset="0"/>
              </a:rPr>
              <a:t> python library</a:t>
            </a:r>
          </a:p>
          <a:p>
            <a:pPr>
              <a:buFont typeface="Wingdings" panose="05000000000000000000" pitchFamily="2" charset="2"/>
              <a:buChar char="Ø"/>
            </a:pPr>
            <a:r>
              <a:rPr lang="en-GB" b="1" dirty="0">
                <a:latin typeface="Calibri" panose="020F0502020204030204" pitchFamily="34" charset="0"/>
                <a:cs typeface="Calibri" panose="020F0502020204030204" pitchFamily="34" charset="0"/>
              </a:rPr>
              <a:t>Eliminate problem of common vulnerabilities between the hosts</a:t>
            </a:r>
          </a:p>
          <a:p>
            <a:pPr lvl="1">
              <a:buFont typeface="Wingdings" panose="05000000000000000000" pitchFamily="2" charset="2"/>
              <a:buChar char="Ø"/>
            </a:pPr>
            <a:r>
              <a:rPr lang="en-GB" dirty="0">
                <a:latin typeface="Calibri" panose="020F0502020204030204" pitchFamily="34" charset="0"/>
                <a:cs typeface="Calibri" panose="020F0502020204030204" pitchFamily="34" charset="0"/>
              </a:rPr>
              <a:t>The issue: The application calculates the difference between hosts, therefore, is there is a wide spread vulnerability among all the hosts on the network, the algorithm will ignore it.</a:t>
            </a:r>
          </a:p>
          <a:p>
            <a:pPr lvl="1"/>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22919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380</TotalTime>
  <Words>1025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Consolas</vt:lpstr>
      <vt:lpstr>Franklin Gothic Book</vt:lpstr>
      <vt:lpstr>Wingdings</vt:lpstr>
      <vt:lpstr>Crop</vt:lpstr>
      <vt:lpstr>Differential IP Clustering For Vulnerability Detection Using Applied Machine Learning</vt:lpstr>
      <vt:lpstr>Introduction to the Problem</vt:lpstr>
      <vt:lpstr>The Solution – Project Aims</vt:lpstr>
      <vt:lpstr>The Application</vt:lpstr>
      <vt:lpstr>Application primary modes</vt:lpstr>
      <vt:lpstr>Infrastructure</vt:lpstr>
      <vt:lpstr>Results</vt:lpstr>
      <vt:lpstr>This is the Dual mode interface</vt:lpstr>
      <vt:lpstr>Future Development Recommendations</vt:lpstr>
      <vt:lpstr>Conclusion</vt:lpstr>
      <vt:lpstr>funny dog meme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IP Clustering For Vulnerability Detection Using Applied Machine Learning</dc:title>
  <dc:creator>Sebastian Bocquier</dc:creator>
  <cp:lastModifiedBy>Sebastian Bocquier</cp:lastModifiedBy>
  <cp:revision>44</cp:revision>
  <dcterms:created xsi:type="dcterms:W3CDTF">2017-05-04T06:24:40Z</dcterms:created>
  <dcterms:modified xsi:type="dcterms:W3CDTF">2017-05-04T12:46:05Z</dcterms:modified>
</cp:coreProperties>
</file>