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37" r:id="rId2"/>
    <p:sldId id="259" r:id="rId3"/>
    <p:sldId id="334" r:id="rId4"/>
    <p:sldId id="261" r:id="rId5"/>
    <p:sldId id="260" r:id="rId6"/>
    <p:sldId id="262" r:id="rId7"/>
    <p:sldId id="263" r:id="rId8"/>
    <p:sldId id="330" r:id="rId9"/>
    <p:sldId id="297" r:id="rId10"/>
    <p:sldId id="338" r:id="rId11"/>
    <p:sldId id="335" r:id="rId12"/>
    <p:sldId id="28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3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9972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-400" y="-60"/>
      </p:cViewPr>
      <p:guideLst>
        <p:guide orient="horz" pos="213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  <a:pPr/>
              <a:t>07-Oct-24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pPr/>
              <a:t>07-Oct-24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846CE7D5-CF57-46EF-B807-FDD0502418D4}" type="datetimeFigureOut">
              <a:rPr lang="en-US" smtClean="0"/>
              <a:pPr/>
              <a:t>07-Oct-24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r>
              <a:rPr lang="en-US"/>
              <a:t>09-03-2021</a:t>
            </a: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07-Oct-24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09-03-2021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07-Oct-24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09-03-2021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07-Oct-24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09-03-2021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07-Oct-24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09-03-2021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07-Oct-24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09-03-2021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07-Oct-24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09-03-2021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07-Oct-24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09-03-2021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07-Oct-24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09-03-2021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07-Oct-24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09-03-2021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07-Oct-24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09-03-2021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846CE7D5-CF57-46EF-B807-FDD0502418D4}" type="datetimeFigureOut">
              <a:rPr lang="en-US" smtClean="0"/>
              <a:pPr/>
              <a:t>07-Oct-24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r>
              <a:rPr lang="en-US"/>
              <a:t>09-03-2021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/>
            </a:r>
            <a:br>
              <a:rPr lang="en-I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I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/>
            </a:r>
            <a:br>
              <a:rPr lang="en-I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I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/>
            </a:r>
            <a:br>
              <a:rPr lang="en-I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I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/>
            </a:r>
            <a:br>
              <a:rPr lang="en-I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I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/>
            </a:r>
            <a:br>
              <a:rPr lang="en-I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I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/>
            </a:r>
            <a:br>
              <a:rPr lang="en-I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I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/>
            </a:r>
            <a:br>
              <a:rPr lang="en-I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I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/>
            </a:r>
            <a:br>
              <a:rPr lang="en-I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I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SMART WATER RESERVOIR </a:t>
            </a:r>
            <a:br>
              <a:rPr lang="en-I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I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MANAGEMENT SYSTEM USING TIME SERIES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4156710"/>
            <a:ext cx="5384800" cy="1971040"/>
          </a:xfrm>
        </p:spPr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7217410" y="4056380"/>
            <a:ext cx="4663440" cy="1899920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</a:bodyPr>
          <a:lstStyle/>
          <a:p>
            <a:pPr marL="914400" lvl="2" indent="457200"/>
            <a:r>
              <a:rPr lang="en-I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GROUP-15</a:t>
            </a:r>
          </a:p>
          <a:p>
            <a:endParaRPr lang="en-I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2"/>
            <a:r>
              <a:rPr lang="en-I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Siddharth Deshwal  </a:t>
            </a:r>
          </a:p>
          <a:p>
            <a:pPr lvl="2"/>
            <a:r>
              <a:rPr lang="en-I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Karan Sharma         </a:t>
            </a:r>
          </a:p>
          <a:p>
            <a:pPr lvl="2"/>
            <a:r>
              <a:rPr lang="en-I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Vallabh Mishra </a:t>
            </a:r>
            <a:r>
              <a:rPr lang="en-I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    </a:t>
            </a:r>
            <a:endParaRPr lang="en-I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2"/>
            <a:r>
              <a:rPr lang="en-I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Siddhartha Anand </a:t>
            </a:r>
            <a:r>
              <a:rPr lang="en-I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</a:t>
            </a:r>
            <a:endParaRPr lang="en-I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I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422910" y="4482465"/>
            <a:ext cx="40640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b="1"/>
              <a:t>PROJECT GUIDE</a:t>
            </a:r>
          </a:p>
          <a:p>
            <a:endParaRPr lang="en-IN" altLang="en-US" b="1"/>
          </a:p>
          <a:p>
            <a:r>
              <a:rPr lang="en-IN" altLang="en-US"/>
              <a:t>MS.UPASANA</a:t>
            </a:r>
          </a:p>
          <a:p>
            <a:endParaRPr lang="en-IN" altLang="en-US"/>
          </a:p>
          <a:p>
            <a:r>
              <a:rPr lang="en-IN" altLang="en-US"/>
              <a:t>ASST. PROFESSOR</a:t>
            </a:r>
          </a:p>
          <a:p>
            <a:endParaRPr lang="en-IN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2720975" y="1188720"/>
            <a:ext cx="5932170" cy="501015"/>
          </a:xfrm>
        </p:spPr>
        <p:txBody>
          <a:bodyPr/>
          <a:lstStyle/>
          <a:p>
            <a:pPr marL="0" indent="0">
              <a:buNone/>
            </a:pPr>
            <a:endParaRPr lang="en-IN" altLang="en-US" sz="2600"/>
          </a:p>
          <a:p>
            <a:endParaRPr lang="en-IN" altLang="en-US" sz="26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005" y="158115"/>
            <a:ext cx="4841240" cy="899160"/>
          </a:xfrm>
          <a:prstGeom prst="rect">
            <a:avLst/>
          </a:prstGeom>
        </p:spPr>
      </p:pic>
      <p:sp>
        <p:nvSpPr>
          <p:cNvPr id="11" name="Rectangles 10"/>
          <p:cNvSpPr/>
          <p:nvPr/>
        </p:nvSpPr>
        <p:spPr>
          <a:xfrm>
            <a:off x="1127760" y="1057275"/>
            <a:ext cx="8515985" cy="8953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lstStyle/>
          <a:p>
            <a:pPr algn="ctr"/>
            <a:r>
              <a:rPr lang="en-IN" altLang="en-US" sz="36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Department of CSE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Literature Survey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66531" y="1073019"/>
            <a:ext cx="11327363" cy="5001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/>
              <a:t>				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altLang="en-US"/>
              <a:t>             </a:t>
            </a:r>
            <a:endParaRPr lang="en-IN" altLang="en-US" sz="2200"/>
          </a:p>
          <a:p>
            <a:pPr marL="0" indent="457200" algn="just">
              <a:buNone/>
            </a:pPr>
            <a:endParaRPr lang="en-IN" altLang="en-US" sz="2200"/>
          </a:p>
          <a:p>
            <a:pPr marL="0" indent="0">
              <a:buNone/>
            </a:pPr>
            <a:r>
              <a:rPr lang="en-IN" altLang="en-US" b="1"/>
              <a:t>                                          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839470" y="1162050"/>
            <a:ext cx="10861675" cy="47421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altLang="en-US" sz="2800" dirty="0">
                <a:latin typeface="Times New Roman" pitchFamily="18" charset="0"/>
                <a:cs typeface="Times New Roman" pitchFamily="18" charset="0"/>
              </a:rPr>
              <a:t>Integration with IOT Technologies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alt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altLang="en-US" sz="2800" dirty="0">
                <a:latin typeface="Times New Roman" pitchFamily="18" charset="0"/>
                <a:cs typeface="Times New Roman" pitchFamily="18" charset="0"/>
              </a:rPr>
              <a:t>Water Quality Monitoring And Public health Integration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alt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altLang="en-US" sz="2800" dirty="0">
                <a:latin typeface="Times New Roman" pitchFamily="18" charset="0"/>
                <a:cs typeface="Times New Roman" pitchFamily="18" charset="0"/>
              </a:rPr>
              <a:t>Artificial Intelligence and Machine learning for Predictive Analysis</a:t>
            </a:r>
          </a:p>
          <a:p>
            <a:pPr lvl="6">
              <a:buFont typeface="Wingdings" panose="05000000000000000000" charset="0"/>
              <a:buChar char="Ø"/>
            </a:pPr>
            <a:endParaRPr lang="en-IN" altLang="en-US" sz="2800" dirty="0">
              <a:latin typeface="Times New Roman" pitchFamily="18" charset="0"/>
              <a:cs typeface="Times New Roman" pitchFamily="18" charset="0"/>
              <a:sym typeface="+mn-ea"/>
            </a:endParaRPr>
          </a:p>
          <a:p>
            <a:pPr lvl="6">
              <a:buFont typeface="Wingdings" panose="05000000000000000000" charset="0"/>
              <a:buChar char="Ø"/>
            </a:pPr>
            <a:r>
              <a:rPr lang="en-IN" altLang="en-US" sz="2300" dirty="0">
                <a:latin typeface="Times New Roman" pitchFamily="18" charset="0"/>
                <a:cs typeface="Times New Roman" pitchFamily="18" charset="0"/>
                <a:sym typeface="+mn-ea"/>
              </a:rPr>
              <a:t>Predicting water level</a:t>
            </a:r>
            <a:endParaRPr lang="en-IN" altLang="en-US" sz="2300" dirty="0">
              <a:latin typeface="Times New Roman" pitchFamily="18" charset="0"/>
              <a:cs typeface="Times New Roman" pitchFamily="18" charset="0"/>
            </a:endParaRPr>
          </a:p>
          <a:p>
            <a:pPr lvl="6">
              <a:buFont typeface="Wingdings" panose="05000000000000000000" charset="0"/>
              <a:buChar char="Ø"/>
            </a:pPr>
            <a:endParaRPr lang="en-IN" altLang="en-US" sz="2300" b="1" dirty="0">
              <a:latin typeface="Times New Roman" pitchFamily="18" charset="0"/>
              <a:cs typeface="Times New Roman" pitchFamily="18" charset="0"/>
            </a:endParaRPr>
          </a:p>
          <a:p>
            <a:pPr lvl="6">
              <a:buFont typeface="Wingdings" panose="05000000000000000000" charset="0"/>
              <a:buChar char="Ø"/>
            </a:pPr>
            <a:r>
              <a:rPr lang="en-IN" altLang="en-US" sz="2300" dirty="0">
                <a:latin typeface="Times New Roman" pitchFamily="18" charset="0"/>
                <a:cs typeface="Times New Roman" pitchFamily="18" charset="0"/>
                <a:sym typeface="+mn-ea"/>
              </a:rPr>
              <a:t>Detecting Leaks</a:t>
            </a:r>
            <a:endParaRPr lang="en-IN" altLang="en-US" sz="2300" dirty="0">
              <a:latin typeface="Times New Roman" pitchFamily="18" charset="0"/>
              <a:cs typeface="Times New Roman" pitchFamily="18" charset="0"/>
            </a:endParaRPr>
          </a:p>
          <a:p>
            <a:pPr lvl="6">
              <a:buFont typeface="Wingdings" panose="05000000000000000000" charset="0"/>
              <a:buChar char="Ø"/>
            </a:pPr>
            <a:endParaRPr lang="en-IN" altLang="en-US" sz="2300" b="1" dirty="0">
              <a:latin typeface="Times New Roman" pitchFamily="18" charset="0"/>
              <a:cs typeface="Times New Roman" pitchFamily="18" charset="0"/>
            </a:endParaRPr>
          </a:p>
          <a:p>
            <a:pPr lvl="6">
              <a:buFont typeface="Wingdings" panose="05000000000000000000" charset="0"/>
              <a:buChar char="Ø"/>
            </a:pPr>
            <a:r>
              <a:rPr lang="en-IN" altLang="en-US" sz="2300" dirty="0">
                <a:latin typeface="Times New Roman" pitchFamily="18" charset="0"/>
                <a:cs typeface="Times New Roman" pitchFamily="18" charset="0"/>
                <a:sym typeface="+mn-ea"/>
              </a:rPr>
              <a:t>Optimizing Water Release</a:t>
            </a:r>
            <a:endParaRPr lang="en-IN" altLang="en-US" sz="23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altLang="en-US" sz="2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5448300" y="51530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effectLst>
            <a:softEdge rad="50800"/>
          </a:effectLst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689" y="3071183"/>
            <a:ext cx="9910296" cy="25900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THANKYOU</a:t>
            </a:r>
          </a:p>
        </p:txBody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endParaRPr lang="en-US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endParaRPr lang="en-US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27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latin typeface="Cambria" panose="02040503050406030204"/>
                <a:cs typeface="Calibri Light" panose="020F0302020204030204"/>
              </a:rPr>
              <a:t>Problem Statement</a:t>
            </a:r>
          </a:p>
        </p:txBody>
      </p:sp>
      <p:sp>
        <p:nvSpPr>
          <p:cNvPr id="23" name="Arc 2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7505" y="659765"/>
            <a:ext cx="7186295" cy="55854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India faces a severe water crisis, affecting 600 million people with high to extreme water stress.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country ranks 120th out of 122 in the water quality index, with 70% of water contaminated.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Groundwater, supplying 40% of India's drinking water, is rapidly depleting.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21 major Indian cities were predicted to run out of groundwater by this year.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-528955" y="29921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/>
              <a:t>                             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Phase 1 focuses on predicting water consumption using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Machine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earning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algorithms.</a:t>
            </a:r>
          </a:p>
          <a:p>
            <a:pPr algn="just"/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This prediction will help forecast water scarcity in various areas.</a:t>
            </a:r>
          </a:p>
          <a:p>
            <a:pPr algn="just"/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Data analysis will identify areas with higher water consumption for informed decision-making.</a:t>
            </a:r>
          </a:p>
          <a:p>
            <a:pPr algn="just"/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model will provide statistics on water usage by different sectors and predict future consumption.</a:t>
            </a:r>
          </a:p>
          <a:p>
            <a:pPr algn="just"/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main variable is the quantity of water in gallons, and the forecast will predict monthly water consumption levels.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E0502C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6" y="491260"/>
            <a:ext cx="6594189" cy="162521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latin typeface="Cambria" panose="02040503050406030204"/>
                <a:cs typeface="Calibri Light" panose="020F0302020204030204"/>
              </a:rPr>
              <a:t>Continued..</a:t>
            </a:r>
            <a:endParaRPr lang="en-US" b="1">
              <a:solidFill>
                <a:srgbClr val="FFFFFF"/>
              </a:solidFill>
              <a:latin typeface="Cambria" panose="02040503050406030204"/>
            </a:endParaRPr>
          </a:p>
        </p:txBody>
      </p:sp>
      <p:pic>
        <p:nvPicPr>
          <p:cNvPr id="4" name="Picture 4" descr="Chart, line chart&#10;&#10;Description automatically generated"/>
          <p:cNvPicPr>
            <a:picLocks noChangeAspect="1"/>
          </p:cNvPicPr>
          <p:nvPr/>
        </p:nvPicPr>
        <p:blipFill rotWithShape="1">
          <a:blip r:embed="rId2"/>
          <a:srcRect r="1" b="8605"/>
          <a:stretch>
            <a:fillRect/>
          </a:stretch>
        </p:blipFill>
        <p:spPr>
          <a:xfrm>
            <a:off x="327547" y="2454903"/>
            <a:ext cx="7058306" cy="4080254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endParaRPr lang="en-US" sz="105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>
              <a:spcAft>
                <a:spcPts val="600"/>
              </a:spcAft>
            </a:pPr>
            <a:endParaRPr lang="en-US" sz="105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solidFill>
                  <a:srgbClr val="FFFFFF"/>
                </a:solidFill>
                <a:latin typeface="Times New Roman" pitchFamily="18" charset="0"/>
                <a:ea typeface="+mn-lt"/>
                <a:cs typeface="Times New Roman" pitchFamily="18" charset="0"/>
              </a:rPr>
              <a:t>India's average temperature is constantly increasing, due to which water reservoirs are constantly drying up.</a:t>
            </a:r>
            <a:endParaRPr lang="en-US" sz="20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 sz="105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sz="105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en-US" sz="5400">
                <a:latin typeface="Cambria" panose="02040503050406030204"/>
                <a:cs typeface="Calibri Light" panose="020F0302020204030204"/>
              </a:rPr>
              <a:t>Case Study : Chennai</a:t>
            </a:r>
          </a:p>
        </p:txBody>
      </p:sp>
      <p:sp>
        <p:nvSpPr>
          <p:cNvPr id="13" name="sketch line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Map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657271"/>
            <a:ext cx="6894576" cy="386096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4296" y="4798577"/>
            <a:ext cx="6894576" cy="14284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• </a:t>
            </a:r>
            <a:r>
              <a:rPr lang="en-US" sz="2200" dirty="0">
                <a:latin typeface="Times New Roman" pitchFamily="18" charset="0"/>
                <a:ea typeface="+mn-lt"/>
                <a:cs typeface="Times New Roman" pitchFamily="18" charset="0"/>
              </a:rPr>
              <a:t>Chennai's largest water reservoir Red Hill Water Reservoir is continuously drying up due to which there is going to be a huge water shortage in the in Chennai.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endParaRPr lang="en-US"/>
          </a:p>
          <a:p>
            <a:pPr>
              <a:spcAft>
                <a:spcPts val="600"/>
              </a:spcAft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>
                <a:latin typeface="Cambria" panose="02040503050406030204"/>
                <a:cs typeface="Calibri Light" panose="020F0302020204030204"/>
              </a:rPr>
              <a:t>Case Study: Latur</a:t>
            </a:r>
            <a:endParaRPr lang="en-US" sz="4000">
              <a:latin typeface="Cambria" panose="02040503050406030204"/>
            </a:endParaRPr>
          </a:p>
        </p:txBody>
      </p:sp>
      <p:grpSp>
        <p:nvGrpSpPr>
          <p:cNvPr id="9" name="Group 12"/>
          <p:cNvGrpSpPr>
            <a:grpSpLocks noGrp="1" noUngrp="1" noRot="1" noChangeAspect="1" noMove="1" noResize="1"/>
          </p:cNvGrpSpPr>
          <p:nvPr/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4" name="Rectangle 13"/>
            <p:cNvSpPr/>
            <p:nvPr/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>
              <a:buNone/>
            </a:pPr>
            <a:r>
              <a:rPr lang="en-IN" sz="2000" dirty="0">
                <a:latin typeface="Times New Roman" pitchFamily="18" charset="0"/>
                <a:ea typeface="+mn-lt"/>
                <a:cs typeface="Times New Roman" pitchFamily="18" charset="0"/>
              </a:rPr>
              <a:t>    There was not a single drop of water in 3100 villages out of the total 8522 villages of </a:t>
            </a:r>
            <a:r>
              <a:rPr lang="en-IN" sz="2000" dirty="0" smtClean="0">
                <a:latin typeface="Times New Roman" pitchFamily="18" charset="0"/>
                <a:ea typeface="+mn-lt"/>
                <a:cs typeface="Times New Roman" pitchFamily="18" charset="0"/>
              </a:rPr>
              <a:t>Marathawada </a:t>
            </a:r>
            <a:r>
              <a:rPr lang="en-IN" sz="2000" dirty="0">
                <a:latin typeface="Times New Roman" pitchFamily="18" charset="0"/>
                <a:ea typeface="+mn-lt"/>
                <a:cs typeface="Times New Roman" pitchFamily="18" charset="0"/>
              </a:rPr>
              <a:t>in </a:t>
            </a:r>
            <a:r>
              <a:rPr lang="en-IN" sz="2000" dirty="0" smtClean="0">
                <a:latin typeface="Times New Roman" pitchFamily="18" charset="0"/>
                <a:ea typeface="+mn-lt"/>
                <a:cs typeface="Times New Roman" pitchFamily="18" charset="0"/>
              </a:rPr>
              <a:t>Maharashtra</a:t>
            </a:r>
            <a:r>
              <a:rPr lang="en-IN" sz="2000" dirty="0">
                <a:latin typeface="Times New Roman" pitchFamily="18" charset="0"/>
                <a:ea typeface="+mn-lt"/>
                <a:cs typeface="Times New Roman" pitchFamily="18" charset="0"/>
              </a:rPr>
              <a:t>. To meet the shortage of water in Latur, 500000 </a:t>
            </a:r>
            <a:r>
              <a:rPr lang="en-IN" sz="2000" dirty="0" smtClean="0">
                <a:latin typeface="Times New Roman" pitchFamily="18" charset="0"/>
                <a:ea typeface="+mn-lt"/>
                <a:cs typeface="Times New Roman" pitchFamily="18" charset="0"/>
              </a:rPr>
              <a:t>liters </a:t>
            </a:r>
            <a:r>
              <a:rPr lang="en-IN" sz="2000" dirty="0">
                <a:latin typeface="Times New Roman" pitchFamily="18" charset="0"/>
                <a:ea typeface="+mn-lt"/>
                <a:cs typeface="Times New Roman" pitchFamily="18" charset="0"/>
              </a:rPr>
              <a:t>of water was being sent to Latur every third day from Miraj place, located 342 km from Latur.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Map&#10;&#10;Description automatically generated"/>
          <p:cNvPicPr>
            <a:picLocks noChangeAspect="1"/>
          </p:cNvPicPr>
          <p:nvPr/>
        </p:nvPicPr>
        <p:blipFill rotWithShape="1">
          <a:blip r:embed="rId2"/>
          <a:srcRect l="3127" r="14344" b="-2"/>
          <a:stretch>
            <a:fillRect/>
          </a:stretch>
        </p:blipFill>
        <p:spPr>
          <a:xfrm>
            <a:off x="5384165" y="799465"/>
            <a:ext cx="6078855" cy="525907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endParaRPr lang="en-US"/>
          </a:p>
          <a:p>
            <a:pPr algn="l">
              <a:spcAft>
                <a:spcPts val="600"/>
              </a:spcAft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anchor="b">
            <a:normAutofit/>
          </a:bodyPr>
          <a:lstStyle/>
          <a:p>
            <a:r>
              <a:rPr lang="en-US" sz="5400">
                <a:latin typeface="Cambria" panose="02040503050406030204"/>
                <a:cs typeface="Calibri Light" panose="020F0302020204030204"/>
              </a:rPr>
              <a:t>Continued..</a:t>
            </a:r>
            <a:endParaRPr lang="en-US" sz="5400">
              <a:latin typeface="Cambria" panose="02040503050406030204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2009668"/>
            <a:ext cx="5458968" cy="2838663"/>
          </a:xfrm>
          <a:prstGeom prst="rect">
            <a:avLst/>
          </a:prstGeom>
        </p:spPr>
      </p:pic>
      <p:sp>
        <p:nvSpPr>
          <p:cNvPr id="13" name="sketch line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9128" y="2664886"/>
            <a:ext cx="4818888" cy="35507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sz="2200" dirty="0">
                <a:latin typeface="Times New Roman" pitchFamily="18" charset="0"/>
                <a:ea typeface="+mn-lt"/>
                <a:cs typeface="Times New Roman" pitchFamily="18" charset="0"/>
              </a:rPr>
              <a:t>To meet the </a:t>
            </a:r>
            <a:r>
              <a:rPr lang="en-US" sz="2200" dirty="0" smtClean="0">
                <a:latin typeface="Times New Roman" pitchFamily="18" charset="0"/>
                <a:ea typeface="+mn-lt"/>
                <a:cs typeface="Times New Roman" pitchFamily="18" charset="0"/>
              </a:rPr>
              <a:t>shortage </a:t>
            </a:r>
            <a:r>
              <a:rPr lang="en-US" sz="2200" dirty="0">
                <a:latin typeface="Times New Roman" pitchFamily="18" charset="0"/>
                <a:ea typeface="+mn-lt"/>
                <a:cs typeface="Times New Roman" pitchFamily="18" charset="0"/>
              </a:rPr>
              <a:t>of water in </a:t>
            </a:r>
            <a:r>
              <a:rPr lang="en-US" sz="2200" dirty="0" err="1">
                <a:latin typeface="Times New Roman" pitchFamily="18" charset="0"/>
                <a:ea typeface="+mn-lt"/>
                <a:cs typeface="Times New Roman" pitchFamily="18" charset="0"/>
              </a:rPr>
              <a:t>Latur</a:t>
            </a:r>
            <a:r>
              <a:rPr lang="en-US" sz="2200" dirty="0">
                <a:latin typeface="Times New Roman" pitchFamily="18" charset="0"/>
                <a:ea typeface="+mn-lt"/>
                <a:cs typeface="Times New Roman" pitchFamily="18" charset="0"/>
              </a:rPr>
              <a:t>, water was being transported from various parts of Maharashtra and India by tank train to </a:t>
            </a:r>
            <a:r>
              <a:rPr lang="en-US" sz="2200" dirty="0" err="1">
                <a:latin typeface="Times New Roman" pitchFamily="18" charset="0"/>
                <a:ea typeface="+mn-lt"/>
                <a:cs typeface="Times New Roman" pitchFamily="18" charset="0"/>
              </a:rPr>
              <a:t>Latur</a:t>
            </a:r>
            <a:r>
              <a:rPr lang="en-US" sz="2200" dirty="0">
                <a:latin typeface="Times New Roman" pitchFamily="18" charset="0"/>
                <a:ea typeface="+mn-lt"/>
                <a:cs typeface="Times New Roman" pitchFamily="18" charset="0"/>
              </a:rPr>
              <a:t>.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endParaRPr lang="en-US"/>
          </a:p>
          <a:p>
            <a:pPr>
              <a:spcAft>
                <a:spcPts val="600"/>
              </a:spcAft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/>
              <a:t>                            Feasibility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altLang="en-US" sz="2200" dirty="0">
                <a:latin typeface="Times New Roman" pitchFamily="18" charset="0"/>
                <a:cs typeface="Times New Roman" pitchFamily="18" charset="0"/>
              </a:rPr>
              <a:t>Technical Feasibility</a:t>
            </a:r>
          </a:p>
          <a:p>
            <a:pPr algn="just"/>
            <a:endParaRPr lang="en-IN" alt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altLang="en-US" sz="2200" dirty="0">
                <a:latin typeface="Times New Roman" pitchFamily="18" charset="0"/>
                <a:cs typeface="Times New Roman" pitchFamily="18" charset="0"/>
              </a:rPr>
              <a:t>Operational Feasibility</a:t>
            </a:r>
          </a:p>
          <a:p>
            <a:pPr algn="just"/>
            <a:endParaRPr lang="en-IN" alt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altLang="en-US" sz="2200" dirty="0">
                <a:latin typeface="Times New Roman" pitchFamily="18" charset="0"/>
                <a:cs typeface="Times New Roman" pitchFamily="18" charset="0"/>
              </a:rPr>
              <a:t>Financial </a:t>
            </a:r>
            <a:r>
              <a:rPr lang="en-IN" altLang="en-US" sz="2200" dirty="0" smtClean="0">
                <a:latin typeface="Times New Roman" pitchFamily="18" charset="0"/>
                <a:cs typeface="Times New Roman" pitchFamily="18" charset="0"/>
              </a:rPr>
              <a:t>Feasibility</a:t>
            </a:r>
            <a:endParaRPr lang="en-IN" alt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alt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altLang="en-US" sz="2200" dirty="0">
                <a:latin typeface="Times New Roman" pitchFamily="18" charset="0"/>
                <a:cs typeface="Times New Roman" pitchFamily="18" charset="0"/>
              </a:rPr>
              <a:t>Environmental Feasibility</a:t>
            </a:r>
          </a:p>
          <a:p>
            <a:pPr algn="just"/>
            <a:endParaRPr lang="en-IN" alt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 fontScale="90000"/>
          </a:bodyPr>
          <a:lstStyle/>
          <a:p>
            <a:r>
              <a:rPr lang="en-US" sz="5000" b="1">
                <a:latin typeface="Cambria" panose="02040503050406030204"/>
                <a:cs typeface="Calibri Light" panose="020F0302020204030204"/>
              </a:rPr>
              <a:t>Time Series Analysis</a:t>
            </a:r>
            <a:endParaRPr lang="en-US" sz="5000" b="1">
              <a:latin typeface="Cambria" panose="02040503050406030204"/>
            </a:endParaRPr>
          </a:p>
        </p:txBody>
      </p:sp>
      <p:sp>
        <p:nvSpPr>
          <p:cNvPr id="9" name="sketch line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None/>
            </a:pPr>
            <a:r>
              <a:rPr lang="en-IN" sz="2200" dirty="0">
                <a:latin typeface="Times New Roman" pitchFamily="18" charset="0"/>
                <a:ea typeface="+mn-lt"/>
                <a:cs typeface="Times New Roman" pitchFamily="18" charset="0"/>
              </a:rPr>
              <a:t>   Time series is a set of observation taken at specified times usually at equal intervals. On x-axis we have a time the y-axis the magnitude of the data. For this project we are taking date on x-axis and quantity of water (total gallons) in y-axis.</a:t>
            </a:r>
            <a:r>
              <a:rPr lang="en-US" sz="2200" dirty="0">
                <a:latin typeface="Times New Roman" pitchFamily="18" charset="0"/>
                <a:ea typeface="+mn-lt"/>
                <a:cs typeface="Times New Roman" pitchFamily="18" charset="0"/>
              </a:rPr>
              <a:t> </a:t>
            </a:r>
          </a:p>
          <a:p>
            <a:pPr marL="0" indent="0" algn="just">
              <a:buNone/>
            </a:pPr>
            <a:endParaRPr lang="en-IN" sz="2200" dirty="0">
              <a:latin typeface="Times New Roman" pitchFamily="18" charset="0"/>
              <a:ea typeface="+mn-lt"/>
              <a:cs typeface="Times New Roman" pitchFamily="18" charset="0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2432738"/>
            <a:ext cx="5458968" cy="1992523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endParaRPr lang="en-US"/>
          </a:p>
          <a:p>
            <a:pPr>
              <a:spcAft>
                <a:spcPts val="600"/>
              </a:spcAft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280</Words>
  <Application>WPS Presentation</Application>
  <PresentationFormat>Custom</PresentationFormat>
  <Paragraphs>78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Orange Waves</vt:lpstr>
      <vt:lpstr>        SMART WATER RESERVOIR  MANAGEMENT SYSTEM USING TIME SERIES ANALYSIS</vt:lpstr>
      <vt:lpstr>Problem Statement</vt:lpstr>
      <vt:lpstr>                              Objectives</vt:lpstr>
      <vt:lpstr>Continued..</vt:lpstr>
      <vt:lpstr>Case Study : Chennai</vt:lpstr>
      <vt:lpstr>Case Study: Latur</vt:lpstr>
      <vt:lpstr>Continued..</vt:lpstr>
      <vt:lpstr>                            Feasibility Study</vt:lpstr>
      <vt:lpstr>Time Series Analysis</vt:lpstr>
      <vt:lpstr>Literature Survey</vt:lpstr>
      <vt:lpstr>    Future Scope</vt:lpstr>
      <vt:lpstr>THANKYOU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Piyush Sinha</dc:creator>
  <cp:lastModifiedBy>ashish mishra</cp:lastModifiedBy>
  <cp:revision>1157</cp:revision>
  <dcterms:created xsi:type="dcterms:W3CDTF">2021-03-06T11:59:00Z</dcterms:created>
  <dcterms:modified xsi:type="dcterms:W3CDTF">2024-10-07T12:10:33Z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BAA2C777BA26460C8C032E0D6D9637B5_13</vt:lpwstr>
  </property>
  <property fmtid="{D5CDD505-2E9C-101B-9397-08002B2CF9AE}" pid="3" name="KSOProductBuildVer">
    <vt:lpwstr>1033-12.2.0.13472</vt:lpwstr>
  </property>
</Properties>
</file>