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8"/>
  </p:notesMasterIdLst>
  <p:handoutMasterIdLst>
    <p:handoutMasterId r:id="rId19"/>
  </p:handoutMasterIdLst>
  <p:sldIdLst>
    <p:sldId id="337" r:id="rId2"/>
    <p:sldId id="259" r:id="rId3"/>
    <p:sldId id="334" r:id="rId4"/>
    <p:sldId id="261" r:id="rId5"/>
    <p:sldId id="260" r:id="rId6"/>
    <p:sldId id="262" r:id="rId7"/>
    <p:sldId id="263" r:id="rId8"/>
    <p:sldId id="297" r:id="rId9"/>
    <p:sldId id="330" r:id="rId10"/>
    <p:sldId id="338" r:id="rId11"/>
    <p:sldId id="349" r:id="rId12"/>
    <p:sldId id="350" r:id="rId13"/>
    <p:sldId id="351" r:id="rId14"/>
    <p:sldId id="352" r:id="rId15"/>
    <p:sldId id="353" r:id="rId16"/>
    <p:sldId id="28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showGuides="1">
      <p:cViewPr varScale="1">
        <p:scale>
          <a:sx n="82" d="100"/>
          <a:sy n="82" d="100"/>
        </p:scale>
        <p:origin x="490" y="72"/>
      </p:cViewPr>
      <p:guideLst>
        <p:guide orient="horz" pos="213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10/9/2024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10/9/2024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846CE7D5-CF57-46EF-B807-FDD0502418D4}" type="datetimeFigureOut">
              <a:rPr lang="en-US" smtClean="0"/>
              <a:t>10/9/2024</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r>
              <a:rPr lang="en-US"/>
              <a:t>09-03-2021</a:t>
            </a:r>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330EA680-D336-4FF7-8B7A-9848BB0A1C32}"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10/9/2024</a:t>
            </a:fld>
            <a:endParaRPr lang="en-US"/>
          </a:p>
        </p:txBody>
      </p:sp>
      <p:sp>
        <p:nvSpPr>
          <p:cNvPr id="5" name="Footer Placeholder 4"/>
          <p:cNvSpPr>
            <a:spLocks noGrp="1"/>
          </p:cNvSpPr>
          <p:nvPr>
            <p:ph type="ftr" sz="quarter" idx="11"/>
          </p:nvPr>
        </p:nvSpPr>
        <p:spPr/>
        <p:txBody>
          <a:bodyPr/>
          <a:lstStyle/>
          <a:p>
            <a:r>
              <a:rPr lang="en-US"/>
              <a:t>09-03-2021</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10/9/2024</a:t>
            </a:fld>
            <a:endParaRPr lang="en-US"/>
          </a:p>
        </p:txBody>
      </p:sp>
      <p:sp>
        <p:nvSpPr>
          <p:cNvPr id="5" name="Footer Placeholder 4"/>
          <p:cNvSpPr>
            <a:spLocks noGrp="1"/>
          </p:cNvSpPr>
          <p:nvPr>
            <p:ph type="ftr" sz="quarter" idx="11"/>
          </p:nvPr>
        </p:nvSpPr>
        <p:spPr/>
        <p:txBody>
          <a:bodyPr/>
          <a:lstStyle/>
          <a:p>
            <a:r>
              <a:rPr lang="en-US"/>
              <a:t>09-03-2021</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10/9/2024</a:t>
            </a:fld>
            <a:endParaRPr lang="en-US"/>
          </a:p>
        </p:txBody>
      </p:sp>
      <p:sp>
        <p:nvSpPr>
          <p:cNvPr id="5" name="Footer Placeholder 4"/>
          <p:cNvSpPr>
            <a:spLocks noGrp="1"/>
          </p:cNvSpPr>
          <p:nvPr>
            <p:ph type="ftr" sz="quarter" idx="11"/>
          </p:nvPr>
        </p:nvSpPr>
        <p:spPr/>
        <p:txBody>
          <a:bodyPr/>
          <a:lstStyle/>
          <a:p>
            <a:r>
              <a:rPr lang="en-US"/>
              <a:t>09-03-2021</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10/9/2024</a:t>
            </a:fld>
            <a:endParaRPr lang="en-US"/>
          </a:p>
        </p:txBody>
      </p:sp>
      <p:sp>
        <p:nvSpPr>
          <p:cNvPr id="5" name="Footer Placeholder 4"/>
          <p:cNvSpPr>
            <a:spLocks noGrp="1"/>
          </p:cNvSpPr>
          <p:nvPr>
            <p:ph type="ftr" sz="quarter" idx="11"/>
          </p:nvPr>
        </p:nvSpPr>
        <p:spPr/>
        <p:txBody>
          <a:bodyPr/>
          <a:lstStyle/>
          <a:p>
            <a:r>
              <a:rPr lang="en-US"/>
              <a:t>09-03-2021</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10/9/2024</a:t>
            </a:fld>
            <a:endParaRPr lang="en-US"/>
          </a:p>
        </p:txBody>
      </p:sp>
      <p:sp>
        <p:nvSpPr>
          <p:cNvPr id="6" name="Footer Placeholder 5"/>
          <p:cNvSpPr>
            <a:spLocks noGrp="1"/>
          </p:cNvSpPr>
          <p:nvPr>
            <p:ph type="ftr" sz="quarter" idx="11"/>
          </p:nvPr>
        </p:nvSpPr>
        <p:spPr/>
        <p:txBody>
          <a:bodyPr/>
          <a:lstStyle/>
          <a:p>
            <a:r>
              <a:rPr lang="en-US"/>
              <a:t>09-03-2021</a:t>
            </a:r>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10/9/2024</a:t>
            </a:fld>
            <a:endParaRPr lang="en-US"/>
          </a:p>
        </p:txBody>
      </p:sp>
      <p:sp>
        <p:nvSpPr>
          <p:cNvPr id="8" name="Footer Placeholder 7"/>
          <p:cNvSpPr>
            <a:spLocks noGrp="1"/>
          </p:cNvSpPr>
          <p:nvPr>
            <p:ph type="ftr" sz="quarter" idx="11"/>
          </p:nvPr>
        </p:nvSpPr>
        <p:spPr/>
        <p:txBody>
          <a:bodyPr/>
          <a:lstStyle/>
          <a:p>
            <a:r>
              <a:rPr lang="en-US"/>
              <a:t>09-03-2021</a:t>
            </a:r>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10/9/2024</a:t>
            </a:fld>
            <a:endParaRPr lang="en-US"/>
          </a:p>
        </p:txBody>
      </p:sp>
      <p:sp>
        <p:nvSpPr>
          <p:cNvPr id="4" name="Footer Placeholder 3"/>
          <p:cNvSpPr>
            <a:spLocks noGrp="1"/>
          </p:cNvSpPr>
          <p:nvPr>
            <p:ph type="ftr" sz="quarter" idx="11"/>
          </p:nvPr>
        </p:nvSpPr>
        <p:spPr/>
        <p:txBody>
          <a:bodyPr/>
          <a:lstStyle/>
          <a:p>
            <a:r>
              <a:rPr lang="en-US"/>
              <a:t>09-03-2021</a:t>
            </a:r>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10/9/2024</a:t>
            </a:fld>
            <a:endParaRPr lang="en-US"/>
          </a:p>
        </p:txBody>
      </p:sp>
      <p:sp>
        <p:nvSpPr>
          <p:cNvPr id="3" name="Footer Placeholder 2"/>
          <p:cNvSpPr>
            <a:spLocks noGrp="1"/>
          </p:cNvSpPr>
          <p:nvPr>
            <p:ph type="ftr" sz="quarter" idx="11"/>
          </p:nvPr>
        </p:nvSpPr>
        <p:spPr/>
        <p:txBody>
          <a:bodyPr/>
          <a:lstStyle/>
          <a:p>
            <a:r>
              <a:rPr lang="en-US"/>
              <a:t>09-03-2021</a:t>
            </a:r>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10/9/2024</a:t>
            </a:fld>
            <a:endParaRPr lang="en-US"/>
          </a:p>
        </p:txBody>
      </p:sp>
      <p:sp>
        <p:nvSpPr>
          <p:cNvPr id="6" name="Footer Placeholder 5"/>
          <p:cNvSpPr>
            <a:spLocks noGrp="1"/>
          </p:cNvSpPr>
          <p:nvPr>
            <p:ph type="ftr" sz="quarter" idx="11"/>
          </p:nvPr>
        </p:nvSpPr>
        <p:spPr/>
        <p:txBody>
          <a:bodyPr/>
          <a:lstStyle/>
          <a:p>
            <a:r>
              <a:rPr lang="en-US"/>
              <a:t>09-03-2021</a:t>
            </a:r>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10/9/2024</a:t>
            </a:fld>
            <a:endParaRPr lang="en-US"/>
          </a:p>
        </p:txBody>
      </p:sp>
      <p:sp>
        <p:nvSpPr>
          <p:cNvPr id="6" name="Footer Placeholder 5"/>
          <p:cNvSpPr>
            <a:spLocks noGrp="1"/>
          </p:cNvSpPr>
          <p:nvPr>
            <p:ph type="ftr" sz="quarter" idx="11"/>
          </p:nvPr>
        </p:nvSpPr>
        <p:spPr/>
        <p:txBody>
          <a:bodyPr/>
          <a:lstStyle/>
          <a:p>
            <a:r>
              <a:rPr lang="en-US"/>
              <a:t>09-03-2021</a:t>
            </a:r>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846CE7D5-CF57-46EF-B807-FDD0502418D4}" type="datetimeFigureOut">
              <a:rPr lang="en-US" smtClean="0"/>
              <a:t>10/9/2024</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r>
              <a:rPr lang="en-US"/>
              <a:t>09-03-2021</a:t>
            </a:r>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r>
              <a:rPr lang="en-IN" altLang="en-US" sz="4000">
                <a:solidFill>
                  <a:schemeClr val="accent1"/>
                </a:solidFill>
                <a:effectLst>
                  <a:outerShdw blurRad="38100" dist="25400" dir="5400000" algn="ctr" rotWithShape="0">
                    <a:srgbClr val="6E747A">
                      <a:alpha val="43000"/>
                    </a:srgbClr>
                  </a:outerShdw>
                </a:effectLst>
              </a:rPr>
            </a:br>
            <a:br>
              <a:rPr lang="en-IN" altLang="en-US" sz="4000">
                <a:solidFill>
                  <a:schemeClr val="accent1"/>
                </a:solidFill>
                <a:effectLst>
                  <a:outerShdw blurRad="38100" dist="25400" dir="5400000" algn="ctr" rotWithShape="0">
                    <a:srgbClr val="6E747A">
                      <a:alpha val="43000"/>
                    </a:srgbClr>
                  </a:outerShdw>
                </a:effectLst>
              </a:rPr>
            </a:br>
            <a:br>
              <a:rPr lang="en-IN" altLang="en-US" sz="4000">
                <a:solidFill>
                  <a:schemeClr val="accent1"/>
                </a:solidFill>
                <a:effectLst>
                  <a:outerShdw blurRad="38100" dist="25400" dir="5400000" algn="ctr" rotWithShape="0">
                    <a:srgbClr val="6E747A">
                      <a:alpha val="43000"/>
                    </a:srgbClr>
                  </a:outerShdw>
                </a:effectLst>
              </a:rPr>
            </a:br>
            <a:br>
              <a:rPr lang="en-IN" altLang="en-US" sz="4000">
                <a:solidFill>
                  <a:schemeClr val="accent1"/>
                </a:solidFill>
                <a:effectLst>
                  <a:outerShdw blurRad="38100" dist="25400" dir="5400000" algn="ctr" rotWithShape="0">
                    <a:srgbClr val="6E747A">
                      <a:alpha val="43000"/>
                    </a:srgbClr>
                  </a:outerShdw>
                </a:effectLst>
              </a:rPr>
            </a:br>
            <a:br>
              <a:rPr lang="en-IN" altLang="en-US" sz="4000">
                <a:solidFill>
                  <a:schemeClr val="accent1"/>
                </a:solidFill>
                <a:effectLst>
                  <a:outerShdw blurRad="38100" dist="25400" dir="5400000" algn="ctr" rotWithShape="0">
                    <a:srgbClr val="6E747A">
                      <a:alpha val="43000"/>
                    </a:srgbClr>
                  </a:outerShdw>
                </a:effectLst>
              </a:rPr>
            </a:br>
            <a:br>
              <a:rPr lang="en-IN" altLang="en-US" sz="4000">
                <a:solidFill>
                  <a:schemeClr val="accent1"/>
                </a:solidFill>
                <a:effectLst>
                  <a:outerShdw blurRad="38100" dist="25400" dir="5400000" algn="ctr" rotWithShape="0">
                    <a:srgbClr val="6E747A">
                      <a:alpha val="43000"/>
                    </a:srgbClr>
                  </a:outerShdw>
                </a:effectLst>
              </a:rPr>
            </a:br>
            <a:br>
              <a:rPr lang="en-IN" altLang="en-US" sz="4000">
                <a:solidFill>
                  <a:schemeClr val="accent1"/>
                </a:solidFill>
                <a:effectLst>
                  <a:outerShdw blurRad="38100" dist="25400" dir="5400000" algn="ctr" rotWithShape="0">
                    <a:srgbClr val="6E747A">
                      <a:alpha val="43000"/>
                    </a:srgbClr>
                  </a:outerShdw>
                </a:effectLst>
              </a:rPr>
            </a:br>
            <a:br>
              <a:rPr lang="en-IN" altLang="en-US" sz="4000">
                <a:solidFill>
                  <a:schemeClr val="accent1"/>
                </a:solidFill>
                <a:effectLst>
                  <a:outerShdw blurRad="38100" dist="25400" dir="5400000" algn="ctr" rotWithShape="0">
                    <a:srgbClr val="6E747A">
                      <a:alpha val="43000"/>
                    </a:srgbClr>
                  </a:outerShdw>
                </a:effectLst>
              </a:rPr>
            </a:br>
            <a:r>
              <a:rPr lang="en-IN" altLang="en-US" sz="4000">
                <a:solidFill>
                  <a:schemeClr val="accent1"/>
                </a:solidFill>
                <a:effectLst>
                  <a:outerShdw blurRad="38100" dist="25400" dir="5400000" algn="ctr" rotWithShape="0">
                    <a:srgbClr val="6E747A">
                      <a:alpha val="43000"/>
                    </a:srgbClr>
                  </a:outerShdw>
                </a:effectLst>
              </a:rPr>
              <a:t>SMART WATER </a:t>
            </a:r>
            <a:br>
              <a:rPr lang="en-IN" altLang="en-US" sz="4000">
                <a:solidFill>
                  <a:schemeClr val="accent1"/>
                </a:solidFill>
                <a:effectLst>
                  <a:outerShdw blurRad="38100" dist="25400" dir="5400000" algn="ctr" rotWithShape="0">
                    <a:srgbClr val="6E747A">
                      <a:alpha val="43000"/>
                    </a:srgbClr>
                  </a:outerShdw>
                </a:effectLst>
              </a:rPr>
            </a:br>
            <a:r>
              <a:rPr lang="en-IN" altLang="en-US" sz="4000">
                <a:solidFill>
                  <a:schemeClr val="accent1"/>
                </a:solidFill>
                <a:effectLst>
                  <a:outerShdw blurRad="38100" dist="25400" dir="5400000" algn="ctr" rotWithShape="0">
                    <a:srgbClr val="6E747A">
                      <a:alpha val="43000"/>
                    </a:srgbClr>
                  </a:outerShdw>
                </a:effectLst>
              </a:rPr>
              <a:t>MANAGEMENT SYSTEM USING TIME SERIES ANALYSIS</a:t>
            </a:r>
          </a:p>
        </p:txBody>
      </p:sp>
      <p:sp>
        <p:nvSpPr>
          <p:cNvPr id="3" name="Content Placeholder 2"/>
          <p:cNvSpPr>
            <a:spLocks noGrp="1"/>
          </p:cNvSpPr>
          <p:nvPr>
            <p:ph sz="half" idx="1"/>
          </p:nvPr>
        </p:nvSpPr>
        <p:spPr>
          <a:xfrm>
            <a:off x="609600" y="4156710"/>
            <a:ext cx="5384800" cy="1971040"/>
          </a:xfrm>
        </p:spPr>
        <p:txBody>
          <a:bodyPr/>
          <a:lstStyle/>
          <a:p>
            <a:endParaRPr lang="en-US"/>
          </a:p>
          <a:p>
            <a:endParaRPr lang="en-US"/>
          </a:p>
        </p:txBody>
      </p:sp>
      <p:sp>
        <p:nvSpPr>
          <p:cNvPr id="4" name="Footer Placeholder 3"/>
          <p:cNvSpPr>
            <a:spLocks noGrp="1"/>
          </p:cNvSpPr>
          <p:nvPr>
            <p:ph type="ftr" sz="quarter" idx="11"/>
          </p:nvPr>
        </p:nvSpPr>
        <p:spPr/>
        <p:txBody>
          <a:bodyPr/>
          <a:lstStyle/>
          <a:p>
            <a:endParaRPr lang="en-US"/>
          </a:p>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1</a:t>
            </a:fld>
            <a:endParaRPr lang="en-US"/>
          </a:p>
        </p:txBody>
      </p:sp>
      <p:sp>
        <p:nvSpPr>
          <p:cNvPr id="6" name="Text Box 5"/>
          <p:cNvSpPr txBox="1"/>
          <p:nvPr/>
        </p:nvSpPr>
        <p:spPr>
          <a:xfrm>
            <a:off x="7217410" y="4056380"/>
            <a:ext cx="4663440" cy="1899920"/>
          </a:xfrm>
          <a:prstGeom prst="rect">
            <a:avLst/>
          </a:prstGeom>
          <a:noFill/>
        </p:spPr>
        <p:txBody>
          <a:bodyPr wrap="square" rtlCol="0">
            <a:noAutofit/>
            <a:scene3d>
              <a:camera prst="orthographicFront"/>
              <a:lightRig rig="threePt" dir="t"/>
            </a:scene3d>
          </a:bodyPr>
          <a:lstStyle/>
          <a:p>
            <a:pPr marL="914400" lvl="2" indent="457200"/>
            <a:r>
              <a:rPr lang="en-IN" altLang="en-US" sz="2000" b="1">
                <a:solidFill>
                  <a:schemeClr val="tx1"/>
                </a:solidFill>
                <a:effectLst>
                  <a:outerShdw blurRad="38100" dist="19050" dir="2700000" algn="tl" rotWithShape="0">
                    <a:schemeClr val="dk1">
                      <a:alpha val="40000"/>
                    </a:schemeClr>
                  </a:outerShdw>
                </a:effectLst>
              </a:rPr>
              <a:t>GROUP-15</a:t>
            </a:r>
          </a:p>
          <a:p>
            <a:endParaRPr lang="en-IN" altLang="en-US">
              <a:solidFill>
                <a:schemeClr val="tx1"/>
              </a:solidFill>
              <a:effectLst>
                <a:outerShdw blurRad="38100" dist="19050" dir="2700000" algn="tl" rotWithShape="0">
                  <a:schemeClr val="dk1">
                    <a:alpha val="40000"/>
                  </a:schemeClr>
                </a:outerShdw>
              </a:effectLst>
            </a:endParaRPr>
          </a:p>
          <a:p>
            <a:pPr lvl="2"/>
            <a:r>
              <a:rPr lang="en-IN" altLang="en-US" sz="2000">
                <a:solidFill>
                  <a:schemeClr val="tx1"/>
                </a:solidFill>
                <a:effectLst>
                  <a:outerShdw blurRad="38100" dist="19050" dir="2700000" algn="tl" rotWithShape="0">
                    <a:schemeClr val="dk1">
                      <a:alpha val="40000"/>
                    </a:schemeClr>
                  </a:outerShdw>
                </a:effectLst>
              </a:rPr>
              <a:t> Siddharth Deshwal  </a:t>
            </a:r>
          </a:p>
          <a:p>
            <a:pPr lvl="2"/>
            <a:r>
              <a:rPr lang="en-IN" altLang="en-US" sz="2000">
                <a:solidFill>
                  <a:schemeClr val="tx1"/>
                </a:solidFill>
                <a:effectLst>
                  <a:outerShdw blurRad="38100" dist="19050" dir="2700000" algn="tl" rotWithShape="0">
                    <a:schemeClr val="dk1">
                      <a:alpha val="40000"/>
                    </a:schemeClr>
                  </a:outerShdw>
                </a:effectLst>
              </a:rPr>
              <a:t> Karan Sharma         </a:t>
            </a:r>
          </a:p>
          <a:p>
            <a:pPr lvl="2"/>
            <a:r>
              <a:rPr lang="en-IN" altLang="en-US" sz="2000">
                <a:solidFill>
                  <a:schemeClr val="tx1"/>
                </a:solidFill>
                <a:effectLst>
                  <a:outerShdw blurRad="38100" dist="19050" dir="2700000" algn="tl" rotWithShape="0">
                    <a:schemeClr val="dk1">
                      <a:alpha val="40000"/>
                    </a:schemeClr>
                  </a:outerShdw>
                </a:effectLst>
              </a:rPr>
              <a:t> Vallabh Mishra </a:t>
            </a:r>
            <a:r>
              <a:rPr lang="en-IN" altLang="en-US" sz="2000">
                <a:solidFill>
                  <a:schemeClr val="tx1"/>
                </a:solidFill>
                <a:effectLst>
                  <a:outerShdw blurRad="38100" dist="19050" dir="2700000" algn="tl" rotWithShape="0">
                    <a:schemeClr val="dk1">
                      <a:alpha val="40000"/>
                    </a:schemeClr>
                  </a:outerShdw>
                </a:effectLst>
                <a:sym typeface="+mn-ea"/>
              </a:rPr>
              <a:t>        </a:t>
            </a:r>
            <a:endParaRPr lang="en-IN" altLang="en-US" sz="2000">
              <a:solidFill>
                <a:schemeClr val="tx1"/>
              </a:solidFill>
              <a:effectLst>
                <a:outerShdw blurRad="38100" dist="19050" dir="2700000" algn="tl" rotWithShape="0">
                  <a:schemeClr val="dk1">
                    <a:alpha val="40000"/>
                  </a:schemeClr>
                </a:outerShdw>
              </a:effectLst>
            </a:endParaRPr>
          </a:p>
          <a:p>
            <a:pPr lvl="2"/>
            <a:r>
              <a:rPr lang="en-IN" altLang="en-US" sz="2000">
                <a:solidFill>
                  <a:schemeClr val="tx1"/>
                </a:solidFill>
                <a:effectLst>
                  <a:outerShdw blurRad="38100" dist="19050" dir="2700000" algn="tl" rotWithShape="0">
                    <a:schemeClr val="dk1">
                      <a:alpha val="40000"/>
                    </a:schemeClr>
                  </a:outerShdw>
                </a:effectLst>
              </a:rPr>
              <a:t> Siddhartha Anand </a:t>
            </a:r>
            <a:r>
              <a:rPr lang="en-IN" altLang="en-US" sz="2000">
                <a:solidFill>
                  <a:schemeClr val="tx1"/>
                </a:solidFill>
                <a:effectLst>
                  <a:outerShdw blurRad="38100" dist="19050" dir="2700000" algn="tl" rotWithShape="0">
                    <a:schemeClr val="dk1">
                      <a:alpha val="40000"/>
                    </a:schemeClr>
                  </a:outerShdw>
                </a:effectLst>
                <a:sym typeface="+mn-ea"/>
              </a:rPr>
              <a:t>   </a:t>
            </a:r>
            <a:endParaRPr lang="en-IN" altLang="en-US" sz="2000">
              <a:solidFill>
                <a:schemeClr val="tx1"/>
              </a:solidFill>
              <a:effectLst>
                <a:outerShdw blurRad="38100" dist="19050" dir="2700000" algn="tl" rotWithShape="0">
                  <a:schemeClr val="dk1">
                    <a:alpha val="40000"/>
                  </a:schemeClr>
                </a:outerShdw>
              </a:effectLst>
            </a:endParaRPr>
          </a:p>
          <a:p>
            <a:endParaRPr lang="en-IN" altLang="en-US" sz="2000">
              <a:solidFill>
                <a:schemeClr val="tx1"/>
              </a:solidFill>
              <a:effectLst>
                <a:outerShdw blurRad="38100" dist="19050" dir="2700000" algn="tl" rotWithShape="0">
                  <a:schemeClr val="dk1">
                    <a:alpha val="40000"/>
                  </a:schemeClr>
                </a:outerShdw>
              </a:effectLst>
            </a:endParaRPr>
          </a:p>
        </p:txBody>
      </p:sp>
      <p:sp>
        <p:nvSpPr>
          <p:cNvPr id="7" name="Text Box 6"/>
          <p:cNvSpPr txBox="1"/>
          <p:nvPr/>
        </p:nvSpPr>
        <p:spPr>
          <a:xfrm>
            <a:off x="422910" y="4482465"/>
            <a:ext cx="4064000" cy="1753235"/>
          </a:xfrm>
          <a:prstGeom prst="rect">
            <a:avLst/>
          </a:prstGeom>
          <a:noFill/>
        </p:spPr>
        <p:txBody>
          <a:bodyPr wrap="square" rtlCol="0">
            <a:spAutoFit/>
          </a:bodyPr>
          <a:lstStyle/>
          <a:p>
            <a:r>
              <a:rPr lang="en-IN" altLang="en-US" b="1"/>
              <a:t>PROJECT GUIDE</a:t>
            </a:r>
          </a:p>
          <a:p>
            <a:endParaRPr lang="en-IN" altLang="en-US" b="1"/>
          </a:p>
          <a:p>
            <a:r>
              <a:rPr lang="en-IN" altLang="en-US"/>
              <a:t>MS.UPASANA</a:t>
            </a:r>
          </a:p>
          <a:p>
            <a:endParaRPr lang="en-IN" altLang="en-US"/>
          </a:p>
          <a:p>
            <a:r>
              <a:rPr lang="en-IN" altLang="en-US"/>
              <a:t>ASST. PROFESSOR</a:t>
            </a:r>
          </a:p>
          <a:p>
            <a:endParaRPr lang="en-IN" altLang="en-US"/>
          </a:p>
        </p:txBody>
      </p:sp>
      <p:sp>
        <p:nvSpPr>
          <p:cNvPr id="8" name="Content Placeholder 7"/>
          <p:cNvSpPr>
            <a:spLocks noGrp="1"/>
          </p:cNvSpPr>
          <p:nvPr>
            <p:ph sz="half" idx="2"/>
          </p:nvPr>
        </p:nvSpPr>
        <p:spPr>
          <a:xfrm>
            <a:off x="2720975" y="1188720"/>
            <a:ext cx="5932170" cy="501015"/>
          </a:xfrm>
        </p:spPr>
        <p:txBody>
          <a:bodyPr/>
          <a:lstStyle/>
          <a:p>
            <a:pPr marL="0" indent="0">
              <a:buNone/>
            </a:pPr>
            <a:endParaRPr lang="en-IN" altLang="en-US" sz="2600"/>
          </a:p>
          <a:p>
            <a:endParaRPr lang="en-IN" altLang="en-US" sz="2600"/>
          </a:p>
        </p:txBody>
      </p:sp>
      <p:pic>
        <p:nvPicPr>
          <p:cNvPr id="10" name="Picture 9"/>
          <p:cNvPicPr>
            <a:picLocks noChangeAspect="1"/>
          </p:cNvPicPr>
          <p:nvPr/>
        </p:nvPicPr>
        <p:blipFill>
          <a:blip r:embed="rId2"/>
          <a:stretch>
            <a:fillRect/>
          </a:stretch>
        </p:blipFill>
        <p:spPr>
          <a:xfrm>
            <a:off x="3469005" y="158115"/>
            <a:ext cx="4841240" cy="899160"/>
          </a:xfrm>
          <a:prstGeom prst="rect">
            <a:avLst/>
          </a:prstGeom>
        </p:spPr>
      </p:pic>
      <p:sp>
        <p:nvSpPr>
          <p:cNvPr id="11" name="Rectangles 10"/>
          <p:cNvSpPr/>
          <p:nvPr/>
        </p:nvSpPr>
        <p:spPr>
          <a:xfrm>
            <a:off x="1127760" y="1057275"/>
            <a:ext cx="8515985" cy="895350"/>
          </a:xfrm>
          <a:prstGeom prst="rect">
            <a:avLst/>
          </a:prstGeom>
          <a:noFill/>
          <a:ln>
            <a:noFill/>
          </a:ln>
        </p:spPr>
        <p:txBody>
          <a:bodyPr wrap="none" rtlCol="0" anchor="t">
            <a:noAutofit/>
          </a:bodyPr>
          <a:lstStyle/>
          <a:p>
            <a:pPr algn="ctr"/>
            <a:r>
              <a:rPr lang="en-IN" altLang="en-US" sz="36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Department of CSE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130" y="95250"/>
            <a:ext cx="10972800" cy="582613"/>
          </a:xfrm>
        </p:spPr>
        <p:txBody>
          <a:bodyPr/>
          <a:lstStyle/>
          <a:p>
            <a:pPr algn="ctr"/>
            <a:r>
              <a:rPr lang="en-IN" altLang="en-US" dirty="0"/>
              <a:t>L</a:t>
            </a:r>
            <a:r>
              <a:rPr lang="en-US" dirty="0"/>
              <a:t>iterature Survey</a:t>
            </a:r>
          </a:p>
        </p:txBody>
      </p:sp>
      <p:sp>
        <p:nvSpPr>
          <p:cNvPr id="4" name="Footer Placeholder 3"/>
          <p:cNvSpPr>
            <a:spLocks noGrp="1"/>
          </p:cNvSpPr>
          <p:nvPr>
            <p:ph type="ftr" sz="quarter" idx="11"/>
          </p:nvPr>
        </p:nvSpPr>
        <p:spPr>
          <a:xfrm>
            <a:off x="4088130" y="6149975"/>
            <a:ext cx="3860800" cy="476250"/>
          </a:xfrm>
        </p:spPr>
        <p:txBody>
          <a:bodyPr/>
          <a:lstStyle/>
          <a:p>
            <a:endParaRPr lang="en-US" dirty="0"/>
          </a:p>
          <a:p>
            <a:endParaRPr lang="en-US" dirty="0"/>
          </a:p>
        </p:txBody>
      </p:sp>
      <p:sp>
        <p:nvSpPr>
          <p:cNvPr id="5" name="Slide Number Placeholder 4"/>
          <p:cNvSpPr>
            <a:spLocks noGrp="1"/>
          </p:cNvSpPr>
          <p:nvPr>
            <p:ph type="sldNum" sz="quarter" idx="12"/>
          </p:nvPr>
        </p:nvSpPr>
        <p:spPr>
          <a:xfrm>
            <a:off x="8660130" y="6149975"/>
            <a:ext cx="2844800" cy="476250"/>
          </a:xfrm>
        </p:spPr>
        <p:txBody>
          <a:bodyPr/>
          <a:lstStyle/>
          <a:p>
            <a:fld id="{330EA680-D336-4FF7-8B7A-9848BB0A1C32}" type="slidenum">
              <a:rPr lang="en-US" smtClean="0"/>
              <a:t>10</a:t>
            </a:fld>
            <a:endParaRPr lang="en-US" dirty="0"/>
          </a:p>
        </p:txBody>
      </p:sp>
      <p:sp>
        <p:nvSpPr>
          <p:cNvPr id="12" name="Text Box 11"/>
          <p:cNvSpPr txBox="1"/>
          <p:nvPr/>
        </p:nvSpPr>
        <p:spPr>
          <a:xfrm>
            <a:off x="589280" y="190500"/>
            <a:ext cx="4032885" cy="696595"/>
          </a:xfrm>
          <a:prstGeom prst="rect">
            <a:avLst/>
          </a:prstGeom>
          <a:noFill/>
        </p:spPr>
        <p:txBody>
          <a:bodyPr wrap="square" rtlCol="0">
            <a:noAutofit/>
          </a:bodyPr>
          <a:lstStyle/>
          <a:p>
            <a:endParaRPr lang="en-US"/>
          </a:p>
        </p:txBody>
      </p:sp>
      <p:graphicFrame>
        <p:nvGraphicFramePr>
          <p:cNvPr id="14" name="Content Placeholder 13"/>
          <p:cNvGraphicFramePr>
            <a:graphicFrameLocks noGrp="1"/>
          </p:cNvGraphicFramePr>
          <p:nvPr>
            <p:ph idx="1"/>
            <p:extLst>
              <p:ext uri="{D42A27DB-BD31-4B8C-83A1-F6EECF244321}">
                <p14:modId xmlns:p14="http://schemas.microsoft.com/office/powerpoint/2010/main" val="194181290"/>
              </p:ext>
            </p:extLst>
          </p:nvPr>
        </p:nvGraphicFramePr>
        <p:xfrm>
          <a:off x="511810" y="1079500"/>
          <a:ext cx="10993120" cy="4735830"/>
        </p:xfrm>
        <a:graphic>
          <a:graphicData uri="http://schemas.openxmlformats.org/drawingml/2006/table">
            <a:tbl>
              <a:tblPr/>
              <a:tblGrid>
                <a:gridCol w="1897380">
                  <a:extLst>
                    <a:ext uri="{9D8B030D-6E8A-4147-A177-3AD203B41FA5}">
                      <a16:colId xmlns:a16="http://schemas.microsoft.com/office/drawing/2014/main" val="20000"/>
                    </a:ext>
                  </a:extLst>
                </a:gridCol>
                <a:gridCol w="2688590">
                  <a:extLst>
                    <a:ext uri="{9D8B030D-6E8A-4147-A177-3AD203B41FA5}">
                      <a16:colId xmlns:a16="http://schemas.microsoft.com/office/drawing/2014/main" val="20001"/>
                    </a:ext>
                  </a:extLst>
                </a:gridCol>
                <a:gridCol w="6407150">
                  <a:extLst>
                    <a:ext uri="{9D8B030D-6E8A-4147-A177-3AD203B41FA5}">
                      <a16:colId xmlns:a16="http://schemas.microsoft.com/office/drawing/2014/main" val="20002"/>
                    </a:ext>
                  </a:extLst>
                </a:gridCol>
              </a:tblGrid>
              <a:tr h="321945">
                <a:tc>
                  <a:txBody>
                    <a:bodyPr/>
                    <a:lstStyle/>
                    <a:p>
                      <a:pPr indent="0" algn="ctr">
                        <a:buNone/>
                      </a:pPr>
                      <a:r>
                        <a:rPr lang="en-US" sz="1300" b="1">
                          <a:solidFill>
                            <a:srgbClr val="000000"/>
                          </a:solidFill>
                          <a:latin typeface="Calibri" panose="020F0502020204030204" charset="-122"/>
                        </a:rPr>
                        <a:t>Author(s) &amp; Year</a:t>
                      </a: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300" b="1">
                          <a:solidFill>
                            <a:srgbClr val="000000"/>
                          </a:solidFill>
                          <a:latin typeface="Calibri" panose="020F0502020204030204" charset="-122"/>
                        </a:rPr>
                        <a:t>Methodology/Models Used</a:t>
                      </a: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300" b="1">
                          <a:solidFill>
                            <a:srgbClr val="000000"/>
                          </a:solidFill>
                          <a:latin typeface="Calibri" panose="020F0502020204030204" charset="-122"/>
                        </a:rPr>
                        <a:t>Key Findings/Outcomes</a:t>
                      </a: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1945">
                <a:tc>
                  <a:txBody>
                    <a:bodyPr/>
                    <a:lstStyle/>
                    <a:p>
                      <a:pPr indent="0">
                        <a:buNone/>
                      </a:pPr>
                      <a:r>
                        <a:rPr lang="en-US" sz="1300" b="0" dirty="0" err="1">
                          <a:solidFill>
                            <a:srgbClr val="000000"/>
                          </a:solidFill>
                          <a:latin typeface="Calibri" panose="020F0502020204030204" charset="-122"/>
                        </a:rPr>
                        <a:t>Almohseen</a:t>
                      </a:r>
                      <a:r>
                        <a:rPr lang="en-US" sz="1300" b="0" dirty="0">
                          <a:solidFill>
                            <a:srgbClr val="000000"/>
                          </a:solidFill>
                          <a:latin typeface="Calibri" panose="020F0502020204030204" charset="-122"/>
                        </a:rPr>
                        <a:t> &amp; Al-Rimawi (2024)</a:t>
                      </a:r>
                    </a:p>
                  </a:txBody>
                  <a:tcPr marL="12700" marR="12700" marT="12700" anchor="b">
                    <a:lnL>
                      <a:noFill/>
                    </a:lnL>
                    <a:lnR>
                      <a:noFill/>
                    </a:lnR>
                    <a:lnT w="6350" cap="flat" cmpd="sng">
                      <a:solidFill>
                        <a:srgbClr val="000000"/>
                      </a:solidFill>
                      <a:prstDash val="solid"/>
                      <a:headEnd type="none" w="med" len="med"/>
                      <a:tailEnd type="none" w="med" len="med"/>
                    </a:lnT>
                    <a:lnB cap="flat">
                      <a:noFill/>
                    </a:lnB>
                    <a:lnTlToBr>
                      <a:noFill/>
                    </a:lnTlToBr>
                    <a:lnBlToTr>
                      <a:noFill/>
                    </a:lnBlToTr>
                    <a:noFill/>
                  </a:tcPr>
                </a:tc>
                <a:tc>
                  <a:txBody>
                    <a:bodyPr/>
                    <a:lstStyle/>
                    <a:p>
                      <a:pPr indent="0">
                        <a:buNone/>
                      </a:pPr>
                      <a:r>
                        <a:rPr lang="en-US" sz="1300" b="0">
                          <a:solidFill>
                            <a:srgbClr val="000000"/>
                          </a:solidFill>
                          <a:latin typeface="Calibri" panose="020F0502020204030204" charset="-122"/>
                        </a:rPr>
                        <a:t>ARIMA model</a:t>
                      </a:r>
                    </a:p>
                  </a:txBody>
                  <a:tcPr marL="12700" marR="12700" marT="12700" anchor="b">
                    <a:lnL>
                      <a:noFill/>
                    </a:lnL>
                    <a:lnR>
                      <a:noFill/>
                    </a:lnR>
                    <a:lnT w="6350" cap="flat" cmpd="sng">
                      <a:solidFill>
                        <a:srgbClr val="000000"/>
                      </a:solidFill>
                      <a:prstDash val="solid"/>
                      <a:headEnd type="none" w="med" len="med"/>
                      <a:tailEnd type="none" w="med" len="med"/>
                    </a:lnT>
                    <a:lnB cap="flat">
                      <a:noFill/>
                    </a:lnB>
                    <a:lnTlToBr>
                      <a:noFill/>
                    </a:lnTlToBr>
                    <a:lnBlToTr>
                      <a:noFill/>
                    </a:lnBlToTr>
                    <a:noFill/>
                  </a:tcPr>
                </a:tc>
                <a:tc>
                  <a:txBody>
                    <a:bodyPr/>
                    <a:lstStyle/>
                    <a:p>
                      <a:pPr indent="0">
                        <a:buNone/>
                      </a:pPr>
                      <a:r>
                        <a:rPr lang="en-US" sz="1300" b="0">
                          <a:solidFill>
                            <a:srgbClr val="000000"/>
                          </a:solidFill>
                          <a:latin typeface="Calibri" panose="020F0502020204030204" charset="-122"/>
                        </a:rPr>
                        <a:t>Time series models like ARIMA can accurately predict short- and long-term water demand, improving water allocation.</a:t>
                      </a:r>
                    </a:p>
                  </a:txBody>
                  <a:tcPr marL="12700" marR="12700" marT="12700" anchor="b">
                    <a:lnL>
                      <a:noFill/>
                    </a:lnL>
                    <a:lnR cap="flat">
                      <a:noFill/>
                    </a:lnR>
                    <a:lnT w="6350" cap="flat" cmpd="sng">
                      <a:solidFill>
                        <a:srgbClr val="000000"/>
                      </a:solidFill>
                      <a:prstDash val="soli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321945">
                <a:tc>
                  <a:txBody>
                    <a:bodyPr/>
                    <a:lstStyle/>
                    <a:p>
                      <a:pPr indent="0">
                        <a:buNone/>
                      </a:pPr>
                      <a:r>
                        <a:rPr lang="en-US" sz="1300" b="0" dirty="0">
                          <a:solidFill>
                            <a:srgbClr val="000000"/>
                          </a:solidFill>
                          <a:latin typeface="Calibri" panose="020F0502020204030204" charset="-122"/>
                        </a:rPr>
                        <a:t>Zhang et al. (2024)</a:t>
                      </a:r>
                    </a:p>
                  </a:txBody>
                  <a:tcPr marL="12700" marR="12700" marT="12700" anchor="b">
                    <a:lnL>
                      <a:noFill/>
                    </a:lnL>
                    <a:lnR>
                      <a:noFill/>
                    </a:lnR>
                    <a:lnT cap="flat">
                      <a:noFill/>
                    </a:lnT>
                    <a:lnB cap="flat">
                      <a:noFill/>
                    </a:lnB>
                    <a:lnTlToBr>
                      <a:noFill/>
                    </a:lnTlToBr>
                    <a:lnBlToTr>
                      <a:noFill/>
                    </a:lnBlToTr>
                    <a:noFill/>
                  </a:tcPr>
                </a:tc>
                <a:tc>
                  <a:txBody>
                    <a:bodyPr/>
                    <a:lstStyle/>
                    <a:p>
                      <a:pPr indent="0">
                        <a:buNone/>
                      </a:pPr>
                      <a:r>
                        <a:rPr lang="en-US" sz="1300" b="0">
                          <a:solidFill>
                            <a:srgbClr val="000000"/>
                          </a:solidFill>
                          <a:latin typeface="Calibri" panose="020F0502020204030204" charset="-122"/>
                        </a:rPr>
                        <a:t>ARIMA model</a:t>
                      </a:r>
                    </a:p>
                  </a:txBody>
                  <a:tcPr marL="12700" marR="12700" marT="12700" anchor="b">
                    <a:lnL>
                      <a:noFill/>
                    </a:lnL>
                    <a:lnR>
                      <a:noFill/>
                    </a:lnR>
                    <a:lnT cap="flat">
                      <a:noFill/>
                    </a:lnT>
                    <a:lnB cap="flat">
                      <a:noFill/>
                    </a:lnB>
                    <a:lnTlToBr>
                      <a:noFill/>
                    </a:lnTlToBr>
                    <a:lnBlToTr>
                      <a:noFill/>
                    </a:lnBlToTr>
                    <a:noFill/>
                  </a:tcPr>
                </a:tc>
                <a:tc>
                  <a:txBody>
                    <a:bodyPr/>
                    <a:lstStyle/>
                    <a:p>
                      <a:pPr indent="0">
                        <a:buNone/>
                      </a:pPr>
                      <a:r>
                        <a:rPr lang="en-US" sz="1300" b="0">
                          <a:solidFill>
                            <a:srgbClr val="000000"/>
                          </a:solidFill>
                          <a:latin typeface="Calibri" panose="020F0502020204030204" charset="-122"/>
                        </a:rPr>
                        <a:t>Forecasting models are useful for managing water release and ensuring resource availability.</a:t>
                      </a:r>
                    </a:p>
                  </a:txBody>
                  <a:tcPr marL="12700" marR="12700" marT="12700" anchor="b">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321945">
                <a:tc>
                  <a:txBody>
                    <a:bodyPr/>
                    <a:lstStyle/>
                    <a:p>
                      <a:pPr indent="0">
                        <a:buNone/>
                      </a:pPr>
                      <a:r>
                        <a:rPr lang="en-US" sz="1300" b="0" dirty="0">
                          <a:solidFill>
                            <a:srgbClr val="000000"/>
                          </a:solidFill>
                          <a:latin typeface="Calibri" panose="020F0502020204030204" charset="-122"/>
                        </a:rPr>
                        <a:t>Hosseini &amp; </a:t>
                      </a:r>
                      <a:r>
                        <a:rPr lang="en-US" sz="1300" b="0" dirty="0" err="1">
                          <a:solidFill>
                            <a:srgbClr val="000000"/>
                          </a:solidFill>
                          <a:latin typeface="Calibri" panose="020F0502020204030204" charset="-122"/>
                        </a:rPr>
                        <a:t>Sarukkalige</a:t>
                      </a:r>
                      <a:r>
                        <a:rPr lang="en-US" sz="1300" b="0" dirty="0">
                          <a:solidFill>
                            <a:srgbClr val="000000"/>
                          </a:solidFill>
                          <a:latin typeface="Calibri" panose="020F0502020204030204" charset="-122"/>
                        </a:rPr>
                        <a:t> (2024)</a:t>
                      </a:r>
                    </a:p>
                  </a:txBody>
                  <a:tcPr marL="12700" marR="12700" marT="12700" anchor="b">
                    <a:lnL>
                      <a:noFill/>
                    </a:lnL>
                    <a:lnR>
                      <a:noFill/>
                    </a:lnR>
                    <a:lnT cap="flat">
                      <a:noFill/>
                    </a:lnT>
                    <a:lnB cap="flat">
                      <a:noFill/>
                    </a:lnB>
                    <a:lnTlToBr>
                      <a:noFill/>
                    </a:lnTlToBr>
                    <a:lnBlToTr>
                      <a:noFill/>
                    </a:lnBlToTr>
                    <a:noFill/>
                  </a:tcPr>
                </a:tc>
                <a:tc>
                  <a:txBody>
                    <a:bodyPr/>
                    <a:lstStyle/>
                    <a:p>
                      <a:pPr indent="0">
                        <a:buNone/>
                      </a:pPr>
                      <a:r>
                        <a:rPr lang="en-US" sz="1300" b="0">
                          <a:solidFill>
                            <a:srgbClr val="000000"/>
                          </a:solidFill>
                          <a:latin typeface="Calibri" panose="020F0502020204030204" charset="-122"/>
                        </a:rPr>
                        <a:t>ARIMA and other time series models</a:t>
                      </a:r>
                    </a:p>
                  </a:txBody>
                  <a:tcPr marL="12700" marR="12700" marT="12700" anchor="b">
                    <a:lnL>
                      <a:noFill/>
                    </a:lnL>
                    <a:lnR>
                      <a:noFill/>
                    </a:lnR>
                    <a:lnT cap="flat">
                      <a:noFill/>
                    </a:lnT>
                    <a:lnB cap="flat">
                      <a:noFill/>
                    </a:lnB>
                    <a:lnTlToBr>
                      <a:noFill/>
                    </a:lnTlToBr>
                    <a:lnBlToTr>
                      <a:noFill/>
                    </a:lnBlToTr>
                    <a:noFill/>
                  </a:tcPr>
                </a:tc>
                <a:tc>
                  <a:txBody>
                    <a:bodyPr/>
                    <a:lstStyle/>
                    <a:p>
                      <a:pPr indent="0">
                        <a:buNone/>
                      </a:pPr>
                      <a:r>
                        <a:rPr lang="en-US" sz="1300" b="0">
                          <a:solidFill>
                            <a:srgbClr val="000000"/>
                          </a:solidFill>
                          <a:latin typeface="Calibri" panose="020F0502020204030204" charset="-122"/>
                        </a:rPr>
                        <a:t>Time series analysis enhances water management by improving inflow prediction accuracy.</a:t>
                      </a:r>
                    </a:p>
                  </a:txBody>
                  <a:tcPr marL="12700" marR="12700" marT="12700" anchor="b">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321945">
                <a:tc>
                  <a:txBody>
                    <a:bodyPr/>
                    <a:lstStyle/>
                    <a:p>
                      <a:pPr indent="0">
                        <a:buNone/>
                      </a:pPr>
                      <a:r>
                        <a:rPr lang="en-US" sz="1300" b="0">
                          <a:solidFill>
                            <a:srgbClr val="000000"/>
                          </a:solidFill>
                          <a:latin typeface="Calibri" panose="020F0502020204030204" charset="-122"/>
                        </a:rPr>
                        <a:t>Kisi (2013)</a:t>
                      </a:r>
                    </a:p>
                  </a:txBody>
                  <a:tcPr marL="12700" marR="12700" marT="12700" anchor="b">
                    <a:lnL>
                      <a:noFill/>
                    </a:lnL>
                    <a:lnR>
                      <a:noFill/>
                    </a:lnR>
                    <a:lnT cap="flat">
                      <a:noFill/>
                    </a:lnT>
                    <a:lnB cap="flat">
                      <a:noFill/>
                    </a:lnB>
                    <a:lnTlToBr>
                      <a:noFill/>
                    </a:lnTlToBr>
                    <a:lnBlToTr>
                      <a:noFill/>
                    </a:lnBlToTr>
                    <a:noFill/>
                  </a:tcPr>
                </a:tc>
                <a:tc>
                  <a:txBody>
                    <a:bodyPr/>
                    <a:lstStyle/>
                    <a:p>
                      <a:pPr indent="0">
                        <a:buNone/>
                      </a:pPr>
                      <a:r>
                        <a:rPr lang="en-US" sz="1300" b="0">
                          <a:solidFill>
                            <a:srgbClr val="000000"/>
                          </a:solidFill>
                          <a:latin typeface="Calibri" panose="020F0502020204030204" charset="-122"/>
                        </a:rPr>
                        <a:t>ANN compared to traditional time series models</a:t>
                      </a:r>
                    </a:p>
                  </a:txBody>
                  <a:tcPr marL="12700" marR="12700" marT="12700" anchor="b">
                    <a:lnL>
                      <a:noFill/>
                    </a:lnL>
                    <a:lnR>
                      <a:noFill/>
                    </a:lnR>
                    <a:lnT cap="flat">
                      <a:noFill/>
                    </a:lnT>
                    <a:lnB cap="flat">
                      <a:noFill/>
                    </a:lnB>
                    <a:lnTlToBr>
                      <a:noFill/>
                    </a:lnTlToBr>
                    <a:lnBlToTr>
                      <a:noFill/>
                    </a:lnBlToTr>
                    <a:noFill/>
                  </a:tcPr>
                </a:tc>
                <a:tc>
                  <a:txBody>
                    <a:bodyPr/>
                    <a:lstStyle/>
                    <a:p>
                      <a:pPr indent="0">
                        <a:buNone/>
                      </a:pPr>
                      <a:r>
                        <a:rPr lang="en-US" sz="1300" b="0">
                          <a:solidFill>
                            <a:srgbClr val="000000"/>
                          </a:solidFill>
                          <a:latin typeface="Calibri" panose="020F0502020204030204" charset="-122"/>
                        </a:rPr>
                        <a:t>ANN models can handle complex, non-linear patterns and are effective for inflow prediction.</a:t>
                      </a:r>
                    </a:p>
                  </a:txBody>
                  <a:tcPr marL="12700" marR="12700" marT="12700" anchor="b">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4"/>
                  </a:ext>
                </a:extLst>
              </a:tr>
              <a:tr h="321945">
                <a:tc>
                  <a:txBody>
                    <a:bodyPr/>
                    <a:lstStyle/>
                    <a:p>
                      <a:pPr indent="0">
                        <a:buNone/>
                      </a:pPr>
                      <a:r>
                        <a:rPr lang="en-US" sz="1300" b="0">
                          <a:solidFill>
                            <a:srgbClr val="000000"/>
                          </a:solidFill>
                          <a:latin typeface="Calibri" panose="020F0502020204030204" charset="-122"/>
                        </a:rPr>
                        <a:t>Deo &amp; Şahin (2015)</a:t>
                      </a:r>
                    </a:p>
                  </a:txBody>
                  <a:tcPr marL="12700" marR="12700" marT="12700" anchor="b">
                    <a:lnL>
                      <a:noFill/>
                    </a:lnL>
                    <a:lnR>
                      <a:noFill/>
                    </a:lnR>
                    <a:lnT cap="flat">
                      <a:noFill/>
                    </a:lnT>
                    <a:lnB cap="flat">
                      <a:noFill/>
                    </a:lnB>
                    <a:lnTlToBr>
                      <a:noFill/>
                    </a:lnTlToBr>
                    <a:lnBlToTr>
                      <a:noFill/>
                    </a:lnBlToTr>
                    <a:noFill/>
                  </a:tcPr>
                </a:tc>
                <a:tc>
                  <a:txBody>
                    <a:bodyPr/>
                    <a:lstStyle/>
                    <a:p>
                      <a:pPr indent="0">
                        <a:buNone/>
                      </a:pPr>
                      <a:r>
                        <a:rPr lang="en-US" sz="1300" b="0">
                          <a:solidFill>
                            <a:srgbClr val="000000"/>
                          </a:solidFill>
                          <a:latin typeface="Calibri" panose="020F0502020204030204" charset="-122"/>
                        </a:rPr>
                        <a:t>ANN models</a:t>
                      </a:r>
                    </a:p>
                  </a:txBody>
                  <a:tcPr marL="12700" marR="12700" marT="12700" anchor="b">
                    <a:lnL>
                      <a:noFill/>
                    </a:lnL>
                    <a:lnR>
                      <a:noFill/>
                    </a:lnR>
                    <a:lnT cap="flat">
                      <a:noFill/>
                    </a:lnT>
                    <a:lnB cap="flat">
                      <a:noFill/>
                    </a:lnB>
                    <a:lnTlToBr>
                      <a:noFill/>
                    </a:lnTlToBr>
                    <a:lnBlToTr>
                      <a:noFill/>
                    </a:lnBlToTr>
                    <a:noFill/>
                  </a:tcPr>
                </a:tc>
                <a:tc>
                  <a:txBody>
                    <a:bodyPr/>
                    <a:lstStyle/>
                    <a:p>
                      <a:pPr indent="0">
                        <a:buNone/>
                      </a:pPr>
                      <a:r>
                        <a:rPr lang="en-US" sz="1300" b="0">
                          <a:solidFill>
                            <a:srgbClr val="000000"/>
                          </a:solidFill>
                          <a:latin typeface="Calibri" panose="020F0502020204030204" charset="-122"/>
                        </a:rPr>
                        <a:t>Integrating machine learning models improves water storage and release efficiency in reservoirs.</a:t>
                      </a:r>
                    </a:p>
                  </a:txBody>
                  <a:tcPr marL="12700" marR="12700" marT="12700" anchor="b">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5"/>
                  </a:ext>
                </a:extLst>
              </a:tr>
              <a:tr h="321945">
                <a:tc>
                  <a:txBody>
                    <a:bodyPr/>
                    <a:lstStyle/>
                    <a:p>
                      <a:pPr indent="0">
                        <a:buNone/>
                      </a:pPr>
                      <a:r>
                        <a:rPr lang="en-US" sz="1300" b="0">
                          <a:solidFill>
                            <a:srgbClr val="000000"/>
                          </a:solidFill>
                          <a:latin typeface="Calibri" panose="020F0502020204030204" charset="-122"/>
                        </a:rPr>
                        <a:t>Omar &amp; Mazhar (2018)</a:t>
                      </a:r>
                    </a:p>
                  </a:txBody>
                  <a:tcPr marL="12700" marR="12700" marT="12700" anchor="b">
                    <a:lnL>
                      <a:noFill/>
                    </a:lnL>
                    <a:lnR>
                      <a:noFill/>
                    </a:lnR>
                    <a:lnT cap="flat">
                      <a:noFill/>
                    </a:lnT>
                    <a:lnB cap="flat">
                      <a:noFill/>
                    </a:lnB>
                    <a:lnTlToBr>
                      <a:noFill/>
                    </a:lnTlToBr>
                    <a:lnBlToTr>
                      <a:noFill/>
                    </a:lnBlToTr>
                    <a:noFill/>
                  </a:tcPr>
                </a:tc>
                <a:tc>
                  <a:txBody>
                    <a:bodyPr/>
                    <a:lstStyle/>
                    <a:p>
                      <a:pPr indent="0">
                        <a:buNone/>
                      </a:pPr>
                      <a:r>
                        <a:rPr lang="en-US" sz="1300" b="0">
                          <a:solidFill>
                            <a:srgbClr val="000000"/>
                          </a:solidFill>
                          <a:latin typeface="Calibri" panose="020F0502020204030204" charset="-122"/>
                        </a:rPr>
                        <a:t>IoT for data collection and realtime monitoring</a:t>
                      </a:r>
                    </a:p>
                  </a:txBody>
                  <a:tcPr marL="12700" marR="12700" marT="12700" anchor="b">
                    <a:lnL>
                      <a:noFill/>
                    </a:lnL>
                    <a:lnR>
                      <a:noFill/>
                    </a:lnR>
                    <a:lnT cap="flat">
                      <a:noFill/>
                    </a:lnT>
                    <a:lnB cap="flat">
                      <a:noFill/>
                    </a:lnB>
                    <a:lnTlToBr>
                      <a:noFill/>
                    </a:lnTlToBr>
                    <a:lnBlToTr>
                      <a:noFill/>
                    </a:lnBlToTr>
                    <a:noFill/>
                  </a:tcPr>
                </a:tc>
                <a:tc>
                  <a:txBody>
                    <a:bodyPr/>
                    <a:lstStyle/>
                    <a:p>
                      <a:pPr indent="0">
                        <a:buNone/>
                      </a:pPr>
                      <a:r>
                        <a:rPr lang="en-US" sz="1300" b="0">
                          <a:solidFill>
                            <a:srgbClr val="000000"/>
                          </a:solidFill>
                          <a:latin typeface="Calibri" panose="020F0502020204030204" charset="-122"/>
                        </a:rPr>
                        <a:t>Combining real-time monitoring with predictive models enhances adaptive reservoir operations.</a:t>
                      </a:r>
                    </a:p>
                  </a:txBody>
                  <a:tcPr marL="12700" marR="12700" marT="12700" anchor="b">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6"/>
                  </a:ext>
                </a:extLst>
              </a:tr>
              <a:tr h="321945">
                <a:tc>
                  <a:txBody>
                    <a:bodyPr/>
                    <a:lstStyle/>
                    <a:p>
                      <a:pPr indent="0">
                        <a:buNone/>
                      </a:pPr>
                      <a:r>
                        <a:rPr lang="en-US" sz="1300" b="0">
                          <a:solidFill>
                            <a:srgbClr val="000000"/>
                          </a:solidFill>
                          <a:latin typeface="Calibri" panose="020F0502020204030204" charset="-122"/>
                        </a:rPr>
                        <a:t>Yaseen et al. (2016)</a:t>
                      </a:r>
                    </a:p>
                  </a:txBody>
                  <a:tcPr marL="12700" marR="12700" marT="12700" anchor="b">
                    <a:lnL>
                      <a:noFill/>
                    </a:lnL>
                    <a:lnR>
                      <a:noFill/>
                    </a:lnR>
                    <a:lnT cap="flat">
                      <a:noFill/>
                    </a:lnT>
                    <a:lnB cap="flat">
                      <a:noFill/>
                    </a:lnB>
                    <a:lnTlToBr>
                      <a:noFill/>
                    </a:lnTlToBr>
                    <a:lnBlToTr>
                      <a:noFill/>
                    </a:lnBlToTr>
                    <a:noFill/>
                  </a:tcPr>
                </a:tc>
                <a:tc>
                  <a:txBody>
                    <a:bodyPr/>
                    <a:lstStyle/>
                    <a:p>
                      <a:pPr indent="0">
                        <a:buNone/>
                      </a:pPr>
                      <a:r>
                        <a:rPr lang="en-US" sz="1300" b="0">
                          <a:solidFill>
                            <a:srgbClr val="000000"/>
                          </a:solidFill>
                          <a:latin typeface="Calibri" panose="020F0502020204030204" charset="-122"/>
                        </a:rPr>
                        <a:t>LSTM, deep learning techniques</a:t>
                      </a:r>
                    </a:p>
                  </a:txBody>
                  <a:tcPr marL="12700" marR="12700" marT="12700" anchor="b">
                    <a:lnL>
                      <a:noFill/>
                    </a:lnL>
                    <a:lnR>
                      <a:noFill/>
                    </a:lnR>
                    <a:lnT cap="flat">
                      <a:noFill/>
                    </a:lnT>
                    <a:lnB cap="flat">
                      <a:noFill/>
                    </a:lnB>
                    <a:lnTlToBr>
                      <a:noFill/>
                    </a:lnTlToBr>
                    <a:lnBlToTr>
                      <a:noFill/>
                    </a:lnBlToTr>
                    <a:noFill/>
                  </a:tcPr>
                </a:tc>
                <a:tc>
                  <a:txBody>
                    <a:bodyPr/>
                    <a:lstStyle/>
                    <a:p>
                      <a:pPr indent="0">
                        <a:buNone/>
                      </a:pPr>
                      <a:r>
                        <a:rPr lang="en-US" sz="1300" b="0">
                          <a:solidFill>
                            <a:srgbClr val="000000"/>
                          </a:solidFill>
                          <a:latin typeface="Calibri" panose="020F0502020204030204" charset="-122"/>
                        </a:rPr>
                        <a:t>LSTM models capture long-term dependencies and outperform traditional forecasting methods.</a:t>
                      </a:r>
                    </a:p>
                  </a:txBody>
                  <a:tcPr marL="12700" marR="12700" marT="12700" anchor="b">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7"/>
                  </a:ext>
                </a:extLst>
              </a:tr>
              <a:tr h="321945">
                <a:tc>
                  <a:txBody>
                    <a:bodyPr/>
                    <a:lstStyle/>
                    <a:p>
                      <a:pPr indent="0">
                        <a:buNone/>
                      </a:pPr>
                      <a:r>
                        <a:rPr lang="en-US" sz="1300" b="0">
                          <a:solidFill>
                            <a:srgbClr val="000000"/>
                          </a:solidFill>
                          <a:latin typeface="Calibri" panose="020F0502020204030204" charset="-122"/>
                        </a:rPr>
                        <a:t>Xu et al. (2019)</a:t>
                      </a:r>
                    </a:p>
                  </a:txBody>
                  <a:tcPr marL="12700" marR="12700" marT="12700" anchor="b">
                    <a:lnL>
                      <a:noFill/>
                    </a:lnL>
                    <a:lnR>
                      <a:noFill/>
                    </a:lnR>
                    <a:lnT cap="flat">
                      <a:noFill/>
                    </a:lnT>
                    <a:lnB cap="flat">
                      <a:noFill/>
                    </a:lnB>
                    <a:lnTlToBr>
                      <a:noFill/>
                    </a:lnTlToBr>
                    <a:lnBlToTr>
                      <a:noFill/>
                    </a:lnBlToTr>
                    <a:noFill/>
                  </a:tcPr>
                </a:tc>
                <a:tc>
                  <a:txBody>
                    <a:bodyPr/>
                    <a:lstStyle/>
                    <a:p>
                      <a:pPr indent="0">
                        <a:buNone/>
                      </a:pPr>
                      <a:r>
                        <a:rPr lang="en-US" sz="1300" b="0">
                          <a:solidFill>
                            <a:srgbClr val="000000"/>
                          </a:solidFill>
                          <a:latin typeface="Calibri" panose="020F0502020204030204" charset="-122"/>
                        </a:rPr>
                        <a:t>Deep learning models based on river flow data</a:t>
                      </a:r>
                    </a:p>
                  </a:txBody>
                  <a:tcPr marL="12700" marR="12700" marT="12700" anchor="b">
                    <a:lnL>
                      <a:noFill/>
                    </a:lnL>
                    <a:lnR>
                      <a:noFill/>
                    </a:lnR>
                    <a:lnT cap="flat">
                      <a:noFill/>
                    </a:lnT>
                    <a:lnB cap="flat">
                      <a:noFill/>
                    </a:lnB>
                    <a:lnTlToBr>
                      <a:noFill/>
                    </a:lnTlToBr>
                    <a:lnBlToTr>
                      <a:noFill/>
                    </a:lnBlToTr>
                    <a:noFill/>
                  </a:tcPr>
                </a:tc>
                <a:tc>
                  <a:txBody>
                    <a:bodyPr/>
                    <a:lstStyle/>
                    <a:p>
                      <a:pPr indent="0">
                        <a:buNone/>
                      </a:pPr>
                      <a:r>
                        <a:rPr lang="en-US" sz="1300" b="0">
                          <a:solidFill>
                            <a:srgbClr val="000000"/>
                          </a:solidFill>
                          <a:latin typeface="Calibri" panose="020F0502020204030204" charset="-122"/>
                        </a:rPr>
                        <a:t>Deep learning models can handle complex datasets and improve flood prediction accuracy.</a:t>
                      </a:r>
                    </a:p>
                  </a:txBody>
                  <a:tcPr marL="12700" marR="12700" marT="12700" anchor="b">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8"/>
                  </a:ext>
                </a:extLst>
              </a:tr>
              <a:tr h="321945">
                <a:tc>
                  <a:txBody>
                    <a:bodyPr/>
                    <a:lstStyle/>
                    <a:p>
                      <a:pPr indent="0">
                        <a:buNone/>
                      </a:pPr>
                      <a:r>
                        <a:rPr lang="en-US" sz="1300" b="0">
                          <a:solidFill>
                            <a:srgbClr val="000000"/>
                          </a:solidFill>
                          <a:latin typeface="Calibri" panose="020F0502020204030204" charset="-122"/>
                        </a:rPr>
                        <a:t>Beck et al. (2017)</a:t>
                      </a:r>
                    </a:p>
                  </a:txBody>
                  <a:tcPr marL="12700" marR="12700" marT="12700" anchor="b">
                    <a:lnL>
                      <a:noFill/>
                    </a:lnL>
                    <a:lnR>
                      <a:noFill/>
                    </a:lnR>
                    <a:lnT cap="flat">
                      <a:noFill/>
                    </a:lnT>
                    <a:lnB cap="flat">
                      <a:noFill/>
                    </a:lnB>
                    <a:lnTlToBr>
                      <a:noFill/>
                    </a:lnTlToBr>
                    <a:lnBlToTr>
                      <a:noFill/>
                    </a:lnBlToTr>
                    <a:noFill/>
                  </a:tcPr>
                </a:tc>
                <a:tc>
                  <a:txBody>
                    <a:bodyPr/>
                    <a:lstStyle/>
                    <a:p>
                      <a:pPr indent="0">
                        <a:buNone/>
                      </a:pPr>
                      <a:r>
                        <a:rPr lang="en-US" sz="1300" b="0">
                          <a:solidFill>
                            <a:srgbClr val="000000"/>
                          </a:solidFill>
                          <a:latin typeface="Calibri" panose="020F0502020204030204" charset="-122"/>
                        </a:rPr>
                        <a:t>Merging gauge, satellite, and reanalysis data</a:t>
                      </a:r>
                    </a:p>
                  </a:txBody>
                  <a:tcPr marL="12700" marR="12700" marT="12700" anchor="b">
                    <a:lnL>
                      <a:noFill/>
                    </a:lnL>
                    <a:lnR>
                      <a:noFill/>
                    </a:lnR>
                    <a:lnT cap="flat">
                      <a:noFill/>
                    </a:lnT>
                    <a:lnB cap="flat">
                      <a:noFill/>
                    </a:lnB>
                    <a:lnTlToBr>
                      <a:noFill/>
                    </a:lnTlToBr>
                    <a:lnBlToTr>
                      <a:noFill/>
                    </a:lnBlToTr>
                    <a:noFill/>
                  </a:tcPr>
                </a:tc>
                <a:tc>
                  <a:txBody>
                    <a:bodyPr/>
                    <a:lstStyle/>
                    <a:p>
                      <a:pPr indent="0">
                        <a:buNone/>
                      </a:pPr>
                      <a:r>
                        <a:rPr lang="en-US" sz="1300" b="0">
                          <a:solidFill>
                            <a:srgbClr val="000000"/>
                          </a:solidFill>
                          <a:latin typeface="Calibri" panose="020F0502020204030204" charset="-122"/>
                        </a:rPr>
                        <a:t>Using multi-source data improves precipitation forecasts, crucial for reservoir inflow prediction.</a:t>
                      </a:r>
                    </a:p>
                  </a:txBody>
                  <a:tcPr marL="12700" marR="12700" marT="12700" anchor="b">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9"/>
                  </a:ext>
                </a:extLst>
              </a:tr>
              <a:tr h="321945">
                <a:tc>
                  <a:txBody>
                    <a:bodyPr/>
                    <a:lstStyle/>
                    <a:p>
                      <a:pPr indent="0">
                        <a:buNone/>
                      </a:pPr>
                      <a:r>
                        <a:rPr lang="en-US" sz="1300" b="0">
                          <a:solidFill>
                            <a:srgbClr val="000000"/>
                          </a:solidFill>
                          <a:latin typeface="Calibri" panose="020F0502020204030204" charset="-122"/>
                        </a:rPr>
                        <a:t>Liu &amp; Gupta (2007)</a:t>
                      </a:r>
                    </a:p>
                  </a:txBody>
                  <a:tcPr marL="12700" marR="12700" marT="12700" anchor="b">
                    <a:lnL>
                      <a:noFill/>
                    </a:lnL>
                    <a:lnR>
                      <a:noFill/>
                    </a:lnR>
                    <a:lnT cap="flat">
                      <a:noFill/>
                    </a:lnT>
                    <a:lnB cap="flat">
                      <a:noFill/>
                    </a:lnB>
                    <a:lnTlToBr>
                      <a:noFill/>
                    </a:lnTlToBr>
                    <a:lnBlToTr>
                      <a:noFill/>
                    </a:lnBlToTr>
                    <a:noFill/>
                  </a:tcPr>
                </a:tc>
                <a:tc>
                  <a:txBody>
                    <a:bodyPr/>
                    <a:lstStyle/>
                    <a:p>
                      <a:pPr indent="0">
                        <a:buNone/>
                      </a:pPr>
                      <a:r>
                        <a:rPr lang="en-US" sz="1300" b="0">
                          <a:solidFill>
                            <a:srgbClr val="000000"/>
                          </a:solidFill>
                          <a:latin typeface="Calibri" panose="020F0502020204030204" charset="-122"/>
                        </a:rPr>
                        <a:t>Data assimilation framework</a:t>
                      </a:r>
                    </a:p>
                  </a:txBody>
                  <a:tcPr marL="12700" marR="12700" marT="12700" anchor="b">
                    <a:lnL>
                      <a:noFill/>
                    </a:lnL>
                    <a:lnR>
                      <a:noFill/>
                    </a:lnR>
                    <a:lnT cap="flat">
                      <a:noFill/>
                    </a:lnT>
                    <a:lnB cap="flat">
                      <a:noFill/>
                    </a:lnB>
                    <a:lnTlToBr>
                      <a:noFill/>
                    </a:lnTlToBr>
                    <a:lnBlToTr>
                      <a:noFill/>
                    </a:lnBlToTr>
                    <a:noFill/>
                  </a:tcPr>
                </a:tc>
                <a:tc>
                  <a:txBody>
                    <a:bodyPr/>
                    <a:lstStyle/>
                    <a:p>
                      <a:pPr indent="0">
                        <a:buNone/>
                      </a:pPr>
                      <a:r>
                        <a:rPr lang="en-US" sz="1300" b="0" dirty="0">
                          <a:solidFill>
                            <a:srgbClr val="000000"/>
                          </a:solidFill>
                          <a:latin typeface="Calibri" panose="020F0502020204030204" charset="-122"/>
                        </a:rPr>
                        <a:t>A data assimilation framework helps manage uncertainty in water level forecasts, enhancing decision-making.</a:t>
                      </a:r>
                    </a:p>
                  </a:txBody>
                  <a:tcPr marL="12700" marR="12700" marT="12700" anchor="b">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Functional And Non-Functional Requirement</a:t>
            </a:r>
          </a:p>
        </p:txBody>
      </p:sp>
      <p:sp>
        <p:nvSpPr>
          <p:cNvPr id="3" name="Content Placeholder 2"/>
          <p:cNvSpPr>
            <a:spLocks noGrp="1"/>
          </p:cNvSpPr>
          <p:nvPr>
            <p:ph idx="1"/>
          </p:nvPr>
        </p:nvSpPr>
        <p:spPr/>
        <p:txBody>
          <a:bodyPr/>
          <a:lstStyle/>
          <a:p>
            <a:pPr marL="0" indent="0">
              <a:buNone/>
            </a:pPr>
            <a:r>
              <a:rPr lang="en-US"/>
              <a:t>1.Functional Requirements:  </a:t>
            </a:r>
          </a:p>
          <a:p>
            <a:pPr marL="0" indent="0">
              <a:buNone/>
            </a:pPr>
            <a:endParaRPr lang="en-US"/>
          </a:p>
          <a:p>
            <a:pPr marL="457200" indent="-457200">
              <a:buFont typeface="Wingdings" panose="05000000000000000000" charset="0"/>
              <a:buChar char="Ø"/>
            </a:pPr>
            <a:r>
              <a:rPr lang="en-US" sz="2800"/>
              <a:t>Real-time Monitoring</a:t>
            </a:r>
          </a:p>
          <a:p>
            <a:pPr>
              <a:buFont typeface="Wingdings" panose="05000000000000000000" charset="0"/>
              <a:buChar char="Ø"/>
            </a:pPr>
            <a:r>
              <a:rPr lang="en-IN" altLang="en-US" sz="2800"/>
              <a:t> </a:t>
            </a:r>
            <a:r>
              <a:rPr lang="en-US" sz="2800"/>
              <a:t>Time Series Analysis</a:t>
            </a:r>
          </a:p>
          <a:p>
            <a:pPr marL="457200" indent="-457200">
              <a:buFont typeface="Wingdings" panose="05000000000000000000" charset="0"/>
              <a:buChar char="Ø"/>
            </a:pPr>
            <a:r>
              <a:rPr lang="en-US" sz="2800"/>
              <a:t>Alerting and Notifications</a:t>
            </a:r>
          </a:p>
          <a:p>
            <a:pPr marL="457200" indent="-457200">
              <a:buFont typeface="Wingdings" panose="05000000000000000000" charset="0"/>
              <a:buChar char="Ø"/>
            </a:pPr>
            <a:r>
              <a:rPr lang="en-US" sz="2800"/>
              <a:t>Leak Detection  </a:t>
            </a:r>
          </a:p>
          <a:p>
            <a:pPr marL="457200" indent="-457200">
              <a:buFont typeface="Wingdings" panose="05000000000000000000" charset="0"/>
              <a:buChar char="Ø"/>
            </a:pPr>
            <a:r>
              <a:rPr lang="en-US" sz="2800"/>
              <a:t>Data Visualizatio</a:t>
            </a:r>
            <a:r>
              <a:rPr lang="en-US"/>
              <a:t>n   </a:t>
            </a:r>
          </a:p>
          <a:p>
            <a:endParaRPr lang="en-US"/>
          </a:p>
        </p:txBody>
      </p:sp>
      <p:sp>
        <p:nvSpPr>
          <p:cNvPr id="4" name="Footer Placeholder 3"/>
          <p:cNvSpPr>
            <a:spLocks noGrp="1"/>
          </p:cNvSpPr>
          <p:nvPr>
            <p:ph type="ftr" sz="quarter" idx="11"/>
          </p:nvPr>
        </p:nvSpPr>
        <p:spPr/>
        <p:txBody>
          <a:bodyPr/>
          <a:lstStyle/>
          <a:p>
            <a:endParaRPr lang="en-US"/>
          </a:p>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2. Non-Functional Requirement</a:t>
            </a:r>
          </a:p>
        </p:txBody>
      </p:sp>
      <p:sp>
        <p:nvSpPr>
          <p:cNvPr id="3" name="Content Placeholder 2"/>
          <p:cNvSpPr>
            <a:spLocks noGrp="1"/>
          </p:cNvSpPr>
          <p:nvPr>
            <p:ph idx="1"/>
          </p:nvPr>
        </p:nvSpPr>
        <p:spPr/>
        <p:txBody>
          <a:bodyPr/>
          <a:lstStyle/>
          <a:p>
            <a:pPr>
              <a:buFont typeface="Wingdings" panose="05000000000000000000" charset="0"/>
              <a:buChar char="Ø"/>
            </a:pPr>
            <a:endParaRPr lang="en-US" sz="2800"/>
          </a:p>
          <a:p>
            <a:pPr>
              <a:buFont typeface="Wingdings" panose="05000000000000000000" charset="0"/>
              <a:buChar char="Ø"/>
            </a:pPr>
            <a:r>
              <a:rPr lang="en-US" sz="2800"/>
              <a:t>Performance   </a:t>
            </a:r>
          </a:p>
          <a:p>
            <a:pPr>
              <a:buFont typeface="Wingdings" panose="05000000000000000000" charset="0"/>
              <a:buChar char="Ø"/>
            </a:pPr>
            <a:r>
              <a:rPr lang="en-US" sz="2800"/>
              <a:t>Scalability </a:t>
            </a:r>
          </a:p>
          <a:p>
            <a:pPr>
              <a:buFont typeface="Wingdings" panose="05000000000000000000" charset="0"/>
              <a:buChar char="Ø"/>
            </a:pPr>
            <a:r>
              <a:rPr lang="en-US" sz="2800"/>
              <a:t>Usability</a:t>
            </a:r>
          </a:p>
          <a:p>
            <a:pPr>
              <a:buFont typeface="Wingdings" panose="05000000000000000000" charset="0"/>
              <a:buChar char="Ø"/>
            </a:pPr>
            <a:r>
              <a:rPr lang="en-US" sz="2800"/>
              <a:t>Security</a:t>
            </a:r>
            <a:r>
              <a:rPr lang="en-US"/>
              <a:t>  </a:t>
            </a:r>
          </a:p>
          <a:p>
            <a:pPr marL="0" indent="0">
              <a:buNone/>
            </a:pPr>
            <a:r>
              <a:rPr lang="en-US"/>
              <a:t> </a:t>
            </a:r>
          </a:p>
          <a:p>
            <a:pPr marL="0" indent="0">
              <a:buNone/>
            </a:pPr>
            <a:r>
              <a:rPr lang="en-US"/>
              <a:t> </a:t>
            </a:r>
          </a:p>
        </p:txBody>
      </p:sp>
      <p:sp>
        <p:nvSpPr>
          <p:cNvPr id="4" name="Footer Placeholder 3"/>
          <p:cNvSpPr>
            <a:spLocks noGrp="1"/>
          </p:cNvSpPr>
          <p:nvPr>
            <p:ph type="ftr" sz="quarter" idx="11"/>
          </p:nvPr>
        </p:nvSpPr>
        <p:spPr/>
        <p:txBody>
          <a:bodyPr/>
          <a:lstStyle/>
          <a:p>
            <a:endParaRPr lang="en-US"/>
          </a:p>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Hardware Requirement</a:t>
            </a:r>
          </a:p>
        </p:txBody>
      </p:sp>
      <p:sp>
        <p:nvSpPr>
          <p:cNvPr id="3" name="Content Placeholder 2"/>
          <p:cNvSpPr>
            <a:spLocks noGrp="1"/>
          </p:cNvSpPr>
          <p:nvPr>
            <p:ph idx="1"/>
          </p:nvPr>
        </p:nvSpPr>
        <p:spPr/>
        <p:txBody>
          <a:bodyPr/>
          <a:lstStyle/>
          <a:p>
            <a:pPr>
              <a:buFont typeface="Wingdings" panose="05000000000000000000" charset="0"/>
              <a:buChar char="Ø"/>
            </a:pPr>
            <a:r>
              <a:rPr lang="en-US" sz="2800"/>
              <a:t>Microcontroller/Processing Unit  </a:t>
            </a:r>
          </a:p>
          <a:p>
            <a:pPr>
              <a:buFont typeface="Wingdings" panose="05000000000000000000" charset="0"/>
              <a:buChar char="Ø"/>
            </a:pPr>
            <a:r>
              <a:rPr lang="en-US" sz="2800"/>
              <a:t>Sensors  </a:t>
            </a:r>
          </a:p>
          <a:p>
            <a:pPr>
              <a:buFont typeface="Wingdings" panose="05000000000000000000" charset="0"/>
              <a:buChar char="Ø"/>
            </a:pPr>
            <a:r>
              <a:rPr lang="en-US" sz="2800"/>
              <a:t>Communication Modules </a:t>
            </a:r>
          </a:p>
          <a:p>
            <a:pPr>
              <a:buFont typeface="Wingdings" panose="05000000000000000000" charset="0"/>
              <a:buChar char="Ø"/>
            </a:pPr>
            <a:r>
              <a:rPr lang="en-US" sz="2800"/>
              <a:t>Data Storage Device</a:t>
            </a:r>
          </a:p>
          <a:p>
            <a:pPr>
              <a:buFont typeface="Wingdings" panose="05000000000000000000" charset="0"/>
              <a:buChar char="Ø"/>
            </a:pPr>
            <a:r>
              <a:rPr lang="en-US" sz="2800"/>
              <a:t>Display/Monitoring Interface</a:t>
            </a:r>
            <a:r>
              <a:rPr lang="en-US"/>
              <a:t>  </a:t>
            </a:r>
          </a:p>
        </p:txBody>
      </p:sp>
      <p:sp>
        <p:nvSpPr>
          <p:cNvPr id="4" name="Footer Placeholder 3"/>
          <p:cNvSpPr>
            <a:spLocks noGrp="1"/>
          </p:cNvSpPr>
          <p:nvPr>
            <p:ph type="ftr" sz="quarter" idx="11"/>
          </p:nvPr>
        </p:nvSpPr>
        <p:spPr/>
        <p:txBody>
          <a:bodyPr/>
          <a:lstStyle/>
          <a:p>
            <a:endParaRPr lang="en-US"/>
          </a:p>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Software Requirement</a:t>
            </a:r>
          </a:p>
        </p:txBody>
      </p:sp>
      <p:sp>
        <p:nvSpPr>
          <p:cNvPr id="3" name="Content Placeholder 2"/>
          <p:cNvSpPr>
            <a:spLocks noGrp="1"/>
          </p:cNvSpPr>
          <p:nvPr>
            <p:ph idx="1"/>
          </p:nvPr>
        </p:nvSpPr>
        <p:spPr/>
        <p:txBody>
          <a:bodyPr/>
          <a:lstStyle/>
          <a:p>
            <a:pPr>
              <a:buFont typeface="Wingdings" panose="05000000000000000000" charset="0"/>
              <a:buChar char="Ø"/>
            </a:pPr>
            <a:r>
              <a:rPr lang="en-US"/>
              <a:t>Operating System </a:t>
            </a:r>
          </a:p>
          <a:p>
            <a:pPr>
              <a:buFont typeface="Wingdings" panose="05000000000000000000" charset="0"/>
              <a:buChar char="Ø"/>
            </a:pPr>
            <a:r>
              <a:rPr lang="en-US"/>
              <a:t>Programming Languages </a:t>
            </a:r>
          </a:p>
          <a:p>
            <a:pPr>
              <a:buFont typeface="Wingdings" panose="05000000000000000000" charset="0"/>
              <a:buChar char="Ø"/>
            </a:pPr>
            <a:r>
              <a:rPr lang="en-US"/>
              <a:t>Libraries and Frameworks</a:t>
            </a:r>
          </a:p>
          <a:p>
            <a:pPr>
              <a:buFont typeface="Wingdings" panose="05000000000000000000" charset="0"/>
              <a:buChar char="Ø"/>
            </a:pPr>
            <a:r>
              <a:rPr lang="en-US"/>
              <a:t>Data Storage </a:t>
            </a:r>
          </a:p>
          <a:p>
            <a:pPr>
              <a:buFont typeface="Wingdings" panose="05000000000000000000" charset="0"/>
              <a:buChar char="Ø"/>
            </a:pPr>
            <a:r>
              <a:rPr lang="en-US"/>
              <a:t>Data Analysis Tools</a:t>
            </a:r>
          </a:p>
        </p:txBody>
      </p:sp>
      <p:sp>
        <p:nvSpPr>
          <p:cNvPr id="4" name="Footer Placeholder 3"/>
          <p:cNvSpPr>
            <a:spLocks noGrp="1"/>
          </p:cNvSpPr>
          <p:nvPr>
            <p:ph type="ftr" sz="quarter" idx="11"/>
          </p:nvPr>
        </p:nvSpPr>
        <p:spPr/>
        <p:txBody>
          <a:bodyPr/>
          <a:lstStyle/>
          <a:p>
            <a:endParaRPr lang="en-US"/>
          </a:p>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Reference</a:t>
            </a:r>
          </a:p>
        </p:txBody>
      </p:sp>
      <p:sp>
        <p:nvSpPr>
          <p:cNvPr id="4" name="Footer Placeholder 3"/>
          <p:cNvSpPr>
            <a:spLocks noGrp="1"/>
          </p:cNvSpPr>
          <p:nvPr>
            <p:ph type="ftr" sz="quarter" idx="11"/>
          </p:nvPr>
        </p:nvSpPr>
        <p:spPr/>
        <p:txBody>
          <a:bodyPr/>
          <a:lstStyle/>
          <a:p>
            <a:endParaRPr lang="en-US"/>
          </a:p>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15</a:t>
            </a:fld>
            <a:endParaRPr lang="en-US"/>
          </a:p>
        </p:txBody>
      </p:sp>
      <p:sp>
        <p:nvSpPr>
          <p:cNvPr id="7" name="Content Placeholder 6"/>
          <p:cNvSpPr>
            <a:spLocks noGrp="1"/>
          </p:cNvSpPr>
          <p:nvPr>
            <p:ph idx="1"/>
          </p:nvPr>
        </p:nvSpPr>
        <p:spPr/>
        <p:txBody>
          <a:bodyPr/>
          <a:lstStyle/>
          <a:p>
            <a:pPr marL="0" indent="0">
              <a:buNone/>
            </a:pPr>
            <a:r>
              <a:rPr lang="en-US" sz="2000"/>
              <a:t>[1]Almohseen, S. A., &amp; Al-Rimawi, H. (2020). Time series forecasting of water demand using ARIMA models. Water Resources Management, 34(3), 897–910.    </a:t>
            </a:r>
          </a:p>
          <a:p>
            <a:pPr marL="0" indent="0">
              <a:buNone/>
            </a:pPr>
            <a:r>
              <a:rPr lang="en-US" sz="2000"/>
              <a:t>[2]Beck, H. E., van Dijk, A. I. J. M., Levizzani, V., Schellekens, J., Miralles, D. G., Martens, B., &amp; de Roo, A. (2017). MSWEP: 3-hourly 0.25° global gridded precipitation (1979–2015) by merging gauge, satellite, and reanalysis data. Hydrology and Earth System Sciences, 21(1), 589–615.  </a:t>
            </a:r>
            <a:r>
              <a:rPr lang="en-US" sz="2800"/>
              <a:t>  </a:t>
            </a:r>
          </a:p>
          <a:p>
            <a:pPr marL="0" indent="0">
              <a:buNone/>
            </a:pPr>
            <a:r>
              <a:rPr lang="en-US" sz="2000"/>
              <a:t>[3]Deo, R. C., &amp; Şahin, M. (2015). Application of the artificial neural network model for prediction of monthly mean streamflow and estimation of reservoir yield in the Great Barrier Reef catchment. Journal of Hydrologic Engineering, 20(9), 04014055. </a:t>
            </a:r>
            <a:r>
              <a:rPr lang="en-US" sz="2800"/>
              <a:t> </a:t>
            </a:r>
          </a:p>
          <a:p>
            <a:pPr marL="0" indent="0">
              <a:buNone/>
            </a:pPr>
            <a:r>
              <a:rPr lang="en-US" sz="2000"/>
              <a:t>[4]Hosseini, S. M., &amp; Sarukkalige, R. (2014). Long-term reservoir inflow forecasting using time series models. Water Resources Management, 28(10), 2791–2807.</a:t>
            </a:r>
            <a:r>
              <a:rPr lang="en-US" sz="280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a:spLocks noGrp="1" noRot="1" noChangeAspect="1" noMove="1" noResize="1" noEditPoints="1" noAdjustHandles="1" noChangeArrowheads="1" noChangeShapeType="1" noTextEdit="1"/>
          </p:cNvSpPr>
          <p:nvPr/>
        </p:nvSpPr>
        <p:spPr>
          <a:xfrm rot="16200000">
            <a:off x="6374475" y="1040470"/>
            <a:ext cx="6858003" cy="4777047"/>
          </a:xfrm>
          <a:prstGeom prst="rect">
            <a:avLst/>
          </a:prstGeom>
          <a:effectLst>
            <a:softEdge rad="50800"/>
          </a:effectLst>
        </p:spPr>
        <p:style>
          <a:lnRef idx="0">
            <a:srgbClr val="FFFFFF"/>
          </a:lnRef>
          <a:fillRef idx="1">
            <a:schemeClr val="accent1"/>
          </a:fillRef>
          <a:effectRef idx="0">
            <a:srgbClr val="FFFFFF"/>
          </a:effectRef>
          <a:fontRef idx="minor">
            <a:schemeClr val="lt1"/>
          </a:fontRef>
        </p:style>
        <p:txBody>
          <a:bodyPr rtlCol="0" anchor="ctr"/>
          <a:lstStyle/>
          <a:p>
            <a:pPr algn="ctr"/>
            <a:endParaRPr lang="en-US" dirty="0"/>
          </a:p>
        </p:txBody>
      </p:sp>
      <p:sp>
        <p:nvSpPr>
          <p:cNvPr id="15" name="Rectangle 14"/>
          <p:cNvSpPr>
            <a:spLocks noGrp="1" noRot="1" noChangeAspect="1" noMove="1" noResize="1" noEditPoints="1" noAdjustHandles="1" noChangeArrowheads="1" noChangeShapeType="1" noTextEdit="1"/>
          </p:cNvSpPr>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87689" y="3071183"/>
            <a:ext cx="9910296" cy="2590027"/>
          </a:xfrm>
        </p:spPr>
        <p:txBody>
          <a:bodyPr vert="horz" lIns="91440" tIns="45720" rIns="91440" bIns="45720" rtlCol="0" anchor="t">
            <a:normAutofit/>
          </a:bodyPr>
          <a:lstStyle/>
          <a:p>
            <a:r>
              <a:rPr lang="en-US" sz="8000" kern="1200">
                <a:solidFill>
                  <a:schemeClr val="tx1"/>
                </a:solidFill>
                <a:latin typeface="+mj-lt"/>
                <a:ea typeface="+mj-ea"/>
                <a:cs typeface="+mj-cs"/>
              </a:rPr>
              <a:t>THANKYOU</a:t>
            </a:r>
          </a:p>
        </p:txBody>
      </p:sp>
      <p:sp>
        <p:nvSpPr>
          <p:cNvPr id="17" name="Rectangle 16"/>
          <p:cNvSpPr>
            <a:spLocks noGrp="1" noRot="1" noChangeAspect="1" noMove="1" noResize="1" noEditPoints="1" noAdjustHandles="1" noChangeArrowheads="1" noChangeShapeType="1" noTextEdit="1"/>
          </p:cNvSpPr>
          <p:nvPr/>
        </p:nvSpPr>
        <p:spPr>
          <a:xfrm rot="5400000">
            <a:off x="-1524009" y="3366125"/>
            <a:ext cx="3200400" cy="152382"/>
          </a:xfrm>
          <a:prstGeom prst="rect">
            <a:avLst/>
          </a:prstGeom>
          <a:solidFill>
            <a:schemeClr val="accent4"/>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p:cNvSpPr>
            <a:spLocks noGrp="1"/>
          </p:cNvSpPr>
          <p:nvPr>
            <p:ph type="ftr" sz="quarter" idx="11"/>
          </p:nvPr>
        </p:nvSpPr>
        <p:spPr/>
        <p:txBody>
          <a:bodyPr vert="horz" lIns="91440" tIns="45720" rIns="91440" bIns="45720" rtlCol="0" anchor="ctr">
            <a:normAutofit/>
          </a:bodyPr>
          <a:lstStyle/>
          <a:p>
            <a:pPr>
              <a:spcAft>
                <a:spcPts val="600"/>
              </a:spcAft>
            </a:pPr>
            <a:endParaRPr lang="en-US" kern="1200">
              <a:solidFill>
                <a:schemeClr val="tx1">
                  <a:tint val="75000"/>
                </a:schemeClr>
              </a:solidFill>
              <a:latin typeface="+mn-lt"/>
              <a:ea typeface="+mn-ea"/>
              <a:cs typeface="+mn-cs"/>
            </a:endParaRPr>
          </a:p>
          <a:p>
            <a:pPr>
              <a:spcAft>
                <a:spcPts val="600"/>
              </a:spcAft>
            </a:pPr>
            <a:endParaRPr lang="en-US" kern="1200">
              <a:solidFill>
                <a:schemeClr val="tx1">
                  <a:tint val="75000"/>
                </a:schemeClr>
              </a:solidFill>
              <a:latin typeface="+mn-lt"/>
              <a:ea typeface="+mn-ea"/>
              <a:cs typeface="+mn-cs"/>
            </a:endParaRPr>
          </a:p>
        </p:txBody>
      </p:sp>
      <p:sp>
        <p:nvSpPr>
          <p:cNvPr id="3" name="Slide Number Placeholder 2"/>
          <p:cNvSpPr>
            <a:spLocks noGrp="1"/>
          </p:cNvSpPr>
          <p:nvPr>
            <p:ph type="sldNum" sz="quarter" idx="12"/>
          </p:nvPr>
        </p:nvSpPr>
        <p:spPr/>
        <p:txBody>
          <a:bodyPr vert="horz" lIns="91440" tIns="45720" rIns="91440" bIns="45720" rtlCol="0" anchor="ctr">
            <a:normAutofit/>
          </a:bodyPr>
          <a:lstStyle/>
          <a:p>
            <a:pPr>
              <a:spcAft>
                <a:spcPts val="600"/>
              </a:spcAft>
            </a:pPr>
            <a:fld id="{330EA680-D336-4FF7-8B7A-9848BB0A1C32}" type="slidenum">
              <a:rPr lang="en-US" smtClean="0"/>
              <a:t>16</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p:cNvSpPr>
            <a:spLocks noGrp="1" noRot="1" noChangeAspect="1" noMove="1" noResize="1" noEditPoints="1" noAdjustHandles="1" noChangeArrowheads="1" noChangeShapeType="1" noTextEdit="1"/>
          </p:cNvSpPr>
          <p:nvPr/>
        </p:nvSpPr>
        <p:spPr>
          <a:xfrm>
            <a:off x="-127"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b="1">
                <a:solidFill>
                  <a:srgbClr val="FFFFFF"/>
                </a:solidFill>
                <a:latin typeface="Cambria" panose="02040503050406030204"/>
                <a:cs typeface="Calibri Light" panose="020F0302020204030204"/>
              </a:rPr>
              <a:t>Problem Statement</a:t>
            </a:r>
          </a:p>
        </p:txBody>
      </p:sp>
      <p:sp>
        <p:nvSpPr>
          <p:cNvPr id="23" name="Arc 2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167505" y="659765"/>
            <a:ext cx="7186295" cy="5585460"/>
          </a:xfrm>
        </p:spPr>
        <p:txBody>
          <a:bodyPr vert="horz" lIns="91440" tIns="45720" rIns="91440" bIns="45720" rtlCol="0" anchor="ctr">
            <a:normAutofit/>
          </a:bodyPr>
          <a:lstStyle/>
          <a:p>
            <a:pPr algn="just"/>
            <a:r>
              <a:rPr lang="en-US" sz="2400" dirty="0">
                <a:latin typeface="Times New Roman" panose="02020603050405020304" pitchFamily="18" charset="0"/>
                <a:cs typeface="Times New Roman" panose="02020603050405020304" pitchFamily="18" charset="0"/>
              </a:rPr>
              <a:t>India faces a severe water crisis, affecting 600 million people with high to extreme water stress.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country ranks 120th out of 122 in the water quality index, with 70% of water contaminated.</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Groundwater, supplying 40% of India's drinking water, is rapidly depleting.</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21 major Indian cities were predicted to run out of groundwater by this year.</a:t>
            </a:r>
          </a:p>
        </p:txBody>
      </p:sp>
      <p:sp>
        <p:nvSpPr>
          <p:cNvPr id="4" name="Slide Number Placeholder 3"/>
          <p:cNvSpPr>
            <a:spLocks noGrp="1"/>
          </p:cNvSpPr>
          <p:nvPr>
            <p:ph type="sldNum" sz="quarter" idx="12"/>
          </p:nvPr>
        </p:nvSpPr>
        <p:spPr/>
        <p:txBody>
          <a:bodyPr>
            <a:normAutofit/>
          </a:bodyPr>
          <a:lstStyle/>
          <a:p>
            <a:pPr>
              <a:spcAft>
                <a:spcPts val="600"/>
              </a:spcAft>
            </a:pPr>
            <a:fld id="{330EA680-D336-4FF7-8B7A-9848BB0A1C32}" type="slidenum">
              <a:rPr lang="en-US"/>
              <a:t>2</a:t>
            </a:fld>
            <a:endParaRPr lang="en-US"/>
          </a:p>
        </p:txBody>
      </p:sp>
      <p:sp>
        <p:nvSpPr>
          <p:cNvPr id="5" name="Text Box 4"/>
          <p:cNvSpPr txBox="1"/>
          <p:nvPr/>
        </p:nvSpPr>
        <p:spPr>
          <a:xfrm>
            <a:off x="-528955" y="2992120"/>
            <a:ext cx="4064000" cy="368300"/>
          </a:xfrm>
          <a:prstGeom prst="rect">
            <a:avLst/>
          </a:prstGeom>
          <a:noFill/>
        </p:spPr>
        <p:txBody>
          <a:bodyPr wrap="square" rtlCol="0">
            <a:spAutoFit/>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a:t>                              Objectives</a:t>
            </a:r>
          </a:p>
        </p:txBody>
      </p:sp>
      <p:sp>
        <p:nvSpPr>
          <p:cNvPr id="3" name="Content Placeholder 2"/>
          <p:cNvSpPr>
            <a:spLocks noGrp="1"/>
          </p:cNvSpPr>
          <p:nvPr>
            <p:ph idx="1"/>
          </p:nvPr>
        </p:nvSpPr>
        <p:spPr/>
        <p:txBody>
          <a:bodyPr/>
          <a:lstStyle/>
          <a:p>
            <a:pPr algn="just"/>
            <a:r>
              <a:rPr lang="en-US" sz="2200" dirty="0">
                <a:latin typeface="Times New Roman" panose="02020603050405020304" pitchFamily="18" charset="0"/>
                <a:cs typeface="Times New Roman" panose="02020603050405020304" pitchFamily="18" charset="0"/>
              </a:rPr>
              <a:t>Phase 1 focuses on predicting water consumption using Machine Learning algorithms.</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This prediction will help forecast water scarcity in various areas.</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Data analysis will identify areas with higher water consumption for informed decision-making.</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The model will provide statistics on water usage by different sectors and predict future consumption.</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The main variable is the quantity of water in gallons, and the forecast will predict monthly water consumption levels.</a:t>
            </a:r>
          </a:p>
        </p:txBody>
      </p:sp>
      <p:sp>
        <p:nvSpPr>
          <p:cNvPr id="4" name="Footer Placeholder 3"/>
          <p:cNvSpPr>
            <a:spLocks noGrp="1"/>
          </p:cNvSpPr>
          <p:nvPr>
            <p:ph type="ftr" sz="quarter" idx="11"/>
          </p:nvPr>
        </p:nvSpPr>
        <p:spPr/>
        <p:txBody>
          <a:bodyPr/>
          <a:lstStyle/>
          <a:p>
            <a:endParaRPr lang="en-US"/>
          </a:p>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10"/>
          <p:cNvSpPr>
            <a:spLocks noGrp="1" noRot="1" noChangeAspect="1" noMove="1" noResize="1" noEditPoints="1" noAdjustHandles="1" noChangeArrowheads="1" noChangeShapeType="1" noTextEdit="1"/>
          </p:cNvSpPr>
          <p:nvPr/>
        </p:nvSpPr>
        <p:spPr>
          <a:xfrm>
            <a:off x="327546" y="321732"/>
            <a:ext cx="7058307" cy="1964266"/>
          </a:xfrm>
          <a:prstGeom prst="rect">
            <a:avLst/>
          </a:prstGeom>
          <a:solidFill>
            <a:srgbClr val="E0502C">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524256" y="491260"/>
            <a:ext cx="6594189" cy="1625210"/>
          </a:xfrm>
        </p:spPr>
        <p:txBody>
          <a:bodyPr>
            <a:normAutofit/>
          </a:bodyPr>
          <a:lstStyle/>
          <a:p>
            <a:r>
              <a:rPr lang="en-US" b="1">
                <a:solidFill>
                  <a:srgbClr val="FFFFFF"/>
                </a:solidFill>
                <a:latin typeface="Cambria" panose="02040503050406030204"/>
                <a:cs typeface="Calibri Light" panose="020F0302020204030204"/>
              </a:rPr>
              <a:t>Continued..</a:t>
            </a:r>
            <a:endParaRPr lang="en-US" b="1">
              <a:solidFill>
                <a:srgbClr val="FFFFFF"/>
              </a:solidFill>
              <a:latin typeface="Cambria" panose="02040503050406030204"/>
            </a:endParaRPr>
          </a:p>
        </p:txBody>
      </p:sp>
      <p:pic>
        <p:nvPicPr>
          <p:cNvPr id="4" name="Picture 4" descr="Chart, line chart&#10;&#10;Description automatically generated"/>
          <p:cNvPicPr>
            <a:picLocks noChangeAspect="1"/>
          </p:cNvPicPr>
          <p:nvPr/>
        </p:nvPicPr>
        <p:blipFill rotWithShape="1">
          <a:blip r:embed="rId2"/>
          <a:srcRect r="1" b="8605"/>
          <a:stretch>
            <a:fillRect/>
          </a:stretch>
        </p:blipFill>
        <p:spPr>
          <a:xfrm>
            <a:off x="327547" y="2454903"/>
            <a:ext cx="7058306" cy="4080254"/>
          </a:xfrm>
          <a:prstGeom prst="rect">
            <a:avLst/>
          </a:prstGeom>
        </p:spPr>
      </p:pic>
      <p:sp>
        <p:nvSpPr>
          <p:cNvPr id="6" name="Footer Placeholder 5"/>
          <p:cNvSpPr>
            <a:spLocks noGrp="1"/>
          </p:cNvSpPr>
          <p:nvPr>
            <p:ph type="ftr" sz="quarter" idx="11"/>
          </p:nvPr>
        </p:nvSpPr>
        <p:spPr/>
        <p:txBody>
          <a:bodyPr>
            <a:normAutofit/>
          </a:bodyPr>
          <a:lstStyle/>
          <a:p>
            <a:pPr algn="l">
              <a:spcAft>
                <a:spcPts val="600"/>
              </a:spcAft>
            </a:pPr>
            <a:endParaRPr lang="en-US" sz="1050">
              <a:solidFill>
                <a:schemeClr val="tx1">
                  <a:lumMod val="50000"/>
                  <a:lumOff val="50000"/>
                </a:schemeClr>
              </a:solidFill>
            </a:endParaRPr>
          </a:p>
          <a:p>
            <a:pPr algn="l">
              <a:spcAft>
                <a:spcPts val="600"/>
              </a:spcAft>
            </a:pPr>
            <a:endParaRPr lang="en-US" sz="1050">
              <a:solidFill>
                <a:schemeClr val="tx1">
                  <a:lumMod val="50000"/>
                  <a:lumOff val="50000"/>
                </a:schemeClr>
              </a:solidFill>
            </a:endParaRPr>
          </a:p>
        </p:txBody>
      </p:sp>
      <p:sp>
        <p:nvSpPr>
          <p:cNvPr id="9" name="Rectangle 12"/>
          <p:cNvSpPr>
            <a:spLocks noGrp="1" noRot="1" noChangeAspect="1" noMove="1" noResize="1" noEditPoints="1" noAdjustHandles="1" noChangeArrowheads="1" noChangeShapeType="1" noTextEdit="1"/>
          </p:cNvSpPr>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8029319" y="917725"/>
            <a:ext cx="3424739" cy="4852362"/>
          </a:xfrm>
        </p:spPr>
        <p:txBody>
          <a:bodyPr vert="horz" lIns="91440" tIns="45720" rIns="91440" bIns="45720" rtlCol="0" anchor="ctr">
            <a:normAutofit/>
          </a:bodyPr>
          <a:lstStyle/>
          <a:p>
            <a:pPr marL="0" indent="0" algn="just">
              <a:buNone/>
            </a:pPr>
            <a:r>
              <a:rPr lang="en-US" sz="2000" dirty="0">
                <a:solidFill>
                  <a:srgbClr val="FFFFFF"/>
                </a:solidFill>
                <a:latin typeface="Times New Roman" panose="02020603050405020304" pitchFamily="18" charset="0"/>
                <a:ea typeface="+mn-lt"/>
                <a:cs typeface="Times New Roman" panose="02020603050405020304" pitchFamily="18" charset="0"/>
              </a:rPr>
              <a:t>India's average temperature is constantly increasing, due to which water reservoirs are constantly drying up.</a:t>
            </a:r>
            <a:endParaRPr lang="en-US" sz="2000" dirty="0">
              <a:solidFill>
                <a:srgbClr val="FFFFFF"/>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normAutofit/>
          </a:bodyPr>
          <a:lstStyle/>
          <a:p>
            <a:pPr>
              <a:spcAft>
                <a:spcPts val="600"/>
              </a:spcAft>
            </a:pPr>
            <a:fld id="{330EA680-D336-4FF7-8B7A-9848BB0A1C32}" type="slidenum">
              <a:rPr lang="en-US" sz="1050">
                <a:solidFill>
                  <a:schemeClr val="tx1">
                    <a:lumMod val="50000"/>
                    <a:lumOff val="50000"/>
                  </a:schemeClr>
                </a:solidFill>
              </a:rPr>
              <a:t>4</a:t>
            </a:fld>
            <a:endParaRPr lang="en-US" sz="1050">
              <a:solidFill>
                <a:schemeClr val="tx1">
                  <a:lumMod val="50000"/>
                  <a:lumOff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640823"/>
            <a:ext cx="3419856" cy="5583148"/>
          </a:xfrm>
        </p:spPr>
        <p:txBody>
          <a:bodyPr anchor="ctr">
            <a:normAutofit/>
          </a:bodyPr>
          <a:lstStyle/>
          <a:p>
            <a:r>
              <a:rPr lang="en-US" sz="5400">
                <a:latin typeface="Cambria" panose="02040503050406030204"/>
                <a:cs typeface="Calibri Light" panose="020F0302020204030204"/>
              </a:rPr>
              <a:t>Case Study : Chennai</a:t>
            </a:r>
          </a:p>
        </p:txBody>
      </p:sp>
      <p:sp>
        <p:nvSpPr>
          <p:cNvPr id="13" name="sketch line"/>
          <p:cNvSpPr>
            <a:spLocks noGrp="1" noRot="1" noChangeAspect="1" noMove="1" noResize="1" noEditPoints="1" noAdjustHandles="1" noChangeArrowheads="1" noChangeShapeType="1" noTextEdit="1"/>
          </p:cNvSpPr>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Map&#10;&#10;Description automatically generated"/>
          <p:cNvPicPr>
            <a:picLocks noChangeAspect="1"/>
          </p:cNvPicPr>
          <p:nvPr/>
        </p:nvPicPr>
        <p:blipFill>
          <a:blip r:embed="rId2"/>
          <a:stretch>
            <a:fillRect/>
          </a:stretch>
        </p:blipFill>
        <p:spPr>
          <a:xfrm>
            <a:off x="4654296" y="657271"/>
            <a:ext cx="6894576" cy="3860962"/>
          </a:xfrm>
          <a:prstGeom prst="rect">
            <a:avLst/>
          </a:prstGeom>
        </p:spPr>
      </p:pic>
      <p:sp>
        <p:nvSpPr>
          <p:cNvPr id="3" name="Content Placeholder 2"/>
          <p:cNvSpPr>
            <a:spLocks noGrp="1"/>
          </p:cNvSpPr>
          <p:nvPr>
            <p:ph idx="1"/>
          </p:nvPr>
        </p:nvSpPr>
        <p:spPr>
          <a:xfrm>
            <a:off x="4654296" y="4798577"/>
            <a:ext cx="6894576" cy="1428487"/>
          </a:xfrm>
        </p:spPr>
        <p:txBody>
          <a:bodyPr vert="horz" lIns="91440" tIns="45720" rIns="91440" bIns="45720" rtlCol="0" anchor="t">
            <a:normAutofit/>
          </a:bodyPr>
          <a:lstStyle/>
          <a:p>
            <a:pPr marL="0" indent="0" algn="just">
              <a:buNone/>
            </a:pPr>
            <a:r>
              <a:rPr lang="en-US"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ea typeface="+mn-lt"/>
                <a:cs typeface="Times New Roman" panose="02020603050405020304" pitchFamily="18" charset="0"/>
              </a:rPr>
              <a:t>Chennai's largest water reservoir Red Hill Water Reservoir is continuously drying up due to which there is going to be a huge water shortage in the in Chennai.</a:t>
            </a:r>
            <a:endParaRPr lang="en-US" sz="2200"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normAutofit/>
          </a:bodyPr>
          <a:lstStyle/>
          <a:p>
            <a:pPr>
              <a:spcAft>
                <a:spcPts val="600"/>
              </a:spcAft>
            </a:pPr>
            <a:endParaRPr lang="en-US"/>
          </a:p>
          <a:p>
            <a:pPr>
              <a:spcAft>
                <a:spcPts val="600"/>
              </a:spcAft>
            </a:pPr>
            <a:endParaRPr lang="en-US"/>
          </a:p>
        </p:txBody>
      </p:sp>
      <p:sp>
        <p:nvSpPr>
          <p:cNvPr id="5" name="Slide Number Placeholder 4"/>
          <p:cNvSpPr>
            <a:spLocks noGrp="1"/>
          </p:cNvSpPr>
          <p:nvPr>
            <p:ph type="sldNum" sz="quarter" idx="12"/>
          </p:nvPr>
        </p:nvSpPr>
        <p:spPr/>
        <p:txBody>
          <a:bodyPr>
            <a:normAutofit/>
          </a:bodyPr>
          <a:lstStyle/>
          <a:p>
            <a:pPr>
              <a:spcAft>
                <a:spcPts val="600"/>
              </a:spcAft>
            </a:pPr>
            <a:fld id="{330EA680-D336-4FF7-8B7A-9848BB0A1C32}"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p:cNvSpPr>
            <a:spLocks noGrp="1" noRot="1" noChangeAspect="1" noMove="1" noResize="1" noEditPoints="1" noAdjustHandles="1" noChangeArrowheads="1" noChangeShapeType="1" noTextEdit="1"/>
          </p:cNvSpPr>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9560" y="856180"/>
            <a:ext cx="4560584" cy="1128068"/>
          </a:xfrm>
        </p:spPr>
        <p:txBody>
          <a:bodyPr anchor="ctr">
            <a:normAutofit/>
          </a:bodyPr>
          <a:lstStyle/>
          <a:p>
            <a:r>
              <a:rPr lang="en-US" sz="4000">
                <a:latin typeface="Cambria" panose="02040503050406030204"/>
                <a:cs typeface="Calibri Light" panose="020F0302020204030204"/>
              </a:rPr>
              <a:t>Case Study: Latur</a:t>
            </a:r>
            <a:endParaRPr lang="en-US" sz="4000">
              <a:latin typeface="Cambria" panose="02040503050406030204"/>
            </a:endParaRPr>
          </a:p>
        </p:txBody>
      </p:sp>
      <p:grpSp>
        <p:nvGrpSpPr>
          <p:cNvPr id="9" name="Group 12"/>
          <p:cNvGrpSpPr>
            <a:grpSpLocks noGrp="1" noUngrp="1" noRot="1" noChangeAspect="1" noMove="1" noResize="1"/>
          </p:cNvGrpSpPr>
          <p:nvPr/>
        </p:nvGrpSpPr>
        <p:grpSpPr>
          <a:xfrm>
            <a:off x="0" y="1083484"/>
            <a:ext cx="355196" cy="673460"/>
            <a:chOff x="0" y="823811"/>
            <a:chExt cx="355196" cy="673460"/>
          </a:xfrm>
        </p:grpSpPr>
        <p:sp>
          <p:nvSpPr>
            <p:cNvPr id="14" name="Rectangle 13"/>
            <p:cNvSpPr/>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p:cNvSpPr>
            <a:spLocks noGrp="1" noRot="1" noChangeAspect="1" noMove="1" noResize="1" noEditPoints="1" noAdjustHandles="1" noChangeArrowheads="1" noChangeShapeType="1" noTextEdit="1"/>
          </p:cNvSpPr>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90719" y="2330505"/>
            <a:ext cx="4559425" cy="3979585"/>
          </a:xfrm>
        </p:spPr>
        <p:txBody>
          <a:bodyPr vert="horz" lIns="91440" tIns="45720" rIns="91440" bIns="45720" rtlCol="0" anchor="ctr">
            <a:normAutofit/>
          </a:bodyPr>
          <a:lstStyle/>
          <a:p>
            <a:pPr algn="just">
              <a:buNone/>
            </a:pPr>
            <a:r>
              <a:rPr lang="en-IN" sz="2000" dirty="0">
                <a:latin typeface="Times New Roman" panose="02020603050405020304" pitchFamily="18" charset="0"/>
                <a:ea typeface="+mn-lt"/>
                <a:cs typeface="Times New Roman" panose="02020603050405020304" pitchFamily="18" charset="0"/>
              </a:rPr>
              <a:t>    There was not a single drop of water in 3100 villages out of the total 8522 villages of Marathawada in Maharashtra. To meet the shortage of water in Latur, 500000 liters of water was being sent to Latur every third day from Miraj place, located 342 km from Latur.</a:t>
            </a: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p:txBody>
      </p:sp>
      <p:sp>
        <p:nvSpPr>
          <p:cNvPr id="19" name="Rectangle 18"/>
          <p:cNvSpPr>
            <a:spLocks noGrp="1" noRot="1" noChangeAspect="1" noMove="1" noResize="1" noEditPoints="1" noAdjustHandles="1" noChangeArrowheads="1" noChangeShapeType="1" noTextEdit="1"/>
          </p:cNvSpPr>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a:spLocks noGrp="1" noRot="1" noChangeAspect="1" noMove="1" noResize="1" noEditPoints="1" noAdjustHandles="1" noChangeArrowheads="1" noChangeShapeType="1" noTextEdit="1"/>
          </p:cNvSpPr>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Map&#10;&#10;Description automatically generated"/>
          <p:cNvPicPr>
            <a:picLocks noChangeAspect="1"/>
          </p:cNvPicPr>
          <p:nvPr/>
        </p:nvPicPr>
        <p:blipFill rotWithShape="1">
          <a:blip r:embed="rId2"/>
          <a:srcRect l="3127" r="14344" b="-2"/>
          <a:stretch>
            <a:fillRect/>
          </a:stretch>
        </p:blipFill>
        <p:spPr>
          <a:xfrm>
            <a:off x="5384165" y="799465"/>
            <a:ext cx="6078855" cy="5259070"/>
          </a:xfrm>
          <a:prstGeom prst="rect">
            <a:avLst/>
          </a:prstGeom>
        </p:spPr>
      </p:pic>
      <p:sp>
        <p:nvSpPr>
          <p:cNvPr id="6" name="Footer Placeholder 5"/>
          <p:cNvSpPr>
            <a:spLocks noGrp="1"/>
          </p:cNvSpPr>
          <p:nvPr>
            <p:ph type="ftr" sz="quarter" idx="11"/>
          </p:nvPr>
        </p:nvSpPr>
        <p:spPr/>
        <p:txBody>
          <a:bodyPr>
            <a:normAutofit/>
          </a:bodyPr>
          <a:lstStyle/>
          <a:p>
            <a:pPr algn="l">
              <a:spcAft>
                <a:spcPts val="600"/>
              </a:spcAft>
            </a:pPr>
            <a:endParaRPr lang="en-US"/>
          </a:p>
          <a:p>
            <a:pPr algn="l">
              <a:spcAft>
                <a:spcPts val="600"/>
              </a:spcAft>
            </a:pPr>
            <a:endParaRPr lang="en-US"/>
          </a:p>
        </p:txBody>
      </p:sp>
      <p:sp>
        <p:nvSpPr>
          <p:cNvPr id="4" name="Slide Number Placeholder 3"/>
          <p:cNvSpPr>
            <a:spLocks noGrp="1"/>
          </p:cNvSpPr>
          <p:nvPr>
            <p:ph type="sldNum" sz="quarter" idx="12"/>
          </p:nvPr>
        </p:nvSpPr>
        <p:spPr/>
        <p:txBody>
          <a:bodyPr>
            <a:normAutofit/>
          </a:bodyPr>
          <a:lstStyle/>
          <a:p>
            <a:pPr>
              <a:spcAft>
                <a:spcPts val="600"/>
              </a:spcAft>
            </a:pPr>
            <a:fld id="{330EA680-D336-4FF7-8B7A-9848BB0A1C32}"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739128" y="638089"/>
            <a:ext cx="4818888" cy="1476801"/>
          </a:xfrm>
        </p:spPr>
        <p:txBody>
          <a:bodyPr anchor="b">
            <a:normAutofit/>
          </a:bodyPr>
          <a:lstStyle/>
          <a:p>
            <a:r>
              <a:rPr lang="en-US" sz="5400">
                <a:latin typeface="Cambria" panose="02040503050406030204"/>
                <a:cs typeface="Calibri Light" panose="020F0302020204030204"/>
              </a:rPr>
              <a:t>Continued..</a:t>
            </a:r>
            <a:endParaRPr lang="en-US" sz="5400">
              <a:latin typeface="Cambria" panose="02040503050406030204"/>
            </a:endParaRPr>
          </a:p>
        </p:txBody>
      </p:sp>
      <p:pic>
        <p:nvPicPr>
          <p:cNvPr id="4" name="Picture 4"/>
          <p:cNvPicPr>
            <a:picLocks noChangeAspect="1"/>
          </p:cNvPicPr>
          <p:nvPr/>
        </p:nvPicPr>
        <p:blipFill>
          <a:blip r:embed="rId2"/>
          <a:stretch>
            <a:fillRect/>
          </a:stretch>
        </p:blipFill>
        <p:spPr>
          <a:xfrm>
            <a:off x="630936" y="2009668"/>
            <a:ext cx="5458968" cy="2838663"/>
          </a:xfrm>
          <a:prstGeom prst="rect">
            <a:avLst/>
          </a:prstGeom>
        </p:spPr>
      </p:pic>
      <p:sp>
        <p:nvSpPr>
          <p:cNvPr id="13" name="sketch line"/>
          <p:cNvSpPr>
            <a:spLocks noGrp="1" noRot="1" noChangeAspect="1" noMove="1" noResize="1" noEditPoints="1" noAdjustHandles="1" noChangeArrowheads="1" noChangeShapeType="1" noTextEdit="1"/>
          </p:cNvSpPr>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739128" y="2664886"/>
            <a:ext cx="4818888" cy="3550789"/>
          </a:xfrm>
        </p:spPr>
        <p:txBody>
          <a:bodyPr vert="horz" lIns="91440" tIns="45720" rIns="91440" bIns="45720" rtlCol="0" anchor="t">
            <a:normAutofit/>
          </a:bodyPr>
          <a:lstStyle/>
          <a:p>
            <a:pPr marL="0" indent="0" algn="just">
              <a:buNone/>
            </a:pPr>
            <a:r>
              <a:rPr lang="en-US" sz="2200" dirty="0">
                <a:latin typeface="Times New Roman" panose="02020603050405020304" pitchFamily="18" charset="0"/>
                <a:ea typeface="+mn-lt"/>
                <a:cs typeface="Times New Roman" panose="02020603050405020304" pitchFamily="18" charset="0"/>
              </a:rPr>
              <a:t>To meet the shortage of water in </a:t>
            </a:r>
            <a:r>
              <a:rPr lang="en-US" sz="2200" dirty="0" err="1">
                <a:latin typeface="Times New Roman" panose="02020603050405020304" pitchFamily="18" charset="0"/>
                <a:ea typeface="+mn-lt"/>
                <a:cs typeface="Times New Roman" panose="02020603050405020304" pitchFamily="18" charset="0"/>
              </a:rPr>
              <a:t>Latur</a:t>
            </a:r>
            <a:r>
              <a:rPr lang="en-US" sz="2200" dirty="0">
                <a:latin typeface="Times New Roman" panose="02020603050405020304" pitchFamily="18" charset="0"/>
                <a:ea typeface="+mn-lt"/>
                <a:cs typeface="Times New Roman" panose="02020603050405020304" pitchFamily="18" charset="0"/>
              </a:rPr>
              <a:t>, water was being transported from various parts of Maharashtra and India by tank train to </a:t>
            </a:r>
            <a:r>
              <a:rPr lang="en-US" sz="2200" dirty="0" err="1">
                <a:latin typeface="Times New Roman" panose="02020603050405020304" pitchFamily="18" charset="0"/>
                <a:ea typeface="+mn-lt"/>
                <a:cs typeface="Times New Roman" panose="02020603050405020304" pitchFamily="18" charset="0"/>
              </a:rPr>
              <a:t>Latur</a:t>
            </a:r>
            <a:r>
              <a:rPr lang="en-US" sz="2200" dirty="0">
                <a:latin typeface="Times New Roman" panose="02020603050405020304" pitchFamily="18" charset="0"/>
                <a:ea typeface="+mn-lt"/>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normAutofit/>
          </a:bodyPr>
          <a:lstStyle/>
          <a:p>
            <a:pPr>
              <a:spcAft>
                <a:spcPts val="600"/>
              </a:spcAft>
            </a:pPr>
            <a:endParaRPr lang="en-US"/>
          </a:p>
          <a:p>
            <a:pPr>
              <a:spcAft>
                <a:spcPts val="600"/>
              </a:spcAft>
            </a:pPr>
            <a:endParaRPr lang="en-US"/>
          </a:p>
        </p:txBody>
      </p:sp>
      <p:sp>
        <p:nvSpPr>
          <p:cNvPr id="5" name="Slide Number Placeholder 4"/>
          <p:cNvSpPr>
            <a:spLocks noGrp="1"/>
          </p:cNvSpPr>
          <p:nvPr>
            <p:ph type="sldNum" sz="quarter" idx="12"/>
          </p:nvPr>
        </p:nvSpPr>
        <p:spPr/>
        <p:txBody>
          <a:bodyPr>
            <a:normAutofit/>
          </a:bodyPr>
          <a:lstStyle/>
          <a:p>
            <a:pPr>
              <a:spcAft>
                <a:spcPts val="600"/>
              </a:spcAft>
            </a:pPr>
            <a:fld id="{330EA680-D336-4FF7-8B7A-9848BB0A1C32}"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640080"/>
            <a:ext cx="4818888" cy="1481328"/>
          </a:xfrm>
        </p:spPr>
        <p:txBody>
          <a:bodyPr anchor="b">
            <a:normAutofit fontScale="90000"/>
          </a:bodyPr>
          <a:lstStyle/>
          <a:p>
            <a:r>
              <a:rPr lang="en-US" sz="5000" b="1">
                <a:latin typeface="Cambria" panose="02040503050406030204"/>
                <a:cs typeface="Calibri Light" panose="020F0302020204030204"/>
              </a:rPr>
              <a:t>Time Series Analysis</a:t>
            </a:r>
            <a:endParaRPr lang="en-US" sz="5000" b="1">
              <a:latin typeface="Cambria" panose="02040503050406030204"/>
            </a:endParaRPr>
          </a:p>
        </p:txBody>
      </p:sp>
      <p:sp>
        <p:nvSpPr>
          <p:cNvPr id="9" name="sketch line"/>
          <p:cNvSpPr>
            <a:spLocks noGrp="1" noRot="1" noChangeAspect="1" noMove="1" noResize="1" noEditPoints="1" noAdjustHandles="1" noChangeArrowheads="1" noChangeShapeType="1" noTextEdit="1"/>
          </p:cNvSpPr>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30936" y="2660904"/>
            <a:ext cx="4818888" cy="3547872"/>
          </a:xfrm>
        </p:spPr>
        <p:txBody>
          <a:bodyPr vert="horz" lIns="91440" tIns="45720" rIns="91440" bIns="45720" rtlCol="0" anchor="t">
            <a:normAutofit/>
          </a:bodyPr>
          <a:lstStyle/>
          <a:p>
            <a:pPr algn="just">
              <a:buNone/>
            </a:pPr>
            <a:r>
              <a:rPr lang="en-IN" sz="2200" dirty="0">
                <a:latin typeface="Times New Roman" panose="02020603050405020304" pitchFamily="18" charset="0"/>
                <a:ea typeface="+mn-lt"/>
                <a:cs typeface="Times New Roman" panose="02020603050405020304" pitchFamily="18" charset="0"/>
              </a:rPr>
              <a:t>   Time series is a set of observation taken at specified times usually at equal intervals. On x-axis we have a time the y-axis the magnitude of the data. For this project we are taking date on x-axis and quantity of water (total gallons) in y-axis.</a:t>
            </a:r>
            <a:r>
              <a:rPr lang="en-US" sz="2200" dirty="0">
                <a:latin typeface="Times New Roman" panose="02020603050405020304" pitchFamily="18" charset="0"/>
                <a:ea typeface="+mn-lt"/>
                <a:cs typeface="Times New Roman" panose="02020603050405020304" pitchFamily="18" charset="0"/>
              </a:rPr>
              <a:t> </a:t>
            </a:r>
          </a:p>
          <a:p>
            <a:pPr marL="0" indent="0" algn="just">
              <a:buNone/>
            </a:pPr>
            <a:endParaRPr lang="en-IN" sz="2200" dirty="0">
              <a:latin typeface="Times New Roman" panose="02020603050405020304" pitchFamily="18" charset="0"/>
              <a:ea typeface="+mn-lt"/>
              <a:cs typeface="Times New Roman" panose="02020603050405020304" pitchFamily="18" charset="0"/>
            </a:endParaRPr>
          </a:p>
        </p:txBody>
      </p:sp>
      <p:pic>
        <p:nvPicPr>
          <p:cNvPr id="4" name="Picture 4"/>
          <p:cNvPicPr>
            <a:picLocks noChangeAspect="1"/>
          </p:cNvPicPr>
          <p:nvPr/>
        </p:nvPicPr>
        <p:blipFill>
          <a:blip r:embed="rId2"/>
          <a:stretch>
            <a:fillRect/>
          </a:stretch>
        </p:blipFill>
        <p:spPr>
          <a:xfrm>
            <a:off x="6099048" y="2432738"/>
            <a:ext cx="5458968" cy="1992523"/>
          </a:xfrm>
          <a:prstGeom prst="rect">
            <a:avLst/>
          </a:prstGeom>
        </p:spPr>
      </p:pic>
      <p:sp>
        <p:nvSpPr>
          <p:cNvPr id="6" name="Footer Placeholder 5"/>
          <p:cNvSpPr>
            <a:spLocks noGrp="1"/>
          </p:cNvSpPr>
          <p:nvPr>
            <p:ph type="ftr" sz="quarter" idx="11"/>
          </p:nvPr>
        </p:nvSpPr>
        <p:spPr/>
        <p:txBody>
          <a:bodyPr>
            <a:normAutofit/>
          </a:bodyPr>
          <a:lstStyle/>
          <a:p>
            <a:pPr>
              <a:spcAft>
                <a:spcPts val="600"/>
              </a:spcAft>
            </a:pPr>
            <a:endParaRPr lang="en-US"/>
          </a:p>
          <a:p>
            <a:pPr>
              <a:spcAft>
                <a:spcPts val="600"/>
              </a:spcAft>
            </a:pPr>
            <a:endParaRPr lang="en-US"/>
          </a:p>
        </p:txBody>
      </p:sp>
      <p:sp>
        <p:nvSpPr>
          <p:cNvPr id="5" name="Slide Number Placeholder 4"/>
          <p:cNvSpPr>
            <a:spLocks noGrp="1"/>
          </p:cNvSpPr>
          <p:nvPr>
            <p:ph type="sldNum" sz="quarter" idx="12"/>
          </p:nvPr>
        </p:nvSpPr>
        <p:spPr/>
        <p:txBody>
          <a:bodyPr>
            <a:normAutofit/>
          </a:bodyPr>
          <a:lstStyle/>
          <a:p>
            <a:pPr>
              <a:spcAft>
                <a:spcPts val="600"/>
              </a:spcAft>
            </a:pPr>
            <a:fld id="{330EA680-D336-4FF7-8B7A-9848BB0A1C32}"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a:t>                            Feasibility Study</a:t>
            </a:r>
          </a:p>
        </p:txBody>
      </p:sp>
      <p:sp>
        <p:nvSpPr>
          <p:cNvPr id="3" name="Content Placeholder 2"/>
          <p:cNvSpPr>
            <a:spLocks noGrp="1"/>
          </p:cNvSpPr>
          <p:nvPr>
            <p:ph idx="1"/>
          </p:nvPr>
        </p:nvSpPr>
        <p:spPr/>
        <p:txBody>
          <a:bodyPr/>
          <a:lstStyle/>
          <a:p>
            <a:pPr algn="just"/>
            <a:r>
              <a:rPr lang="en-IN" altLang="en-US" sz="2200" dirty="0">
                <a:latin typeface="Times New Roman" panose="02020603050405020304" pitchFamily="18" charset="0"/>
                <a:cs typeface="Times New Roman" panose="02020603050405020304" pitchFamily="18" charset="0"/>
              </a:rPr>
              <a:t>Technical Feasibility</a:t>
            </a:r>
          </a:p>
          <a:p>
            <a:pPr algn="just"/>
            <a:endParaRPr lang="en-IN" altLang="en-US" sz="2200" dirty="0">
              <a:latin typeface="Times New Roman" panose="02020603050405020304" pitchFamily="18" charset="0"/>
              <a:cs typeface="Times New Roman" panose="02020603050405020304" pitchFamily="18" charset="0"/>
            </a:endParaRPr>
          </a:p>
          <a:p>
            <a:pPr algn="just"/>
            <a:r>
              <a:rPr lang="en-IN" altLang="en-US" sz="2200" dirty="0">
                <a:latin typeface="Times New Roman" panose="02020603050405020304" pitchFamily="18" charset="0"/>
                <a:cs typeface="Times New Roman" panose="02020603050405020304" pitchFamily="18" charset="0"/>
              </a:rPr>
              <a:t>Operational Feasibility</a:t>
            </a:r>
          </a:p>
          <a:p>
            <a:pPr algn="just"/>
            <a:endParaRPr lang="en-IN" altLang="en-US" sz="2200" dirty="0">
              <a:latin typeface="Times New Roman" panose="02020603050405020304" pitchFamily="18" charset="0"/>
              <a:cs typeface="Times New Roman" panose="02020603050405020304" pitchFamily="18" charset="0"/>
            </a:endParaRPr>
          </a:p>
          <a:p>
            <a:pPr algn="just"/>
            <a:r>
              <a:rPr lang="en-IN" altLang="en-US" sz="2200" dirty="0">
                <a:latin typeface="Times New Roman" panose="02020603050405020304" pitchFamily="18" charset="0"/>
                <a:cs typeface="Times New Roman" panose="02020603050405020304" pitchFamily="18" charset="0"/>
              </a:rPr>
              <a:t>Financial Feasibility</a:t>
            </a:r>
          </a:p>
          <a:p>
            <a:pPr algn="just"/>
            <a:endParaRPr lang="en-IN" altLang="en-US" sz="2200" dirty="0">
              <a:latin typeface="Times New Roman" panose="02020603050405020304" pitchFamily="18" charset="0"/>
              <a:cs typeface="Times New Roman" panose="02020603050405020304" pitchFamily="18" charset="0"/>
            </a:endParaRPr>
          </a:p>
          <a:p>
            <a:pPr algn="just"/>
            <a:r>
              <a:rPr lang="en-IN" altLang="en-US" sz="2200" dirty="0">
                <a:latin typeface="Times New Roman" panose="02020603050405020304" pitchFamily="18" charset="0"/>
                <a:cs typeface="Times New Roman" panose="02020603050405020304" pitchFamily="18" charset="0"/>
              </a:rPr>
              <a:t>Environmental Feasibility</a:t>
            </a:r>
          </a:p>
          <a:p>
            <a:pPr algn="just"/>
            <a:endParaRPr lang="en-IN" altLang="en-US" sz="22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endParaRPr lang="en-US"/>
          </a:p>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9</a:t>
            </a:fld>
            <a:endParaRPr lang="en-US"/>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930</Words>
  <Application>Microsoft Office PowerPoint</Application>
  <PresentationFormat>Widescreen</PresentationFormat>
  <Paragraphs>133</Paragraphs>
  <Slides>16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Cambria</vt:lpstr>
      <vt:lpstr>Times New Roman</vt:lpstr>
      <vt:lpstr>Wingdings</vt:lpstr>
      <vt:lpstr>Orange Waves</vt:lpstr>
      <vt:lpstr>        SMART WATER  MANAGEMENT SYSTEM USING TIME SERIES ANALYSIS</vt:lpstr>
      <vt:lpstr>Problem Statement</vt:lpstr>
      <vt:lpstr>                              Objectives</vt:lpstr>
      <vt:lpstr>Continued..</vt:lpstr>
      <vt:lpstr>Case Study : Chennai</vt:lpstr>
      <vt:lpstr>Case Study: Latur</vt:lpstr>
      <vt:lpstr>Continued..</vt:lpstr>
      <vt:lpstr>Time Series Analysis</vt:lpstr>
      <vt:lpstr>                            Feasibility Study</vt:lpstr>
      <vt:lpstr>Literature Survey</vt:lpstr>
      <vt:lpstr>Functional And Non-Functional Requirement</vt:lpstr>
      <vt:lpstr>2. Non-Functional Requirement</vt:lpstr>
      <vt:lpstr>Hardware Requirement</vt:lpstr>
      <vt:lpstr>Software Requirement</vt:lpstr>
      <vt:lpstr>Reference</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Piyush Sinha</dc:creator>
  <cp:lastModifiedBy>Siddhartha Anand</cp:lastModifiedBy>
  <cp:revision>1160</cp:revision>
  <dcterms:created xsi:type="dcterms:W3CDTF">2021-03-06T11:59:00Z</dcterms:created>
  <dcterms:modified xsi:type="dcterms:W3CDTF">2024-10-09T04:18:34Z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D15F7AE61D0C48A5899BD1302FCB65A4_13</vt:lpwstr>
  </property>
  <property fmtid="{D5CDD505-2E9C-101B-9397-08002B2CF9AE}" pid="3" name="KSOProductBuildVer">
    <vt:lpwstr>1033-12.2.0.13472</vt:lpwstr>
  </property>
</Properties>
</file>