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17"/>
  </p:notesMasterIdLst>
  <p:sldIdLst>
    <p:sldId id="256" r:id="rId2"/>
    <p:sldId id="277" r:id="rId3"/>
    <p:sldId id="258" r:id="rId4"/>
    <p:sldId id="257" r:id="rId5"/>
    <p:sldId id="279" r:id="rId6"/>
    <p:sldId id="275" r:id="rId7"/>
    <p:sldId id="262" r:id="rId8"/>
    <p:sldId id="264" r:id="rId9"/>
    <p:sldId id="263" r:id="rId10"/>
    <p:sldId id="278" r:id="rId11"/>
    <p:sldId id="266" r:id="rId12"/>
    <p:sldId id="267" r:id="rId13"/>
    <p:sldId id="268" r:id="rId14"/>
    <p:sldId id="28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>
      <p:cViewPr>
        <p:scale>
          <a:sx n="92" d="100"/>
          <a:sy n="92" d="100"/>
        </p:scale>
        <p:origin x="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D1FD-7F3A-EF4C-9CE8-6665C15B526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39C7-F5E2-C84B-82A1-98A766118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39C7-F5E2-C84B-82A1-98A766118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8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13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22" r:id="rId6"/>
    <p:sldLayoutId id="2147483817" r:id="rId7"/>
    <p:sldLayoutId id="2147483818" r:id="rId8"/>
    <p:sldLayoutId id="2147483819" r:id="rId9"/>
    <p:sldLayoutId id="2147483821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hen-it-comes-to-economic-forecasting-its-wise-to-admit-to-uncertainty-1243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7" name="Rectangle 111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2" name="Right Triangle 115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CEE47-29EC-3947-9D2E-04632695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4" y="962892"/>
            <a:ext cx="4604882" cy="140223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AkayaTelivigala" pitchFamily="2" charset="77"/>
                <a:cs typeface="AkayaTelivigala" pitchFamily="2" charset="77"/>
              </a:rPr>
              <a:t>CRUDE OIL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41B46-FED6-1AFF-0203-5DAB1464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90" y="3293886"/>
            <a:ext cx="4409305" cy="2545801"/>
          </a:xfrm>
        </p:spPr>
        <p:txBody>
          <a:bodyPr>
            <a:noAutofit/>
          </a:bodyPr>
          <a:lstStyle/>
          <a:p>
            <a:r>
              <a:rPr lang="en-US" sz="1800" i="1" dirty="0"/>
              <a:t>PRESENTED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Vallabh Ram Josyula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Olachi Gogo-Achonwa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Kavya Garigapati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Anjana Harinarayanan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2D3B45"/>
                </a:solidFill>
                <a:effectLst/>
                <a:latin typeface="Lato Extended"/>
              </a:rPr>
              <a:t>Madhavi Goli</a:t>
            </a:r>
          </a:p>
          <a:p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8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sz="1800" dirty="0"/>
          </a:p>
        </p:txBody>
      </p:sp>
      <p:pic>
        <p:nvPicPr>
          <p:cNvPr id="1026" name="Picture 2" descr="Rising Global Crude Oil Price Pushes Up Costs Of Synthetic Textile Raw  Materials | Textile Excellence - Textile &amp; Apparel Newspaper / Magazine">
            <a:extLst>
              <a:ext uri="{FF2B5EF4-FFF2-40B4-BE49-F238E27FC236}">
                <a16:creationId xmlns:a16="http://schemas.microsoft.com/office/drawing/2014/main" id="{C44C21AA-74AA-838A-CB5C-2F2FC22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r="2" b="2"/>
          <a:stretch/>
        </p:blipFill>
        <p:spPr bwMode="auto">
          <a:xfrm>
            <a:off x="5106340" y="1602089"/>
            <a:ext cx="6382411" cy="359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4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A779B-F6D5-6090-ECFD-C80F01C1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-29252"/>
            <a:ext cx="10701583" cy="847962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kayaTelivigala"/>
              </a:rPr>
              <a:t>ARIMA Model: </a:t>
            </a:r>
            <a:r>
              <a:rPr lang="en-US" sz="3300" b="1" dirty="0">
                <a:latin typeface="AkayaTelivigala"/>
                <a:cs typeface="Times New Roman" panose="02020603050405020304" pitchFamily="18" charset="0"/>
              </a:rPr>
              <a:t>“A</a:t>
            </a:r>
            <a:r>
              <a:rPr lang="en-US" sz="3300" b="1" i="0" dirty="0">
                <a:effectLst/>
                <a:latin typeface="AkayaTelivigala"/>
                <a:cs typeface="Times New Roman" panose="02020603050405020304" pitchFamily="18" charset="0"/>
              </a:rPr>
              <a:t>utoregressive </a:t>
            </a:r>
            <a:r>
              <a:rPr lang="en-US" sz="3300" b="1" dirty="0">
                <a:latin typeface="AkayaTelivigala"/>
                <a:cs typeface="Times New Roman" panose="02020603050405020304" pitchFamily="18" charset="0"/>
              </a:rPr>
              <a:t>I</a:t>
            </a:r>
            <a:r>
              <a:rPr lang="en-US" sz="3300" b="1" i="0" dirty="0">
                <a:effectLst/>
                <a:latin typeface="AkayaTelivigala"/>
                <a:cs typeface="Times New Roman" panose="02020603050405020304" pitchFamily="18" charset="0"/>
              </a:rPr>
              <a:t>ntegrated </a:t>
            </a:r>
            <a:r>
              <a:rPr lang="en-US" sz="3300" b="1" dirty="0">
                <a:latin typeface="AkayaTelivigala"/>
                <a:cs typeface="Times New Roman" panose="02020603050405020304" pitchFamily="18" charset="0"/>
              </a:rPr>
              <a:t>M</a:t>
            </a:r>
            <a:r>
              <a:rPr lang="en-US" sz="3300" b="1" i="0" dirty="0">
                <a:effectLst/>
                <a:latin typeface="AkayaTelivigala"/>
                <a:cs typeface="Times New Roman" panose="02020603050405020304" pitchFamily="18" charset="0"/>
              </a:rPr>
              <a:t>oving </a:t>
            </a:r>
            <a:r>
              <a:rPr lang="en-US" sz="3300" b="1" dirty="0">
                <a:latin typeface="AkayaTelivigala"/>
                <a:cs typeface="Times New Roman" panose="02020603050405020304" pitchFamily="18" charset="0"/>
              </a:rPr>
              <a:t>A</a:t>
            </a:r>
            <a:r>
              <a:rPr lang="en-US" sz="3300" b="1" i="0" dirty="0">
                <a:effectLst/>
                <a:latin typeface="AkayaTelivigala"/>
                <a:cs typeface="Times New Roman" panose="02020603050405020304" pitchFamily="18" charset="0"/>
              </a:rPr>
              <a:t>verage”</a:t>
            </a:r>
            <a:endParaRPr lang="en-US" sz="33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97E608-B072-F0A7-10D4-ECD709EA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179452"/>
            <a:ext cx="5065952" cy="38261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An ARIMA model is a class of statistical models for analyzing and forecasting time series data. It explicitly caters to a suite of standard structures in time series data, and as such provides a simple yet powerful method for making skillful time series forecasts.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Basic formula: </a:t>
            </a:r>
            <a:b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</a:b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y’(t) = c + </a:t>
            </a:r>
            <a:r>
              <a:rPr lang="el-GR" sz="1800" i="0" dirty="0">
                <a:effectLst/>
                <a:latin typeface="Lato Extended"/>
                <a:cs typeface="Times New Roman" panose="02020603050405020304" pitchFamily="18" charset="0"/>
              </a:rPr>
              <a:t>ϕ1* </a:t>
            </a: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y′(t−1) +⋯ + </a:t>
            </a:r>
            <a:r>
              <a:rPr lang="el-GR" sz="1800" i="0" dirty="0">
                <a:effectLst/>
                <a:latin typeface="Lato Extended"/>
                <a:cs typeface="Times New Roman" panose="02020603050405020304" pitchFamily="18" charset="0"/>
              </a:rPr>
              <a:t>ϕ</a:t>
            </a: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p*y′(t−p) + </a:t>
            </a:r>
            <a:r>
              <a:rPr lang="el-GR" sz="1800" i="0" dirty="0">
                <a:effectLst/>
                <a:latin typeface="Lato Extended"/>
                <a:cs typeface="Times New Roman" panose="02020603050405020304" pitchFamily="18" charset="0"/>
              </a:rPr>
              <a:t>θ1*ε(</a:t>
            </a: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t−1) +⋯ + </a:t>
            </a:r>
            <a:r>
              <a:rPr lang="el-GR" sz="1800" i="0" dirty="0">
                <a:effectLst/>
                <a:latin typeface="Lato Extended"/>
                <a:cs typeface="Times New Roman" panose="02020603050405020304" pitchFamily="18" charset="0"/>
              </a:rPr>
              <a:t>θ</a:t>
            </a: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q*</a:t>
            </a:r>
            <a:r>
              <a:rPr lang="el-GR" sz="1800" i="0" dirty="0">
                <a:effectLst/>
                <a:latin typeface="Lato Extended"/>
                <a:cs typeface="Times New Roman" panose="02020603050405020304" pitchFamily="18" charset="0"/>
              </a:rPr>
              <a:t>ε(</a:t>
            </a: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t−q) + </a:t>
            </a:r>
            <a:r>
              <a:rPr lang="el-GR" sz="1800" i="0" dirty="0">
                <a:effectLst/>
                <a:latin typeface="Lato Extended"/>
                <a:cs typeface="Times New Roman" panose="02020603050405020304" pitchFamily="18" charset="0"/>
              </a:rPr>
              <a:t>ε</a:t>
            </a:r>
            <a: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dirty="0">
                <a:latin typeface="Lato Extended"/>
                <a:cs typeface="Times New Roman" panose="02020603050405020304" pitchFamily="18" charset="0"/>
              </a:rPr>
            </a:br>
            <a:endParaRPr lang="en-US" sz="1800" dirty="0">
              <a:latin typeface="Lato Extended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366E645-95DB-52BE-BCBF-12CFFB21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80" y="1045842"/>
            <a:ext cx="4401655" cy="3301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23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A779B-F6D5-6090-ECFD-C80F01C1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60" y="-14761"/>
            <a:ext cx="10701583" cy="839108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kayaTelivigala"/>
              </a:rPr>
              <a:t>Exponential Smoothing Model:</a:t>
            </a:r>
            <a:endParaRPr lang="en-US" sz="33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97E608-B072-F0A7-10D4-ECD709EA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234872"/>
            <a:ext cx="5065952" cy="38261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Lato Extended"/>
                <a:cs typeface="Times New Roman" panose="02020603050405020304" pitchFamily="18" charset="0"/>
              </a:rPr>
              <a:t>Exponential smoothing model is a forecasting technique for univariate time series data. With this method, forecasts are weighted averages of historical observations, with the weights of older observations decreasing exponentially.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asic formula: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0" baseline="-250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el-GR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="1" i="0" baseline="-250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(1 – </a:t>
            </a:r>
            <a:r>
              <a:rPr lang="el-GR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α) </a:t>
            </a:r>
            <a:r>
              <a:rPr lang="en-US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0" baseline="-250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l-GR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= </a:t>
            </a: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smoothing constant, a value from 0 to 1.</a:t>
            </a:r>
            <a:endParaRPr lang="en-US" sz="1800" b="1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 = time period.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i="0" dirty="0">
                <a:effectLst/>
                <a:latin typeface="Lato Extended"/>
                <a:cs typeface="Times New Roman" panose="02020603050405020304" pitchFamily="18" charset="0"/>
              </a:rPr>
            </a:br>
            <a:br>
              <a:rPr lang="en-US" sz="1800" dirty="0">
                <a:latin typeface="Lato Extended"/>
                <a:cs typeface="Times New Roman" panose="02020603050405020304" pitchFamily="18" charset="0"/>
              </a:rPr>
            </a:br>
            <a:endParaRPr lang="en-US" sz="1800" dirty="0">
              <a:latin typeface="Lato Extended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366E645-95DB-52BE-BCBF-12CFFB21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80" y="1073556"/>
            <a:ext cx="4401655" cy="3301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1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6E77-0C64-C45E-F9A1-4E63E092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61" y="153135"/>
            <a:ext cx="10325000" cy="680937"/>
          </a:xfrm>
        </p:spPr>
        <p:txBody>
          <a:bodyPr>
            <a:noAutofit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AkayaTelivigala"/>
              </a:rPr>
              <a:t>ARIMA &amp; Exponential Smoothing Model : Code and </a:t>
            </a:r>
            <a:r>
              <a:rPr lang="en-US" sz="3100" b="1" dirty="0">
                <a:solidFill>
                  <a:schemeClr val="tx1"/>
                </a:solidFill>
                <a:latin typeface="AkayaTelivigala"/>
                <a:cs typeface="Times New Roman" panose="02020603050405020304" pitchFamily="18" charset="0"/>
              </a:rPr>
              <a:t>Accuracy</a:t>
            </a:r>
            <a:endParaRPr lang="en-US" sz="3100" b="1" dirty="0">
              <a:solidFill>
                <a:schemeClr val="tx1"/>
              </a:solidFill>
              <a:latin typeface="AkayaTelivigala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4E39177-CADA-3646-D88D-4F0F28A9F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81" y="914400"/>
            <a:ext cx="10096894" cy="5710136"/>
          </a:xfrm>
        </p:spPr>
      </p:pic>
    </p:spTree>
    <p:extLst>
      <p:ext uri="{BB962C8B-B14F-4D97-AF65-F5344CB8AC3E}">
        <p14:creationId xmlns:p14="http://schemas.microsoft.com/office/powerpoint/2010/main" val="40101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9A8C-329C-E05C-420D-4E60F33C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38311"/>
            <a:ext cx="10325000" cy="867748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tx1"/>
                </a:solidFill>
                <a:latin typeface="AkayaTelivigala"/>
              </a:rPr>
              <a:t>ARIMA Model and Exponential Smoothing </a:t>
            </a:r>
            <a:r>
              <a:rPr lang="en-US" sz="3300" b="1" dirty="0">
                <a:solidFill>
                  <a:schemeClr val="tx1"/>
                </a:solidFill>
                <a:latin typeface="AkayaTelivigala"/>
                <a:cs typeface="Times New Roman" panose="02020603050405020304" pitchFamily="18" charset="0"/>
              </a:rPr>
              <a:t>Outcomes</a:t>
            </a:r>
            <a:endParaRPr lang="en-US" sz="3300" b="1" dirty="0">
              <a:solidFill>
                <a:schemeClr val="tx1"/>
              </a:solidFill>
              <a:latin typeface="AkayaTelivigala"/>
            </a:endParaRP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5E0DE742-EEB4-A0F7-04D9-E36A7E336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62" y="1178667"/>
            <a:ext cx="10607517" cy="5194424"/>
          </a:xfrm>
        </p:spPr>
      </p:pic>
    </p:spTree>
    <p:extLst>
      <p:ext uri="{BB962C8B-B14F-4D97-AF65-F5344CB8AC3E}">
        <p14:creationId xmlns:p14="http://schemas.microsoft.com/office/powerpoint/2010/main" val="86234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1909C6-AD3D-820A-5414-A9FC849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5" y="139106"/>
            <a:ext cx="5250060" cy="67511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latin typeface="AkayaTelivigala" pitchFamily="2" charset="77"/>
              </a:rPr>
              <a:t>Outcomes: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073F-3D93-EDA6-8739-C644B53C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09" y="1168152"/>
            <a:ext cx="5429141" cy="45745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D3B45"/>
                </a:solidFill>
                <a:latin typeface="Lato Extended"/>
              </a:rPr>
              <a:t>Using regression, ARIMA, and exponential smoothing models, trends were created and the price of crude oil over the previous 10 years was examined.</a:t>
            </a:r>
          </a:p>
          <a:p>
            <a:r>
              <a:rPr lang="en-US" sz="1800" dirty="0">
                <a:solidFill>
                  <a:srgbClr val="2D3B45"/>
                </a:solidFill>
                <a:latin typeface="Lato Extended"/>
              </a:rPr>
              <a:t>Validated and determined the accuracy of all three models on the dataset, and discovered that the </a:t>
            </a:r>
            <a:r>
              <a:rPr lang="en-US" sz="1800" b="1" dirty="0">
                <a:solidFill>
                  <a:srgbClr val="2D3B45"/>
                </a:solidFill>
                <a:latin typeface="Lato Extended"/>
              </a:rPr>
              <a:t>Linear Regression model with only Trend </a:t>
            </a:r>
            <a:r>
              <a:rPr lang="en-US" sz="1800" dirty="0">
                <a:solidFill>
                  <a:srgbClr val="2D3B45"/>
                </a:solidFill>
                <a:latin typeface="Lato Extended"/>
              </a:rPr>
              <a:t>is the best fit for the data because the RMSE, Mean error, and absolute errors are lower when compared to others.</a:t>
            </a:r>
          </a:p>
          <a:p>
            <a:r>
              <a:rPr lang="en-US" sz="1800" dirty="0">
                <a:solidFill>
                  <a:srgbClr val="2D3B45"/>
                </a:solidFill>
                <a:latin typeface="Lato Extended"/>
              </a:rPr>
              <a:t>Because linear regression is the best fit for the data, it was used to predict the price of crude oil for the next two years.</a:t>
            </a:r>
          </a:p>
        </p:txBody>
      </p:sp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F0CDAF3-2BD3-578C-C585-4A95ABB4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92" y="868282"/>
            <a:ext cx="5913358" cy="4327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3FF6B-5C2A-EBF5-E1E6-DA48B5E6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50" y="5250784"/>
            <a:ext cx="5772447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0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person, person, wearing, dark&#10;&#10;Description automatically generated">
            <a:extLst>
              <a:ext uri="{FF2B5EF4-FFF2-40B4-BE49-F238E27FC236}">
                <a16:creationId xmlns:a16="http://schemas.microsoft.com/office/drawing/2014/main" id="{82090A4B-ABBE-E526-A8CA-13DB628C0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F995-B634-6F2E-7604-55E2590F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89" y="-25403"/>
            <a:ext cx="10312571" cy="843280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kayaTelivigala" pitchFamily="2" charset="77"/>
              </a:rPr>
              <a:t>Data Collection &amp;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2C95-83CF-79E2-55F1-42B5427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750" y="1216701"/>
            <a:ext cx="5009584" cy="3274372"/>
          </a:xfrm>
        </p:spPr>
        <p:txBody>
          <a:bodyPr>
            <a:normAutofit fontScale="85000" lnSpcReduction="20000"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current crude oil prices (in USD) for the period of 1983 to 2022.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employ the period 2013–2022.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– The date on which Price is Noted</a:t>
            </a:r>
            <a:br>
              <a:rPr lang="en-US"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 - Close Price of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Oil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USD/BBL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 BBL = 42 US gallons.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https://www.kaggle.com/datasets/sc231997/crude-oil-price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74178-781A-E5E4-BF72-8DD2E2E5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4048" y="580630"/>
            <a:ext cx="5068574" cy="9276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Lato Extended"/>
              </a:rPr>
              <a:t>Raw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C4F7BD8C-0F27-35F4-7DFA-0A3E7B55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32" y="838661"/>
            <a:ext cx="3824790" cy="2583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8C2A64-6A4A-0EB5-B45C-FE4ACE4BA495}"/>
              </a:ext>
            </a:extLst>
          </p:cNvPr>
          <p:cNvSpPr txBox="1"/>
          <p:nvPr/>
        </p:nvSpPr>
        <p:spPr>
          <a:xfrm>
            <a:off x="607949" y="4470596"/>
            <a:ext cx="455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 Extended"/>
              </a:rPr>
              <a:t>This data has been formatted in accordance with the date specifications to perform time-series analysis and run predictive models with accuracy.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E6ED7C3-4698-285F-36D0-34C609D9D9D1}"/>
              </a:ext>
            </a:extLst>
          </p:cNvPr>
          <p:cNvSpPr txBox="1">
            <a:spLocks/>
          </p:cNvSpPr>
          <p:nvPr/>
        </p:nvSpPr>
        <p:spPr>
          <a:xfrm>
            <a:off x="5650094" y="3501335"/>
            <a:ext cx="5068574" cy="350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>
                <a:latin typeface="Lato Extended"/>
              </a:rPr>
              <a:t>Formatted data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dirty="0">
              <a:latin typeface="Lato Extended"/>
            </a:endParaRPr>
          </a:p>
        </p:txBody>
      </p:sp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A5C2C514-7394-FD45-04F5-2396E690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932" y="3796145"/>
            <a:ext cx="3824790" cy="29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8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738E9B1-90A2-40BD-A0F4-87F26F4D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C606F52-E764-495B-845B-DEB11226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8088103-DEE8-411A-A4E4-6F4C1D83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C8959EA-C69F-42AC-8E32-ECB8B495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D739-9DD7-43FC-8E19-C05127E37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6F1D018-5105-44EF-A4D1-098DEB63F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E8208F5-827D-4DAB-9D4C-7264BE62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8EA79B-BDEA-42CE-BE09-39A01B127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75A2DF-EDE4-4E77-BE95-EEF4C59A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3906DFB-0739-4431-B65A-97523AB5B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6F2606E-29A4-4636-A81E-798A552C5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F897EA-C9A9-4EB3-BC65-F7446EAFE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739496E-0BF8-40C7-845B-9AE701327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88E4F4-3D8F-4D87-8D4F-40BF011B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A69F1A1-5816-4416-A9F5-87978681D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117C4C1-CADA-4F09-9AF2-6B8C8D8C9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4E8180E-0D54-47BF-8E8B-5221B42AD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ECD2FE-009C-4029-9B00-7884465E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858E68E-42A6-4A51-B4D5-33DB9ABF3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8D281A2-52B2-4873-9305-FCB308AD7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4FB3078-A466-4FFD-ABEF-C9A7574E1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CA1524F-1F21-4721-A86E-E85A5F1F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0709EB5-FD9B-437B-A1F2-8F349D5D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2EC2B2C-60AD-4659-B06F-8092836C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7BC99E-9BB9-42A0-AAB7-A8A1EEA9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A7D6B4-18DB-4681-986D-444AADDB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A4624BA-1001-48B7-BC11-037D364FC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4EF434-B04C-4DCD-BC8F-D7916D263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2F9A28-9196-4D80-90EE-5C0F8C1F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8862482-841F-43A1-BC57-EFF29F16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88421A5-3C31-41EF-8AC3-BB5F23A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A5FE1E5-EDBF-4999-95A7-A4D1A20E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57D177-CA9B-F236-8E07-DA7B28CF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" y="952662"/>
            <a:ext cx="5064505" cy="80368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latin typeface="AkayaTelivigala" pitchFamily="2" charset="77"/>
                <a:cs typeface="AkayaTelivigala" pitchFamily="2" charset="77"/>
              </a:rPr>
              <a:t>Forecasting models</a:t>
            </a:r>
          </a:p>
        </p:txBody>
      </p:sp>
      <p:sp>
        <p:nvSpPr>
          <p:cNvPr id="135" name="Right Triangle 134">
            <a:extLst>
              <a:ext uri="{FF2B5EF4-FFF2-40B4-BE49-F238E27FC236}">
                <a16:creationId xmlns:a16="http://schemas.microsoft.com/office/drawing/2014/main" id="{DE09DA9F-86A5-44E6-BA6F-EA76B7E6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0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3887F44-AA44-E447-A8A4-8265B5D8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0" y="2886114"/>
            <a:ext cx="4926341" cy="369344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2D3B45"/>
                </a:solidFill>
                <a:latin typeface="Lato Extended"/>
              </a:rPr>
              <a:t>We will create trends (seasonal &amp; non-seasonal trends) and analyze crude oil prices over the last ten years using the models: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D3B45"/>
                </a:solidFill>
                <a:latin typeface="Lato Extended"/>
              </a:rPr>
              <a:t>Time Series using Linear Regression Model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D3B45"/>
                </a:solidFill>
                <a:latin typeface="Lato Extended"/>
              </a:rPr>
              <a:t>ARIMA Model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2D3B45"/>
                </a:solidFill>
                <a:latin typeface="Lato Extended"/>
              </a:rPr>
              <a:t>Exponential Smoothing Model</a:t>
            </a:r>
          </a:p>
        </p:txBody>
      </p:sp>
      <p:pic>
        <p:nvPicPr>
          <p:cNvPr id="5" name="Content Placeholder 4" descr="A picture containing outdoor, computer&#10;&#10;Description automatically generated">
            <a:extLst>
              <a:ext uri="{FF2B5EF4-FFF2-40B4-BE49-F238E27FC236}">
                <a16:creationId xmlns:a16="http://schemas.microsoft.com/office/drawing/2014/main" id="{92DFD839-ACB0-6764-15ED-C85BFB8A0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1537"/>
          <a:stretch/>
        </p:blipFill>
        <p:spPr>
          <a:xfrm rot="10800000">
            <a:off x="5350156" y="14817"/>
            <a:ext cx="6739365" cy="683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747C9-536F-8C84-C3A2-618800A158D0}"/>
              </a:ext>
            </a:extLst>
          </p:cNvPr>
          <p:cNvSpPr txBox="1"/>
          <p:nvPr/>
        </p:nvSpPr>
        <p:spPr>
          <a:xfrm>
            <a:off x="9623668" y="6870700"/>
            <a:ext cx="256833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heconversation.com/when-it-comes-to-economic-forecasting-its-wise-to-admit-to-uncertainty-124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1909C6-AD3D-820A-5414-A9FC849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5" y="1049602"/>
            <a:ext cx="5250060" cy="1233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latin typeface="AkayaTelivigala" pitchFamily="2" charset="77"/>
              </a:rPr>
              <a:t>Research questions and rational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073F-3D93-EDA6-8739-C644B53C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63" y="2886116"/>
            <a:ext cx="5429141" cy="324593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D3B45"/>
                </a:solidFill>
                <a:latin typeface="Lato Extended"/>
              </a:rPr>
              <a:t>To determine the validation period forecast.</a:t>
            </a:r>
          </a:p>
          <a:p>
            <a:r>
              <a:rPr lang="en-US" sz="1800" dirty="0">
                <a:solidFill>
                  <a:srgbClr val="2D3B45"/>
                </a:solidFill>
                <a:latin typeface="Lato Extended"/>
              </a:rPr>
              <a:t>To calculate the accuracy and the RMSE of the Validation Period.</a:t>
            </a:r>
          </a:p>
          <a:p>
            <a:r>
              <a:rPr lang="en-US" sz="1800" dirty="0">
                <a:solidFill>
                  <a:srgbClr val="2D3B45"/>
                </a:solidFill>
                <a:latin typeface="Lato Extended"/>
              </a:rPr>
              <a:t>To establish which model performs forecasting tasks more effectively.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8E12B3C-22E9-211D-AED1-F37B66050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6" r="36590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190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4D05C-EDDB-91C0-942F-D4AF2E69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22" y="42182"/>
            <a:ext cx="10611627" cy="8020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dirty="0">
                <a:latin typeface="AkayaTelivigala"/>
              </a:rPr>
              <a:t>R Studio Code:</a:t>
            </a:r>
          </a:p>
        </p:txBody>
      </p:sp>
      <p:pic>
        <p:nvPicPr>
          <p:cNvPr id="83" name="Picture 82" descr="Text&#10;&#10;Description automatically generated">
            <a:extLst>
              <a:ext uri="{FF2B5EF4-FFF2-40B4-BE49-F238E27FC236}">
                <a16:creationId xmlns:a16="http://schemas.microsoft.com/office/drawing/2014/main" id="{B8B4992C-B445-1DAA-3EDC-E2CE4ED6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6" y="1405499"/>
            <a:ext cx="7471529" cy="3318899"/>
          </a:xfrm>
          <a:prstGeom prst="rect">
            <a:avLst/>
          </a:prstGeom>
        </p:spPr>
      </p:pic>
      <p:pic>
        <p:nvPicPr>
          <p:cNvPr id="85" name="Picture 84" descr="Text&#10;&#10;Description automatically generated">
            <a:extLst>
              <a:ext uri="{FF2B5EF4-FFF2-40B4-BE49-F238E27FC236}">
                <a16:creationId xmlns:a16="http://schemas.microsoft.com/office/drawing/2014/main" id="{C01F1DF2-AEA0-48C4-DD00-F2CFA5FC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" y="5183554"/>
            <a:ext cx="7471527" cy="1530429"/>
          </a:xfrm>
          <a:prstGeom prst="rect">
            <a:avLst/>
          </a:prstGeom>
        </p:spPr>
      </p:pic>
      <p:sp>
        <p:nvSpPr>
          <p:cNvPr id="86" name="Title 1">
            <a:extLst>
              <a:ext uri="{FF2B5EF4-FFF2-40B4-BE49-F238E27FC236}">
                <a16:creationId xmlns:a16="http://schemas.microsoft.com/office/drawing/2014/main" id="{A46A2D18-B9FA-DCE8-FA5B-ECF36FBBC4B8}"/>
              </a:ext>
            </a:extLst>
          </p:cNvPr>
          <p:cNvSpPr txBox="1">
            <a:spLocks/>
          </p:cNvSpPr>
          <p:nvPr/>
        </p:nvSpPr>
        <p:spPr>
          <a:xfrm>
            <a:off x="469479" y="617252"/>
            <a:ext cx="10611627" cy="802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kayaTelivigala"/>
              </a:rPr>
              <a:t>Data Partitioning &amp; Regression Models: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47BDF85-4828-E363-E263-D091B5EEEE0D}"/>
              </a:ext>
            </a:extLst>
          </p:cNvPr>
          <p:cNvSpPr txBox="1">
            <a:spLocks/>
          </p:cNvSpPr>
          <p:nvPr/>
        </p:nvSpPr>
        <p:spPr>
          <a:xfrm>
            <a:off x="490252" y="4441115"/>
            <a:ext cx="10611627" cy="802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kayaTelivigala"/>
              </a:rPr>
              <a:t>ARIMA &amp; Exponential Smoothing Models:</a:t>
            </a:r>
          </a:p>
        </p:txBody>
      </p:sp>
    </p:spTree>
    <p:extLst>
      <p:ext uri="{BB962C8B-B14F-4D97-AF65-F5344CB8AC3E}">
        <p14:creationId xmlns:p14="http://schemas.microsoft.com/office/powerpoint/2010/main" val="339750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4D05C-EDDB-91C0-942F-D4AF2E69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42184"/>
            <a:ext cx="10611627" cy="8020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dirty="0">
                <a:latin typeface="AkayaTelivigala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2FA0-9DFE-19D5-5114-EC8150A43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551" y="1324672"/>
            <a:ext cx="9820235" cy="863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data into time series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crude-oil price trend in the last 10 years.</a:t>
            </a:r>
          </a:p>
          <a:p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741682D-9EC2-1D97-6BD4-5E925CD2AF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954" y="2262189"/>
            <a:ext cx="10446695" cy="42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4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86" name="Freeform: Shape 148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1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ight Triangle 183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EBE8B-F632-E6BB-B488-1A450AB2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4617"/>
            <a:ext cx="5408027" cy="730980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kayaTelivigala"/>
              </a:rPr>
              <a:t>Linear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7DCD02-ED72-ACA0-28F4-D42F00F8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85" y="1177308"/>
            <a:ext cx="5065947" cy="4691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Lato Extended"/>
                <a:cs typeface="Times New Roman" panose="02020603050405020304" pitchFamily="18" charset="0"/>
              </a:rPr>
              <a:t>Linear regression is a statistical tool used to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0" dirty="0">
                <a:effectLst/>
                <a:latin typeface="Lato Extended"/>
                <a:cs typeface="Times New Roman" panose="02020603050405020304" pitchFamily="18" charset="0"/>
              </a:rPr>
              <a:t>    help predict future values from past values.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0" dirty="0">
                <a:effectLst/>
                <a:latin typeface="Lato Extended"/>
                <a:cs typeface="Times New Roman" panose="02020603050405020304" pitchFamily="18" charset="0"/>
              </a:rPr>
              <a:t>    It is commonly used as a quantitative way to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0" dirty="0">
                <a:effectLst/>
                <a:latin typeface="Lato Extended"/>
                <a:cs typeface="Times New Roman" panose="02020603050405020304" pitchFamily="18" charset="0"/>
              </a:rPr>
              <a:t>    determine the underlying trend and when prices 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0" dirty="0">
                <a:effectLst/>
                <a:latin typeface="Lato Extended"/>
                <a:cs typeface="Times New Roman" panose="02020603050405020304" pitchFamily="18" charset="0"/>
              </a:rPr>
              <a:t>    overextended.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Lato Extended"/>
                <a:cs typeface="Times New Roman" panose="02020603050405020304" pitchFamily="18" charset="0"/>
              </a:rPr>
              <a:t>Independent and dependent variables,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Lato Extended"/>
                <a:cs typeface="Times New Roman" panose="02020603050405020304" pitchFamily="18" charset="0"/>
              </a:rPr>
              <a:t>    but the dependent variable is always the same: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Lato Extended"/>
                <a:cs typeface="Times New Roman" panose="02020603050405020304" pitchFamily="18" charset="0"/>
              </a:rPr>
              <a:t>    sales performance. Whether it’s total revenue or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Lato Extended"/>
                <a:cs typeface="Times New Roman" panose="02020603050405020304" pitchFamily="18" charset="0"/>
              </a:rPr>
              <a:t>    number of deals closed , </a:t>
            </a:r>
            <a:r>
              <a:rPr lang="en-US" sz="1600" dirty="0">
                <a:latin typeface="Lato Extended"/>
                <a:cs typeface="Times New Roman" panose="02020603050405020304" pitchFamily="18" charset="0"/>
              </a:rPr>
              <a:t>y</a:t>
            </a:r>
            <a:r>
              <a:rPr lang="en-US" sz="1600" b="0" i="0" dirty="0">
                <a:effectLst/>
                <a:latin typeface="Lato Extended"/>
                <a:cs typeface="Times New Roman" panose="02020603050405020304" pitchFamily="18" charset="0"/>
              </a:rPr>
              <a:t>our dependent variable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Lato Extended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effectLst/>
                <a:latin typeface="Lato Extended"/>
                <a:cs typeface="Times New Roman" panose="02020603050405020304" pitchFamily="18" charset="0"/>
              </a:rPr>
              <a:t>will always be sales performance.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Lato Extended"/>
                <a:cs typeface="Times New Roman" panose="02020603050405020304" pitchFamily="18" charset="0"/>
              </a:rPr>
              <a:t>    R</a:t>
            </a:r>
            <a:r>
              <a:rPr lang="en-US" sz="1600" b="1" i="0" dirty="0">
                <a:effectLst/>
                <a:latin typeface="Lato Extended"/>
                <a:cs typeface="Times New Roman" panose="02020603050405020304" pitchFamily="18" charset="0"/>
              </a:rPr>
              <a:t>egression equation </a:t>
            </a:r>
            <a:r>
              <a:rPr lang="en-US" sz="1600" b="1" dirty="0">
                <a:latin typeface="Lato Extended"/>
                <a:cs typeface="Times New Roman" panose="02020603050405020304" pitchFamily="18" charset="0"/>
              </a:rPr>
              <a:t>: </a:t>
            </a:r>
            <a:r>
              <a:rPr lang="en-US" sz="1600" b="1" i="1" dirty="0">
                <a:effectLst/>
                <a:latin typeface="Lato Extended"/>
                <a:cs typeface="Times New Roman" panose="02020603050405020304" pitchFamily="18" charset="0"/>
              </a:rPr>
              <a:t>Y = </a:t>
            </a:r>
            <a:r>
              <a:rPr lang="en-US" sz="1600" b="1" i="1" dirty="0" err="1">
                <a:effectLst/>
                <a:latin typeface="Lato Extended"/>
                <a:cs typeface="Times New Roman" panose="02020603050405020304" pitchFamily="18" charset="0"/>
              </a:rPr>
              <a:t>bX</a:t>
            </a:r>
            <a:r>
              <a:rPr lang="en-US" sz="1600" b="1" i="1" dirty="0">
                <a:effectLst/>
                <a:latin typeface="Lato Extended"/>
                <a:cs typeface="Times New Roman" panose="02020603050405020304" pitchFamily="18" charset="0"/>
              </a:rPr>
              <a:t> + a</a:t>
            </a:r>
            <a:endParaRPr lang="en-US" sz="1600" b="1" dirty="0">
              <a:latin typeface="Lato Extended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2570C13-03DD-AC16-BF91-026C25EB3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8" r="44936" b="1"/>
          <a:stretch/>
        </p:blipFill>
        <p:spPr>
          <a:xfrm>
            <a:off x="7087094" y="879089"/>
            <a:ext cx="4401655" cy="51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0A84-9668-FC47-9703-FA99D44C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06" y="136187"/>
            <a:ext cx="10325000" cy="680937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AkayaTelivigala"/>
              </a:rPr>
              <a:t>Linear Regression Models With Accuracies:</a:t>
            </a:r>
            <a:endParaRPr lang="en-US" sz="33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218230A-C1B3-9182-26B1-418E5EF4F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23" y="924128"/>
            <a:ext cx="10535055" cy="5817141"/>
          </a:xfrm>
        </p:spPr>
      </p:pic>
    </p:spTree>
    <p:extLst>
      <p:ext uri="{BB962C8B-B14F-4D97-AF65-F5344CB8AC3E}">
        <p14:creationId xmlns:p14="http://schemas.microsoft.com/office/powerpoint/2010/main" val="137079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D076-FD49-8555-7D0D-7D9697B1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64950"/>
            <a:ext cx="10325000" cy="560895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tx1"/>
                </a:solidFill>
                <a:latin typeface="AkayaTelivigala"/>
                <a:cs typeface="Times New Roman" panose="02020603050405020304" pitchFamily="18" charset="0"/>
              </a:rPr>
              <a:t>Linear Regression Outcomes:</a:t>
            </a:r>
            <a:endParaRPr lang="en-US" sz="3300" b="1" dirty="0">
              <a:solidFill>
                <a:schemeClr val="tx1"/>
              </a:solidFill>
              <a:latin typeface="AkayaTelivigala"/>
            </a:endParaRP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2F7F5A1-A4DF-20A7-E233-90D21E3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63" y="1248923"/>
            <a:ext cx="10325100" cy="5124168"/>
          </a:xfrm>
        </p:spPr>
      </p:pic>
    </p:spTree>
    <p:extLst>
      <p:ext uri="{BB962C8B-B14F-4D97-AF65-F5344CB8AC3E}">
        <p14:creationId xmlns:p14="http://schemas.microsoft.com/office/powerpoint/2010/main" val="44062515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{5C624F48-6BAF-054A-83F9-09E112B2A049}tf10001120</Template>
  <TotalTime>1502</TotalTime>
  <Words>646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AkayaTelivigala</vt:lpstr>
      <vt:lpstr>Arial</vt:lpstr>
      <vt:lpstr>Calibri</vt:lpstr>
      <vt:lpstr>Grandview</vt:lpstr>
      <vt:lpstr>Lato Extended</vt:lpstr>
      <vt:lpstr>Times New Roman</vt:lpstr>
      <vt:lpstr>Wingdings</vt:lpstr>
      <vt:lpstr>CosineVTI</vt:lpstr>
      <vt:lpstr>CRUDE OIL PRICE PREDICTION</vt:lpstr>
      <vt:lpstr>Data Collection &amp; Cleaning:</vt:lpstr>
      <vt:lpstr>Forecasting models</vt:lpstr>
      <vt:lpstr>Research questions and rational</vt:lpstr>
      <vt:lpstr>R Studio Code:</vt:lpstr>
      <vt:lpstr>Data Analysis</vt:lpstr>
      <vt:lpstr>Linear Regression</vt:lpstr>
      <vt:lpstr>Linear Regression Models With Accuracies:</vt:lpstr>
      <vt:lpstr>Linear Regression Outcomes:</vt:lpstr>
      <vt:lpstr>ARIMA Model: “Autoregressive Integrated Moving Average”</vt:lpstr>
      <vt:lpstr>Exponential Smoothing Model:</vt:lpstr>
      <vt:lpstr>ARIMA &amp; Exponential Smoothing Model : Code and Accuracy</vt:lpstr>
      <vt:lpstr>ARIMA Model and Exponential Smoothing Outcomes</vt:lpstr>
      <vt:lpstr>Outcomes: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ON CRUDE OIL PRICE PREDICTION</dc:title>
  <dc:creator>Gogo-Achonwa, Olachi S</dc:creator>
  <cp:lastModifiedBy>Vallabh Ram Josyula</cp:lastModifiedBy>
  <cp:revision>14</cp:revision>
  <dcterms:created xsi:type="dcterms:W3CDTF">2023-03-24T02:48:30Z</dcterms:created>
  <dcterms:modified xsi:type="dcterms:W3CDTF">2023-04-27T01:09:39Z</dcterms:modified>
</cp:coreProperties>
</file>