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RESUME CATEGORY PREDICTION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429875" y="2862030"/>
            <a:ext cx="4949398"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Vallabh Vinayak sangar</a:t>
            </a:r>
          </a:p>
          <a:p>
            <a:pPr algn="l">
              <a:spcAft>
                <a:spcPts val="600"/>
              </a:spcAft>
            </a:pPr>
            <a:r>
              <a:rPr lang="en-US" sz="1600" b="1" cap="all" dirty="0"/>
              <a:t>College Name:: DKTE Society’s Textile and Engineering Institute, </a:t>
            </a:r>
            <a:r>
              <a:rPr lang="en-US" sz="1600" b="1" cap="all" dirty="0" err="1"/>
              <a:t>Ichalkaranji</a:t>
            </a:r>
            <a:endParaRPr lang="en-US" sz="1600" b="1" cap="all" dirty="0"/>
          </a:p>
          <a:p>
            <a:pPr algn="l">
              <a:spcAft>
                <a:spcPts val="600"/>
              </a:spcAft>
            </a:pPr>
            <a:endParaRPr lang="en-US" sz="1600" b="1" cap="all" dirty="0"/>
          </a:p>
          <a:p>
            <a:pPr algn="l">
              <a:spcAft>
                <a:spcPts val="600"/>
              </a:spcAft>
            </a:pPr>
            <a:r>
              <a:rPr lang="en-US" sz="1600" b="1" cap="all" dirty="0"/>
              <a:t>Department: ARTIFICIAL INTELLIGENCE AND DATA SCIENCE ENGINEERING</a:t>
            </a:r>
          </a:p>
          <a:p>
            <a:pPr algn="l">
              <a:spcAft>
                <a:spcPts val="600"/>
              </a:spcAft>
            </a:pPr>
            <a:r>
              <a:rPr lang="en-US" sz="1600" b="1" cap="all" dirty="0"/>
              <a:t>Email ID: VALLABHSANGAR412@GMAIL.COM</a:t>
            </a:r>
          </a:p>
          <a:p>
            <a:pPr algn="l">
              <a:spcAft>
                <a:spcPts val="600"/>
              </a:spcAft>
            </a:pPr>
            <a:r>
              <a:rPr lang="en-US" sz="1600" b="1" cap="all" dirty="0"/>
              <a:t>AICTE Student ID: STU662f3fd556d471714372565</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GitHub Link:</a:t>
            </a:r>
            <a:r>
              <a:rPr lang="en-IN" sz="2200" dirty="0">
                <a:solidFill>
                  <a:srgbClr val="0070C0"/>
                </a:solidFill>
                <a:latin typeface="Franklin Gothic Book"/>
              </a:rPr>
              <a:t> https://github.com/vallabhsangar12/ResumeCategoryPrediction.git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896132"/>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600" dirty="0"/>
              <a:t>Manual resume screening is time-consuming and error-prone. Recruiters often struggle to categorize resumes accurately due to varying formats and content, especially with large application volumes.</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374565" y="2270819"/>
            <a:ext cx="9585959" cy="2858247"/>
          </a:xfrm>
        </p:spPr>
        <p:txBody>
          <a:bodyPr vert="horz" lIns="91440" tIns="45720" rIns="91440" bIns="45720" rtlCol="0">
            <a:normAutofit/>
          </a:bodyPr>
          <a:lstStyle/>
          <a:p>
            <a:pPr>
              <a:lnSpc>
                <a:spcPct val="100000"/>
              </a:lnSpc>
              <a:buNone/>
            </a:pPr>
            <a:r>
              <a:rPr lang="en-US" sz="800" b="1" dirty="0">
                <a:latin typeface="+mj-lt"/>
              </a:rPr>
              <a:t>Data Collection:</a:t>
            </a:r>
          </a:p>
          <a:p>
            <a:pPr>
              <a:lnSpc>
                <a:spcPct val="100000"/>
              </a:lnSpc>
              <a:buFont typeface="Arial" panose="020B0604020202020204" pitchFamily="34" charset="0"/>
              <a:buChar char="•"/>
            </a:pPr>
            <a:r>
              <a:rPr lang="en-US" sz="800" dirty="0">
                <a:latin typeface="+mj-lt"/>
              </a:rPr>
              <a:t>Utilized a labeled resume dataset containing resumes categorized into fields like Data Science, HR, DevOps, etc.</a:t>
            </a:r>
          </a:p>
          <a:p>
            <a:pPr>
              <a:lnSpc>
                <a:spcPct val="100000"/>
              </a:lnSpc>
              <a:buFont typeface="Arial" panose="020B0604020202020204" pitchFamily="34" charset="0"/>
              <a:buChar char="•"/>
            </a:pPr>
            <a:r>
              <a:rPr lang="en-US" sz="800" dirty="0">
                <a:latin typeface="+mj-lt"/>
              </a:rPr>
              <a:t>Accepted resumes in various formats including PDF, DOCX, and TXT for real-world applicability.</a:t>
            </a:r>
          </a:p>
          <a:p>
            <a:pPr algn="justLow">
              <a:lnSpc>
                <a:spcPct val="100000"/>
              </a:lnSpc>
              <a:spcAft>
                <a:spcPts val="800"/>
              </a:spcAft>
              <a:buNone/>
            </a:pPr>
            <a:r>
              <a:rPr lang="en-IN" sz="800" b="1" kern="100" dirty="0">
                <a:effectLst/>
                <a:latin typeface="+mj-lt"/>
                <a:ea typeface="Calibri" panose="020F0502020204030204" pitchFamily="34" charset="0"/>
                <a:cs typeface="Arial" panose="020B0604020202020204" pitchFamily="34" charset="0"/>
              </a:rPr>
              <a:t>Data Preprocessing:</a:t>
            </a:r>
            <a:endParaRPr lang="en-IN" sz="800" kern="100" dirty="0">
              <a:effectLst/>
              <a:latin typeface="+mj-lt"/>
              <a:ea typeface="Calibri" panose="020F0502020204030204" pitchFamily="34" charset="0"/>
              <a:cs typeface="Arial" panose="020B0604020202020204" pitchFamily="34" charset="0"/>
            </a:endParaRPr>
          </a:p>
          <a:p>
            <a:pPr marL="342900" lvl="0" indent="-342900" algn="justLow">
              <a:lnSpc>
                <a:spcPct val="100000"/>
              </a:lnSpc>
              <a:spcAft>
                <a:spcPts val="800"/>
              </a:spcAft>
              <a:buSzPts val="1000"/>
              <a:buFont typeface="Symbol" panose="05050102010706020507" pitchFamily="18" charset="2"/>
              <a:buChar char=""/>
              <a:tabLst>
                <a:tab pos="457200" algn="l"/>
              </a:tabLst>
            </a:pPr>
            <a:r>
              <a:rPr lang="en-IN" sz="800" kern="100" dirty="0">
                <a:effectLst/>
                <a:latin typeface="+mj-lt"/>
                <a:ea typeface="Calibri" panose="020F0502020204030204" pitchFamily="34" charset="0"/>
                <a:cs typeface="Arial" panose="020B0604020202020204" pitchFamily="34" charset="0"/>
              </a:rPr>
              <a:t>Extracted text using libraries: PyPDF2, python-docx, and encoding-handled text reads.</a:t>
            </a:r>
          </a:p>
          <a:p>
            <a:pPr marL="342900" lvl="0" indent="-342900" algn="justLow">
              <a:lnSpc>
                <a:spcPct val="100000"/>
              </a:lnSpc>
              <a:spcAft>
                <a:spcPts val="800"/>
              </a:spcAft>
              <a:buSzPts val="1000"/>
              <a:buFont typeface="Symbol" panose="05050102010706020507" pitchFamily="18" charset="2"/>
              <a:buChar char=""/>
              <a:tabLst>
                <a:tab pos="457200" algn="l"/>
              </a:tabLst>
            </a:pPr>
            <a:r>
              <a:rPr lang="en-IN" sz="800" kern="100" dirty="0">
                <a:effectLst/>
                <a:latin typeface="+mj-lt"/>
                <a:ea typeface="Calibri" panose="020F0502020204030204" pitchFamily="34" charset="0"/>
                <a:cs typeface="Arial" panose="020B0604020202020204" pitchFamily="34" charset="0"/>
              </a:rPr>
              <a:t>Cleaned resumes to remove URLs, special characters, emojis, </a:t>
            </a:r>
            <a:r>
              <a:rPr lang="en-IN" sz="800" kern="100" dirty="0" err="1">
                <a:effectLst/>
                <a:latin typeface="+mj-lt"/>
                <a:ea typeface="Calibri" panose="020F0502020204030204" pitchFamily="34" charset="0"/>
                <a:cs typeface="Arial" panose="020B0604020202020204" pitchFamily="34" charset="0"/>
              </a:rPr>
              <a:t>stopwords</a:t>
            </a:r>
            <a:r>
              <a:rPr lang="en-IN" sz="800" kern="100" dirty="0">
                <a:effectLst/>
                <a:latin typeface="+mj-lt"/>
                <a:ea typeface="Calibri" panose="020F0502020204030204" pitchFamily="34" charset="0"/>
                <a:cs typeface="Arial" panose="020B0604020202020204" pitchFamily="34" charset="0"/>
              </a:rPr>
              <a:t>, and non-ASCII characters using regex.</a:t>
            </a:r>
          </a:p>
          <a:p>
            <a:pPr marL="342900" lvl="0" indent="-342900" algn="justLow">
              <a:lnSpc>
                <a:spcPct val="100000"/>
              </a:lnSpc>
              <a:spcAft>
                <a:spcPts val="800"/>
              </a:spcAft>
              <a:buSzPts val="1000"/>
              <a:buFont typeface="Symbol" panose="05050102010706020507" pitchFamily="18" charset="2"/>
              <a:buChar char=""/>
              <a:tabLst>
                <a:tab pos="457200" algn="l"/>
              </a:tabLst>
            </a:pPr>
            <a:r>
              <a:rPr lang="en-IN" sz="800" kern="100" dirty="0">
                <a:effectLst/>
                <a:latin typeface="+mj-lt"/>
                <a:ea typeface="Calibri" panose="020F0502020204030204" pitchFamily="34" charset="0"/>
                <a:cs typeface="Arial" panose="020B0604020202020204" pitchFamily="34" charset="0"/>
              </a:rPr>
              <a:t>Applied lemmatization and case normalization to improve text consistency. </a:t>
            </a:r>
          </a:p>
          <a:p>
            <a:pPr marL="0" indent="0">
              <a:spcBef>
                <a:spcPct val="20000"/>
              </a:spcBef>
              <a:spcAft>
                <a:spcPts val="600"/>
              </a:spcAft>
              <a:buNone/>
            </a:pPr>
            <a:endParaRPr lang="en-GB" sz="900" dirty="0"/>
          </a:p>
        </p:txBody>
      </p:sp>
      <p:sp>
        <p:nvSpPr>
          <p:cNvPr id="32" name="Rectangle 27">
            <a:extLst>
              <a:ext uri="{FF2B5EF4-FFF2-40B4-BE49-F238E27FC236}">
                <a16:creationId xmlns:a16="http://schemas.microsoft.com/office/drawing/2014/main" id="{07491B38-1C2A-FE34-8F71-4EBD99B37626}"/>
              </a:ext>
            </a:extLst>
          </p:cNvPr>
          <p:cNvSpPr>
            <a:spLocks noChangeArrowheads="1"/>
          </p:cNvSpPr>
          <p:nvPr/>
        </p:nvSpPr>
        <p:spPr bwMode="auto">
          <a:xfrm>
            <a:off x="199506" y="1814913"/>
            <a:ext cx="11114155" cy="671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The proposed system aims to automate the classification of resumes into predefined job categories using machine learning and natural language processing (NLP). This addresses the challenge of manual filtering by providing fast, consistent, and scalable resume screening.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33">
            <a:extLst>
              <a:ext uri="{FF2B5EF4-FFF2-40B4-BE49-F238E27FC236}">
                <a16:creationId xmlns:a16="http://schemas.microsoft.com/office/drawing/2014/main" id="{1FA6D2B7-2CC1-6FF6-9914-30AD52DB8E11}"/>
              </a:ext>
            </a:extLst>
          </p:cNvPr>
          <p:cNvSpPr>
            <a:spLocks noChangeArrowheads="1"/>
          </p:cNvSpPr>
          <p:nvPr/>
        </p:nvSpPr>
        <p:spPr bwMode="auto">
          <a:xfrm>
            <a:off x="383370" y="4607594"/>
            <a:ext cx="5219900" cy="147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ea typeface="Calibri" panose="020F0502020204030204" pitchFamily="34" charset="0"/>
                <a:cs typeface="Arial" panose="020B0604020202020204" pitchFamily="34" charset="0"/>
              </a:rPr>
              <a:t>Machine Learning Algorithm: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ea typeface="Calibri" panose="020F0502020204030204" pitchFamily="34" charset="0"/>
                <a:cs typeface="Arial" panose="020B0604020202020204" pitchFamily="34" charset="0"/>
              </a:rPr>
              <a:t>Used TF-IDF Vectorizer to transform the resume text into numerical feature vectors.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ea typeface="Calibri" panose="020F0502020204030204" pitchFamily="34" charset="0"/>
                <a:cs typeface="Arial" panose="020B0604020202020204" pitchFamily="34" charset="0"/>
              </a:rPr>
              <a:t>Trained a Support Vector Machine (SVM) classifier for multi-class classification.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ea typeface="Calibri" panose="020F0502020204030204" pitchFamily="34" charset="0"/>
                <a:cs typeface="Arial" panose="020B0604020202020204" pitchFamily="34" charset="0"/>
              </a:rPr>
              <a:t>Encoded the output labels using </a:t>
            </a:r>
            <a:r>
              <a:rPr kumimoji="0" lang="en-US" altLang="en-US" sz="80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LabelEncoder</a:t>
            </a:r>
            <a:r>
              <a:rPr kumimoji="0" lang="en-US" altLang="en-US" sz="800" i="0" u="none" strike="noStrike" cap="none" normalizeH="0" baseline="0" dirty="0">
                <a:ln>
                  <a:noFill/>
                </a:ln>
                <a:solidFill>
                  <a:schemeClr val="tx1"/>
                </a:solidFill>
                <a:effectLst/>
                <a:ea typeface="Calibri" panose="020F0502020204030204" pitchFamily="34" charset="0"/>
                <a:cs typeface="Arial" panose="020B0604020202020204" pitchFamily="34" charset="0"/>
              </a:rPr>
              <a:t> for structured prediction.</a:t>
            </a:r>
            <a:endParaRPr kumimoji="0" lang="en-US" altLang="en-US"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5">
            <a:extLst>
              <a:ext uri="{FF2B5EF4-FFF2-40B4-BE49-F238E27FC236}">
                <a16:creationId xmlns:a16="http://schemas.microsoft.com/office/drawing/2014/main" id="{259E6B54-8EAC-BCA2-5251-9879C8881EBF}"/>
              </a:ext>
            </a:extLst>
          </p:cNvPr>
          <p:cNvSpPr>
            <a:spLocks noChangeArrowheads="1"/>
          </p:cNvSpPr>
          <p:nvPr/>
        </p:nvSpPr>
        <p:spPr bwMode="auto">
          <a:xfrm>
            <a:off x="5796722" y="2098756"/>
            <a:ext cx="11114155" cy="227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Deployment: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Developed an interactive web app using </a:t>
            </a:r>
            <a:r>
              <a:rPr kumimoji="0" lang="en-US" altLang="en-US" sz="800" i="0" u="none" strike="noStrike" cap="none" normalizeH="0" baseline="0" dirty="0" err="1">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Streamlit</a:t>
            </a: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 allowing users to:</a:t>
            </a:r>
            <a:endParaRPr lang="en-US" altLang="en-US" sz="800" dirty="0"/>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Upload resume files (PDF/DOCX/TXT)</a:t>
            </a:r>
            <a:endParaRPr lang="en-US" altLang="en-US" sz="11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View extracted resume content</a:t>
            </a:r>
            <a:endParaRPr lang="en-US" altLang="en-US" sz="11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Receive the predicted job category instantly</a:t>
            </a:r>
            <a:endParaRPr kumimoji="0" lang="en-US" altLang="en-US" sz="800" i="0" u="none" strike="noStrike" cap="none" normalizeH="0" baseline="0" dirty="0">
              <a:ln>
                <a:noFill/>
              </a:ln>
              <a:solidFill>
                <a:schemeClr val="tx1"/>
              </a:solidFill>
              <a:effectLst/>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Backend models (</a:t>
            </a:r>
            <a:r>
              <a:rPr kumimoji="0" lang="en-US" altLang="en-US" sz="800" i="0" u="none" strike="noStrike" cap="none" normalizeH="0" baseline="0" dirty="0" err="1">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clf.pkl</a:t>
            </a: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 </a:t>
            </a:r>
            <a:r>
              <a:rPr kumimoji="0" lang="en-US" altLang="en-US" sz="800" i="0" u="none" strike="noStrike" cap="none" normalizeH="0" baseline="0" dirty="0" err="1">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tfidf.pkl</a:t>
            </a: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 and </a:t>
            </a:r>
            <a:r>
              <a:rPr kumimoji="0" lang="en-US" altLang="en-US" sz="800" i="0" u="none" strike="noStrike" cap="none" normalizeH="0" baseline="0" dirty="0" err="1">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encoder.pkl</a:t>
            </a: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 are pre-trained and loaded using pickle</a:t>
            </a:r>
            <a:r>
              <a:rPr kumimoji="0" lang="en-US" altLang="en-US" sz="800" b="1"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37">
            <a:extLst>
              <a:ext uri="{FF2B5EF4-FFF2-40B4-BE49-F238E27FC236}">
                <a16:creationId xmlns:a16="http://schemas.microsoft.com/office/drawing/2014/main" id="{B90E6337-7194-6C9D-4B93-DDC970EAC956}"/>
              </a:ext>
            </a:extLst>
          </p:cNvPr>
          <p:cNvSpPr>
            <a:spLocks noChangeArrowheads="1"/>
          </p:cNvSpPr>
          <p:nvPr/>
        </p:nvSpPr>
        <p:spPr bwMode="auto">
          <a:xfrm>
            <a:off x="5809210" y="4604666"/>
            <a:ext cx="626316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Evaluation: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Model </a:t>
            </a:r>
            <a:r>
              <a:rPr kumimoji="0" lang="en-US" altLang="en-US" sz="800" i="0" u="none" strike="noStrike" cap="none" normalizeH="0" baseline="0" dirty="0" err="1">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perormance</a:t>
            </a: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 evaluated using accuracy score and classification report during training.</a:t>
            </a:r>
            <a:endParaRPr kumimoji="0" lang="en-US" altLang="en-US" sz="11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Real-time predictions tested with unseen resume samples.</a:t>
            </a:r>
            <a:endParaRPr kumimoji="0" lang="en-US" altLang="en-US" sz="11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80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Future versions may include cross-validation, multi-label classification, or model ensembles</a:t>
            </a:r>
            <a:r>
              <a:rPr kumimoji="0" lang="en-US" altLang="en-US" sz="800" b="1"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ptos" panose="020B0004020202020204" pitchFamily="34" charset="0"/>
                <a:ea typeface="Calibri" panose="020F0502020204030204" pitchFamily="34" charset="0"/>
                <a:cs typeface="Arial" panose="020B0604020202020204" pitchFamily="34" charset="0"/>
              </a:rPr>
              <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IN" sz="1600" dirty="0"/>
              <a:t>The system uses:</a:t>
            </a:r>
          </a:p>
          <a:p>
            <a:pPr>
              <a:buFont typeface="Arial" panose="020B0604020202020204" pitchFamily="34" charset="0"/>
              <a:buChar char="•"/>
            </a:pPr>
            <a:r>
              <a:rPr lang="en-IN" sz="1600" dirty="0"/>
              <a:t>Python, </a:t>
            </a:r>
            <a:r>
              <a:rPr lang="en-IN" sz="1600" dirty="0" err="1"/>
              <a:t>Streamlit</a:t>
            </a:r>
            <a:r>
              <a:rPr lang="en-IN" sz="1600" dirty="0"/>
              <a:t> (for the web app)</a:t>
            </a:r>
          </a:p>
          <a:p>
            <a:pPr>
              <a:buFont typeface="Arial" panose="020B0604020202020204" pitchFamily="34" charset="0"/>
              <a:buChar char="•"/>
            </a:pPr>
            <a:r>
              <a:rPr lang="en-IN" sz="1600" dirty="0"/>
              <a:t>scikit-learn (for ML)</a:t>
            </a:r>
          </a:p>
          <a:p>
            <a:pPr>
              <a:buFont typeface="Arial" panose="020B0604020202020204" pitchFamily="34" charset="0"/>
              <a:buChar char="•"/>
            </a:pPr>
            <a:r>
              <a:rPr lang="en-IN" sz="1600" dirty="0"/>
              <a:t>TF-IDF for text vectorization</a:t>
            </a:r>
          </a:p>
          <a:p>
            <a:pPr>
              <a:buFont typeface="Arial" panose="020B0604020202020204" pitchFamily="34" charset="0"/>
              <a:buChar char="•"/>
            </a:pPr>
            <a:r>
              <a:rPr lang="en-IN" sz="1600" dirty="0"/>
              <a:t>SVM for classification</a:t>
            </a:r>
          </a:p>
          <a:p>
            <a:pPr>
              <a:buFont typeface="Arial" panose="020B0604020202020204" pitchFamily="34" charset="0"/>
              <a:buChar char="•"/>
            </a:pPr>
            <a:r>
              <a:rPr lang="en-IN" sz="1600" dirty="0"/>
              <a:t>PyPDF2, python-docx (for text extraction)</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6676" y="294809"/>
            <a:ext cx="10515600" cy="117712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A6277852-DF61-24EC-1F9E-AB6E28ED7BB8}"/>
              </a:ext>
            </a:extLst>
          </p:cNvPr>
          <p:cNvSpPr>
            <a:spLocks noGrp="1" noChangeArrowheads="1"/>
          </p:cNvSpPr>
          <p:nvPr>
            <p:ph idx="1"/>
          </p:nvPr>
        </p:nvSpPr>
        <p:spPr bwMode="auto">
          <a:xfrm>
            <a:off x="669036" y="1891562"/>
            <a:ext cx="776408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Algorithm Used</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Support Vector Machine (SVM) for classifying resumes into categories like HR, Data Science, DevOps,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Input Features</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Cleaned resume text (PDF, DOCX, TXT) transformed using </a:t>
            </a:r>
            <a:r>
              <a:rPr kumimoji="0" lang="en-US" altLang="en-US" sz="1600" b="1" i="0" u="none" strike="noStrike" cap="none" normalizeH="0" baseline="0" dirty="0">
                <a:ln>
                  <a:noFill/>
                </a:ln>
                <a:solidFill>
                  <a:schemeClr val="tx1"/>
                </a:solidFill>
                <a:effectLst/>
                <a:latin typeface="+mj-lt"/>
              </a:rPr>
              <a:t>TF-IDF Vectorizer</a:t>
            </a:r>
            <a:r>
              <a:rPr kumimoji="0" lang="en-US" altLang="en-US" sz="16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Training</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SVM model trained on labeled resume dataset.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TF-IDF and </a:t>
            </a:r>
            <a:r>
              <a:rPr kumimoji="0" lang="en-US" altLang="en-US" sz="1600" b="0" i="0" u="none" strike="noStrike" cap="none" normalizeH="0" baseline="0" dirty="0" err="1">
                <a:ln>
                  <a:noFill/>
                </a:ln>
                <a:solidFill>
                  <a:schemeClr val="tx1"/>
                </a:solidFill>
                <a:effectLst/>
                <a:latin typeface="+mj-lt"/>
              </a:rPr>
              <a:t>LabelEncoder</a:t>
            </a:r>
            <a:r>
              <a:rPr kumimoji="0" lang="en-US" altLang="en-US" sz="1600" b="0" i="0" u="none" strike="noStrike" cap="none" normalizeH="0" baseline="0" dirty="0">
                <a:ln>
                  <a:noFill/>
                </a:ln>
                <a:solidFill>
                  <a:schemeClr val="tx1"/>
                </a:solidFill>
                <a:effectLst/>
                <a:latin typeface="+mj-lt"/>
              </a:rPr>
              <a:t> used for text and label preprocessing.</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Model saved as </a:t>
            </a:r>
            <a:r>
              <a:rPr kumimoji="0" lang="en-US" altLang="en-US" sz="1600" b="0" i="0" u="none" strike="noStrike" cap="none" normalizeH="0" baseline="0" dirty="0" err="1">
                <a:ln>
                  <a:noFill/>
                </a:ln>
                <a:solidFill>
                  <a:schemeClr val="tx1"/>
                </a:solidFill>
                <a:effectLst/>
                <a:latin typeface="+mj-lt"/>
              </a:rPr>
              <a:t>clf.pkl</a:t>
            </a:r>
            <a:r>
              <a:rPr kumimoji="0" lang="en-US" altLang="en-US" sz="1600" b="0" i="0" u="none" strike="noStrike" cap="none" normalizeH="0" baseline="0" dirty="0">
                <a:ln>
                  <a:noFill/>
                </a:ln>
                <a:solidFill>
                  <a:schemeClr val="tx1"/>
                </a:solidFill>
                <a:effectLst/>
                <a:latin typeface="+mj-lt"/>
              </a:rPr>
              <a:t> for deployment.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Prediction Process</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Resume → Text Extraction → Cleaning → TF-IDF → SVM → Category Prediction.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b="1" dirty="0">
                <a:latin typeface="+mj-lt"/>
              </a:rPr>
              <a:t>Deployment</a:t>
            </a:r>
            <a:r>
              <a:rPr lang="en-US" sz="1600" dirty="0">
                <a:latin typeface="+mj-lt"/>
              </a:rPr>
              <a:t>:</a:t>
            </a:r>
            <a:br>
              <a:rPr lang="en-US" sz="1600" dirty="0">
                <a:latin typeface="+mj-lt"/>
              </a:rPr>
            </a:br>
            <a:r>
              <a:rPr lang="en-US" sz="1600" dirty="0">
                <a:latin typeface="+mj-lt"/>
              </a:rPr>
              <a:t>Deployed using </a:t>
            </a:r>
            <a:r>
              <a:rPr lang="en-US" sz="1600" b="1" dirty="0" err="1">
                <a:latin typeface="+mj-lt"/>
              </a:rPr>
              <a:t>Streamlit</a:t>
            </a:r>
            <a:r>
              <a:rPr lang="en-US" sz="1600" dirty="0">
                <a:latin typeface="+mj-lt"/>
              </a:rPr>
              <a:t>.</a:t>
            </a:r>
            <a:br>
              <a:rPr lang="en-US" sz="1600" dirty="0">
                <a:latin typeface="+mj-lt"/>
              </a:rPr>
            </a:br>
            <a:r>
              <a:rPr lang="en-US" sz="1600" dirty="0">
                <a:latin typeface="+mj-lt"/>
              </a:rPr>
              <a:t>Users upload resumes and receive real-time category predictions via a web app.</a:t>
            </a: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C9B28F-F259-677D-2FD1-D12205D5E4FB}"/>
              </a:ext>
            </a:extLst>
          </p:cNvPr>
          <p:cNvPicPr>
            <a:picLocks noGrp="1" noChangeAspect="1"/>
          </p:cNvPicPr>
          <p:nvPr>
            <p:ph idx="1"/>
          </p:nvPr>
        </p:nvPicPr>
        <p:blipFill>
          <a:blip r:embed="rId2"/>
          <a:stretch>
            <a:fillRect/>
          </a:stretch>
        </p:blipFill>
        <p:spPr>
          <a:xfrm>
            <a:off x="939338" y="1969813"/>
            <a:ext cx="7931188" cy="4461294"/>
          </a:xfr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buNone/>
            </a:pPr>
            <a:r>
              <a:rPr lang="en-US" sz="1600" dirty="0"/>
              <a:t>The resume category prediction system leverages machine learning and NLP techniques to automate resume classification into predefined job categories. By implementing robust data preprocessing, training an accurate classifier, and deploying a user-friendly web application, the system significantly reduces manual effort and enhances hiring efficiency. With promising evaluation results, future improvements may include multi-label classification, cross-validation techniques, and ensemble models to further refine accuracy and scalability. This project presents a practical and scalable solution to streamline the resume screening process in recruitment.</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E9B8C0D3-6BBB-4452-577F-070CBEC49B46}"/>
              </a:ext>
            </a:extLst>
          </p:cNvPr>
          <p:cNvSpPr>
            <a:spLocks noChangeArrowheads="1"/>
          </p:cNvSpPr>
          <p:nvPr/>
        </p:nvSpPr>
        <p:spPr bwMode="auto">
          <a:xfrm>
            <a:off x="669036" y="1983768"/>
            <a:ext cx="10128029" cy="325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Enhanced Accuracy with Advanced Models:</a:t>
            </a:r>
            <a:r>
              <a:rPr kumimoji="0" lang="en-US" altLang="en-US" sz="1200" b="0" i="0" u="none" strike="noStrike" cap="none" normalizeH="0" baseline="0" dirty="0">
                <a:ln>
                  <a:noFill/>
                </a:ln>
                <a:solidFill>
                  <a:schemeClr val="tx1"/>
                </a:solidFill>
                <a:effectLst/>
                <a:latin typeface="+mj-lt"/>
              </a:rPr>
              <a:t> Implement deep learning techniques like transformers and ensemble methods to improve classification precision.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Multi-Label Classification:</a:t>
            </a:r>
            <a:r>
              <a:rPr kumimoji="0" lang="en-US" altLang="en-US" sz="1200" b="0" i="0" u="none" strike="noStrike" cap="none" normalizeH="0" baseline="0" dirty="0">
                <a:ln>
                  <a:noFill/>
                </a:ln>
                <a:solidFill>
                  <a:schemeClr val="tx1"/>
                </a:solidFill>
                <a:effectLst/>
                <a:latin typeface="+mj-lt"/>
              </a:rPr>
              <a:t> Enable resumes to be tagged with multiple relevant job categories, offering more nuanced classification.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Cross-Domain Learning:</a:t>
            </a:r>
            <a:r>
              <a:rPr kumimoji="0" lang="en-US" altLang="en-US" sz="1200" b="0" i="0" u="none" strike="noStrike" cap="none" normalizeH="0" baseline="0" dirty="0">
                <a:ln>
                  <a:noFill/>
                </a:ln>
                <a:solidFill>
                  <a:schemeClr val="tx1"/>
                </a:solidFill>
                <a:effectLst/>
                <a:latin typeface="+mj-lt"/>
              </a:rPr>
              <a:t> Train the model using diverse datasets across industries to enhance adaptability.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Integration with Applicant Tracking Systems (ATS):</a:t>
            </a:r>
            <a:r>
              <a:rPr kumimoji="0" lang="en-US" altLang="en-US" sz="1200" b="0" i="0" u="none" strike="noStrike" cap="none" normalizeH="0" baseline="0" dirty="0">
                <a:ln>
                  <a:noFill/>
                </a:ln>
                <a:solidFill>
                  <a:schemeClr val="tx1"/>
                </a:solidFill>
                <a:effectLst/>
                <a:latin typeface="+mj-lt"/>
              </a:rPr>
              <a:t> Seamlessly embed the classifier into recruitment platforms for automated screening.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Real-Time Recommendations:</a:t>
            </a:r>
            <a:r>
              <a:rPr kumimoji="0" lang="en-US" altLang="en-US" sz="1200" b="0" i="0" u="none" strike="noStrike" cap="none" normalizeH="0" baseline="0" dirty="0">
                <a:ln>
                  <a:noFill/>
                </a:ln>
                <a:solidFill>
                  <a:schemeClr val="tx1"/>
                </a:solidFill>
                <a:effectLst/>
                <a:latin typeface="+mj-lt"/>
              </a:rPr>
              <a:t> Develop a feature that suggests job roles based on extracted resume content.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Scalability and Cloud Deployment:</a:t>
            </a:r>
            <a:r>
              <a:rPr kumimoji="0" lang="en-US" altLang="en-US" sz="1200" b="0" i="0" u="none" strike="noStrike" cap="none" normalizeH="0" baseline="0" dirty="0">
                <a:ln>
                  <a:noFill/>
                </a:ln>
                <a:solidFill>
                  <a:schemeClr val="tx1"/>
                </a:solidFill>
                <a:effectLst/>
                <a:latin typeface="+mj-lt"/>
              </a:rPr>
              <a:t> Utilize cloud computing for handling large-scale resume data efficiently.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Bias Mitigation and Fairness:</a:t>
            </a:r>
            <a:r>
              <a:rPr kumimoji="0" lang="en-US" altLang="en-US" sz="1200" b="0" i="0" u="none" strike="noStrike" cap="none" normalizeH="0" baseline="0" dirty="0">
                <a:ln>
                  <a:noFill/>
                </a:ln>
                <a:solidFill>
                  <a:schemeClr val="tx1"/>
                </a:solidFill>
                <a:effectLst/>
                <a:latin typeface="+mj-lt"/>
              </a:rPr>
              <a:t> Incorporate fairness-aware AI techniques to ensure unbiased categorization across demographic factors.</a:t>
            </a:r>
          </a:p>
        </p:txBody>
      </p:sp>
      <p:sp>
        <p:nvSpPr>
          <p:cNvPr id="7" name="Content Placeholder 6">
            <a:extLst>
              <a:ext uri="{FF2B5EF4-FFF2-40B4-BE49-F238E27FC236}">
                <a16:creationId xmlns:a16="http://schemas.microsoft.com/office/drawing/2014/main" id="{ABA5601E-1380-8234-4CA1-A4BB1A7BDC03}"/>
              </a:ext>
            </a:extLst>
          </p:cNvPr>
          <p:cNvSpPr>
            <a:spLocks noGrp="1"/>
          </p:cNvSpPr>
          <p:nvPr>
            <p:ph idx="1"/>
          </p:nvPr>
        </p:nvSpPr>
        <p:spPr>
          <a:xfrm>
            <a:off x="669036" y="1825625"/>
            <a:ext cx="10515600" cy="4351338"/>
          </a:xfrm>
        </p:spPr>
        <p:txBody>
          <a:body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757</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Franklin Gothic Book</vt:lpstr>
      <vt:lpstr>Symbol</vt:lpstr>
      <vt:lpstr>office theme</vt:lpstr>
      <vt:lpstr>CAPSTONE PROJECT  RESUME CATEGORY PREDICTION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Vallabh Sangar</dc:creator>
  <cp:lastModifiedBy>Mr. Vallabh Sangar</cp:lastModifiedBy>
  <cp:revision>31</cp:revision>
  <dcterms:created xsi:type="dcterms:W3CDTF">2013-07-15T20:26:40Z</dcterms:created>
  <dcterms:modified xsi:type="dcterms:W3CDTF">2025-05-05T08:30:15Z</dcterms:modified>
</cp:coreProperties>
</file>