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63" r:id="rId2"/>
    <p:sldId id="257" r:id="rId3"/>
    <p:sldId id="258" r:id="rId4"/>
    <p:sldId id="261" r:id="rId5"/>
    <p:sldId id="262"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E83E9-AB0E-4C29-A23D-272B1A947637}" v="25" dt="2024-03-25T15:57:28.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larasu Ravichandran" userId="7e139066-253f-43fd-84fd-590641391558" providerId="ADAL" clId="{358E83E9-AB0E-4C29-A23D-272B1A947637}"/>
    <pc:docChg chg="undo custSel addSld delSld modSld sldOrd">
      <pc:chgData name="Vallarasu Ravichandran" userId="7e139066-253f-43fd-84fd-590641391558" providerId="ADAL" clId="{358E83E9-AB0E-4C29-A23D-272B1A947637}" dt="2024-03-25T15:58:03.501" v="34" actId="26606"/>
      <pc:docMkLst>
        <pc:docMk/>
      </pc:docMkLst>
      <pc:sldChg chg="new del">
        <pc:chgData name="Vallarasu Ravichandran" userId="7e139066-253f-43fd-84fd-590641391558" providerId="ADAL" clId="{358E83E9-AB0E-4C29-A23D-272B1A947637}" dt="2024-03-25T15:56:28.188" v="4" actId="47"/>
        <pc:sldMkLst>
          <pc:docMk/>
          <pc:sldMk cId="1094042331" sldId="264"/>
        </pc:sldMkLst>
      </pc:sldChg>
      <pc:sldChg chg="addSp delSp modSp add mod ord modClrScheme modAnim delDesignElem chgLayout">
        <pc:chgData name="Vallarasu Ravichandran" userId="7e139066-253f-43fd-84fd-590641391558" providerId="ADAL" clId="{358E83E9-AB0E-4C29-A23D-272B1A947637}" dt="2024-03-25T15:58:03.501" v="34" actId="26606"/>
        <pc:sldMkLst>
          <pc:docMk/>
          <pc:sldMk cId="2770188704" sldId="265"/>
        </pc:sldMkLst>
        <pc:spChg chg="del mod">
          <ac:chgData name="Vallarasu Ravichandran" userId="7e139066-253f-43fd-84fd-590641391558" providerId="ADAL" clId="{358E83E9-AB0E-4C29-A23D-272B1A947637}" dt="2024-03-25T15:56:32.219" v="6" actId="478"/>
          <ac:spMkLst>
            <pc:docMk/>
            <pc:sldMk cId="2770188704" sldId="265"/>
            <ac:spMk id="2" creationId="{08A52181-3430-A821-31EE-12F26F7E43F6}"/>
          </ac:spMkLst>
        </pc:spChg>
        <pc:spChg chg="mod ord">
          <ac:chgData name="Vallarasu Ravichandran" userId="7e139066-253f-43fd-84fd-590641391558" providerId="ADAL" clId="{358E83E9-AB0E-4C29-A23D-272B1A947637}" dt="2024-03-25T15:58:03.501" v="34" actId="26606"/>
          <ac:spMkLst>
            <pc:docMk/>
            <pc:sldMk cId="2770188704" sldId="265"/>
            <ac:spMk id="4" creationId="{AAF986E9-F963-22EA-456C-0214B931D582}"/>
          </ac:spMkLst>
        </pc:spChg>
        <pc:spChg chg="add del mod">
          <ac:chgData name="Vallarasu Ravichandran" userId="7e139066-253f-43fd-84fd-590641391558" providerId="ADAL" clId="{358E83E9-AB0E-4C29-A23D-272B1A947637}" dt="2024-03-25T15:58:03.501" v="34" actId="26606"/>
          <ac:spMkLst>
            <pc:docMk/>
            <pc:sldMk cId="2770188704" sldId="265"/>
            <ac:spMk id="5" creationId="{243431A1-5974-75B5-AE7B-E30C5B859001}"/>
          </ac:spMkLst>
        </pc:spChg>
        <pc:spChg chg="add del">
          <ac:chgData name="Vallarasu Ravichandran" userId="7e139066-253f-43fd-84fd-590641391558" providerId="ADAL" clId="{358E83E9-AB0E-4C29-A23D-272B1A947637}" dt="2024-03-25T15:58:03.501" v="34" actId="26606"/>
          <ac:spMkLst>
            <pc:docMk/>
            <pc:sldMk cId="2770188704" sldId="265"/>
            <ac:spMk id="22" creationId="{ED8E54F9-849C-4865-8C5E-FD967B81D756}"/>
          </ac:spMkLst>
        </pc:spChg>
        <pc:spChg chg="add del">
          <ac:chgData name="Vallarasu Ravichandran" userId="7e139066-253f-43fd-84fd-590641391558" providerId="ADAL" clId="{358E83E9-AB0E-4C29-A23D-272B1A947637}" dt="2024-03-25T15:58:03.501" v="34" actId="26606"/>
          <ac:spMkLst>
            <pc:docMk/>
            <pc:sldMk cId="2770188704" sldId="265"/>
            <ac:spMk id="24" creationId="{391AE6B3-1D2D-4C67-A4DB-888635B527AC}"/>
          </ac:spMkLst>
        </pc:spChg>
        <pc:spChg chg="add del">
          <ac:chgData name="Vallarasu Ravichandran" userId="7e139066-253f-43fd-84fd-590641391558" providerId="ADAL" clId="{358E83E9-AB0E-4C29-A23D-272B1A947637}" dt="2024-03-25T15:58:03.501" v="34" actId="26606"/>
          <ac:spMkLst>
            <pc:docMk/>
            <pc:sldMk cId="2770188704" sldId="265"/>
            <ac:spMk id="26" creationId="{6D080EC2-42B5-4E04-BBF7-F0BC5CB7C997}"/>
          </ac:spMkLst>
        </pc:spChg>
        <pc:spChg chg="add">
          <ac:chgData name="Vallarasu Ravichandran" userId="7e139066-253f-43fd-84fd-590641391558" providerId="ADAL" clId="{358E83E9-AB0E-4C29-A23D-272B1A947637}" dt="2024-03-25T15:58:03.501" v="34" actId="26606"/>
          <ac:spMkLst>
            <pc:docMk/>
            <pc:sldMk cId="2770188704" sldId="265"/>
            <ac:spMk id="31" creationId="{ED8E54F9-849C-4865-8C5E-FD967B81D756}"/>
          </ac:spMkLst>
        </pc:spChg>
        <pc:spChg chg="add">
          <ac:chgData name="Vallarasu Ravichandran" userId="7e139066-253f-43fd-84fd-590641391558" providerId="ADAL" clId="{358E83E9-AB0E-4C29-A23D-272B1A947637}" dt="2024-03-25T15:58:03.501" v="34" actId="26606"/>
          <ac:spMkLst>
            <pc:docMk/>
            <pc:sldMk cId="2770188704" sldId="265"/>
            <ac:spMk id="33" creationId="{391AE6B3-1D2D-4C67-A4DB-888635B527AC}"/>
          </ac:spMkLst>
        </pc:spChg>
        <pc:spChg chg="add">
          <ac:chgData name="Vallarasu Ravichandran" userId="7e139066-253f-43fd-84fd-590641391558" providerId="ADAL" clId="{358E83E9-AB0E-4C29-A23D-272B1A947637}" dt="2024-03-25T15:58:03.501" v="34" actId="26606"/>
          <ac:spMkLst>
            <pc:docMk/>
            <pc:sldMk cId="2770188704" sldId="265"/>
            <ac:spMk id="35" creationId="{6D080EC2-42B5-4E04-BBF7-F0BC5CB7C9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A8C2A-A57F-4CED-ACA5-D2B01834AE7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297439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A8C2A-A57F-4CED-ACA5-D2B01834AE7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284790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A8C2A-A57F-4CED-ACA5-D2B01834AE7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103869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A8C2A-A57F-4CED-ACA5-D2B01834AE7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44132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A8C2A-A57F-4CED-ACA5-D2B01834AE7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79795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A8C2A-A57F-4CED-ACA5-D2B01834AE7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20916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A8C2A-A57F-4CED-ACA5-D2B01834AE71}"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381155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A8C2A-A57F-4CED-ACA5-D2B01834AE71}"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291296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A8C2A-A57F-4CED-ACA5-D2B01834AE71}"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192426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A8C2A-A57F-4CED-ACA5-D2B01834AE7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259447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A8C2A-A57F-4CED-ACA5-D2B01834AE7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368F7-B806-4380-BF94-CA49E6CBC14D}" type="slidenum">
              <a:rPr lang="en-US" smtClean="0"/>
              <a:t>‹#›</a:t>
            </a:fld>
            <a:endParaRPr lang="en-US"/>
          </a:p>
        </p:txBody>
      </p:sp>
    </p:spTree>
    <p:extLst>
      <p:ext uri="{BB962C8B-B14F-4D97-AF65-F5344CB8AC3E}">
        <p14:creationId xmlns:p14="http://schemas.microsoft.com/office/powerpoint/2010/main" val="99989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A8C2A-A57F-4CED-ACA5-D2B01834AE71}"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368F7-B806-4380-BF94-CA49E6CBC14D}" type="slidenum">
              <a:rPr lang="en-US" smtClean="0"/>
              <a:t>‹#›</a:t>
            </a:fld>
            <a:endParaRPr lang="en-US"/>
          </a:p>
        </p:txBody>
      </p:sp>
    </p:spTree>
    <p:extLst>
      <p:ext uri="{BB962C8B-B14F-4D97-AF65-F5344CB8AC3E}">
        <p14:creationId xmlns:p14="http://schemas.microsoft.com/office/powerpoint/2010/main" val="188346047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image" Target="../media/image4.png"/><Relationship Id="rId18" Type="http://schemas.openxmlformats.org/officeDocument/2006/relationships/hyperlink" Target="https://www.syncfusion.com/angular-components/angular-grid" TargetMode="External"/><Relationship Id="rId3" Type="http://schemas.openxmlformats.org/officeDocument/2006/relationships/image" Target="../media/image2.png"/><Relationship Id="rId21" Type="http://schemas.openxmlformats.org/officeDocument/2006/relationships/hyperlink" Target="https://www.syncfusion.com/blazor-components/blazor-datagrid" TargetMode="External"/><Relationship Id="rId7" Type="http://schemas.openxmlformats.org/officeDocument/2006/relationships/hyperlink" Target="https://www.syncfusion.com/winui-controls/datagrid" TargetMode="External"/><Relationship Id="rId12" Type="http://schemas.openxmlformats.org/officeDocument/2006/relationships/hyperlink" Target="https://www.syncfusion.com/javascript-ui-controls/js-data-grid" TargetMode="External"/><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png"/><Relationship Id="rId20" Type="http://schemas.openxmlformats.org/officeDocument/2006/relationships/hyperlink" Target="https://www.syncfusion.com/vue-components/vue-grid" TargetMode="External"/><Relationship Id="rId1" Type="http://schemas.openxmlformats.org/officeDocument/2006/relationships/slideLayout" Target="../slideLayouts/slideLayout7.xml"/><Relationship Id="rId6" Type="http://schemas.openxmlformats.org/officeDocument/2006/relationships/hyperlink" Target="https://www.syncfusion.com/wpf-controls/datagrid" TargetMode="External"/><Relationship Id="rId11" Type="http://schemas.openxmlformats.org/officeDocument/2006/relationships/hyperlink" Target="https://www.syncfusion.com/maui-controls/maui-datagrid" TargetMode="External"/><Relationship Id="rId24" Type="http://schemas.openxmlformats.org/officeDocument/2006/relationships/image" Target="../media/image9.png"/><Relationship Id="rId5" Type="http://schemas.openxmlformats.org/officeDocument/2006/relationships/hyperlink" Target="https://www.syncfusion.com/winforms-ui-controls/datagrid" TargetMode="External"/><Relationship Id="rId15" Type="http://schemas.openxmlformats.org/officeDocument/2006/relationships/image" Target="../media/image6.png"/><Relationship Id="rId23" Type="http://schemas.openxmlformats.org/officeDocument/2006/relationships/hyperlink" Target="https://www.syncfusion.com/aspnet-core-ui-controls/grid" TargetMode="External"/><Relationship Id="rId10" Type="http://schemas.openxmlformats.org/officeDocument/2006/relationships/hyperlink" Target="https://www.syncfusion.com/uwp-ui-controls/datagrid" TargetMode="External"/><Relationship Id="rId19" Type="http://schemas.openxmlformats.org/officeDocument/2006/relationships/hyperlink" Target="https://www.syncfusion.com/react-components/react-data-grid" TargetMode="External"/><Relationship Id="rId4" Type="http://schemas.openxmlformats.org/officeDocument/2006/relationships/image" Target="../media/image3.png"/><Relationship Id="rId9" Type="http://schemas.openxmlformats.org/officeDocument/2006/relationships/hyperlink" Target="https://www.syncfusion.com/xamarin-ui-controls/xamarin-datagrid" TargetMode="External"/><Relationship Id="rId14" Type="http://schemas.openxmlformats.org/officeDocument/2006/relationships/image" Target="../media/image5.png"/><Relationship Id="rId22" Type="http://schemas.openxmlformats.org/officeDocument/2006/relationships/hyperlink" Target="https://www.syncfusion.com/aspnet-mvc-ui-controls/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image" Target="../media/image4.png"/><Relationship Id="rId18" Type="http://schemas.openxmlformats.org/officeDocument/2006/relationships/hyperlink" Target="https://www.syncfusion.com/angular-components/angular-grid" TargetMode="External"/><Relationship Id="rId3" Type="http://schemas.openxmlformats.org/officeDocument/2006/relationships/image" Target="../media/image3.png"/><Relationship Id="rId21" Type="http://schemas.openxmlformats.org/officeDocument/2006/relationships/hyperlink" Target="https://www.syncfusion.com/blazor-components/blazor-datagrid" TargetMode="External"/><Relationship Id="rId7" Type="http://schemas.openxmlformats.org/officeDocument/2006/relationships/hyperlink" Target="https://www.syncfusion.com/winui-controls/datagrid" TargetMode="External"/><Relationship Id="rId12" Type="http://schemas.openxmlformats.org/officeDocument/2006/relationships/hyperlink" Target="https://www.syncfusion.com/javascript-ui-controls/js-data-grid" TargetMode="External"/><Relationship Id="rId17"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7.png"/><Relationship Id="rId20" Type="http://schemas.openxmlformats.org/officeDocument/2006/relationships/hyperlink" Target="https://www.syncfusion.com/vue-components/vue-grid" TargetMode="External"/><Relationship Id="rId1" Type="http://schemas.openxmlformats.org/officeDocument/2006/relationships/slideLayout" Target="../slideLayouts/slideLayout7.xml"/><Relationship Id="rId6" Type="http://schemas.openxmlformats.org/officeDocument/2006/relationships/hyperlink" Target="https://www.syncfusion.com/wpf-controls/datagrid" TargetMode="External"/><Relationship Id="rId11" Type="http://schemas.openxmlformats.org/officeDocument/2006/relationships/hyperlink" Target="https://www.syncfusion.com/maui-controls/maui-datagrid" TargetMode="External"/><Relationship Id="rId24" Type="http://schemas.openxmlformats.org/officeDocument/2006/relationships/image" Target="../media/image9.png"/><Relationship Id="rId5" Type="http://schemas.openxmlformats.org/officeDocument/2006/relationships/hyperlink" Target="https://www.syncfusion.com/winforms-ui-controls/datagrid" TargetMode="External"/><Relationship Id="rId15" Type="http://schemas.openxmlformats.org/officeDocument/2006/relationships/image" Target="../media/image6.png"/><Relationship Id="rId23" Type="http://schemas.openxmlformats.org/officeDocument/2006/relationships/hyperlink" Target="https://www.syncfusion.com/aspnet-core-ui-controls/grid" TargetMode="External"/><Relationship Id="rId10" Type="http://schemas.openxmlformats.org/officeDocument/2006/relationships/hyperlink" Target="https://www.syncfusion.com/uwp-ui-controls/datagrid" TargetMode="External"/><Relationship Id="rId19" Type="http://schemas.openxmlformats.org/officeDocument/2006/relationships/hyperlink" Target="https://www.syncfusion.com/react-components/react-data-grid" TargetMode="External"/><Relationship Id="rId4" Type="http://schemas.openxmlformats.org/officeDocument/2006/relationships/image" Target="../media/image10.png"/><Relationship Id="rId9" Type="http://schemas.openxmlformats.org/officeDocument/2006/relationships/hyperlink" Target="https://www.syncfusion.com/xamarin-ui-controls/xamarin-datagrid" TargetMode="External"/><Relationship Id="rId14" Type="http://schemas.openxmlformats.org/officeDocument/2006/relationships/image" Target="../media/image5.png"/><Relationship Id="rId22" Type="http://schemas.openxmlformats.org/officeDocument/2006/relationships/hyperlink" Target="https://www.syncfusion.com/aspnet-mvc-ui-controls/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xamarin-ui-controls/xamarin-datagrid" TargetMode="External"/><Relationship Id="rId13" Type="http://schemas.openxmlformats.org/officeDocument/2006/relationships/image" Target="../media/image5.png"/><Relationship Id="rId18" Type="http://schemas.openxmlformats.org/officeDocument/2006/relationships/hyperlink" Target="https://www.syncfusion.com/react-components/react-data-grid" TargetMode="External"/><Relationship Id="rId3" Type="http://schemas.openxmlformats.org/officeDocument/2006/relationships/image" Target="../media/image3.png"/><Relationship Id="rId21" Type="http://schemas.openxmlformats.org/officeDocument/2006/relationships/hyperlink" Target="https://www.syncfusion.com/aspnet-mvc-ui-controls/grid" TargetMode="External"/><Relationship Id="rId7" Type="http://schemas.openxmlformats.org/officeDocument/2006/relationships/hyperlink" Target="https://www.syncfusion.com/flutter-widgets/flutter-datagrid" TargetMode="External"/><Relationship Id="rId12" Type="http://schemas.openxmlformats.org/officeDocument/2006/relationships/image" Target="../media/image4.png"/><Relationship Id="rId17" Type="http://schemas.openxmlformats.org/officeDocument/2006/relationships/hyperlink" Target="https://www.syncfusion.com/angular-components/angular-grid" TargetMode="External"/><Relationship Id="rId2" Type="http://schemas.openxmlformats.org/officeDocument/2006/relationships/image" Target="../media/image2.png"/><Relationship Id="rId16" Type="http://schemas.openxmlformats.org/officeDocument/2006/relationships/image" Target="../media/image8.png"/><Relationship Id="rId20" Type="http://schemas.openxmlformats.org/officeDocument/2006/relationships/hyperlink" Target="https://www.syncfusion.com/blazor-components/blazor-datagrid" TargetMode="External"/><Relationship Id="rId1" Type="http://schemas.openxmlformats.org/officeDocument/2006/relationships/slideLayout" Target="../slideLayouts/slideLayout7.xml"/><Relationship Id="rId6" Type="http://schemas.openxmlformats.org/officeDocument/2006/relationships/hyperlink" Target="https://www.syncfusion.com/winui-controls/datagrid" TargetMode="External"/><Relationship Id="rId11" Type="http://schemas.openxmlformats.org/officeDocument/2006/relationships/hyperlink" Target="https://www.syncfusion.com/javascript-ui-controls/js-data-grid" TargetMode="External"/><Relationship Id="rId24" Type="http://schemas.openxmlformats.org/officeDocument/2006/relationships/image" Target="../media/image11.png"/><Relationship Id="rId5" Type="http://schemas.openxmlformats.org/officeDocument/2006/relationships/hyperlink" Target="https://www.syncfusion.com/wpf-controls/datagrid" TargetMode="External"/><Relationship Id="rId15" Type="http://schemas.openxmlformats.org/officeDocument/2006/relationships/image" Target="../media/image7.png"/><Relationship Id="rId23" Type="http://schemas.openxmlformats.org/officeDocument/2006/relationships/image" Target="../media/image9.png"/><Relationship Id="rId10" Type="http://schemas.openxmlformats.org/officeDocument/2006/relationships/hyperlink" Target="https://www.syncfusion.com/maui-controls/maui-datagrid" TargetMode="External"/><Relationship Id="rId19" Type="http://schemas.openxmlformats.org/officeDocument/2006/relationships/hyperlink" Target="https://www.syncfusion.com/vue-components/vue-grid" TargetMode="External"/><Relationship Id="rId4" Type="http://schemas.openxmlformats.org/officeDocument/2006/relationships/hyperlink" Target="https://www.syncfusion.com/winforms-ui-controls/datagrid" TargetMode="External"/><Relationship Id="rId9" Type="http://schemas.openxmlformats.org/officeDocument/2006/relationships/hyperlink" Target="https://www.syncfusion.com/uwp-ui-controls/datagrid" TargetMode="External"/><Relationship Id="rId14" Type="http://schemas.openxmlformats.org/officeDocument/2006/relationships/image" Target="../media/image6.png"/><Relationship Id="rId22" Type="http://schemas.openxmlformats.org/officeDocument/2006/relationships/hyperlink" Target="https://www.syncfusion.com/aspnet-core-ui-controls/gr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AF986E9-F963-22EA-456C-0214B931D582}"/>
              </a:ext>
            </a:extLst>
          </p:cNvPr>
          <p:cNvSpPr>
            <a:spLocks noGrp="1"/>
          </p:cNvSpPr>
          <p:nvPr>
            <p:ph type="ctrTitle"/>
          </p:nvPr>
        </p:nvSpPr>
        <p:spPr>
          <a:xfrm>
            <a:off x="1524000" y="929452"/>
            <a:ext cx="9144000" cy="2526738"/>
          </a:xfrm>
        </p:spPr>
        <p:txBody>
          <a:bodyPr vert="horz" lIns="91440" tIns="45720" rIns="91440" bIns="45720" rtlCol="0">
            <a:normAutofit/>
          </a:bodyPr>
          <a:lstStyle/>
          <a:p>
            <a:r>
              <a:rPr lang="en-US" sz="4000" b="1" dirty="0">
                <a:solidFill>
                  <a:srgbClr val="1A1A1A"/>
                </a:solidFill>
                <a:latin typeface="Open Sans" panose="020F0502020204030204" pitchFamily="34" charset="0"/>
              </a:rPr>
              <a:t>Most Popular Components in Syncfusion</a:t>
            </a:r>
            <a:endParaRPr lang="en-US" sz="4000" kern="1200" dirty="0">
              <a:solidFill>
                <a:srgbClr val="FFFFFF"/>
              </a:solidFill>
            </a:endParaRPr>
          </a:p>
        </p:txBody>
      </p:sp>
      <p:sp>
        <p:nvSpPr>
          <p:cNvPr id="2" name="Subtitle 1">
            <a:extLst>
              <a:ext uri="{FF2B5EF4-FFF2-40B4-BE49-F238E27FC236}">
                <a16:creationId xmlns:a16="http://schemas.microsoft.com/office/drawing/2014/main" id="{08A52181-3430-A821-31EE-12F26F7E43F6}"/>
              </a:ext>
            </a:extLst>
          </p:cNvPr>
          <p:cNvSpPr>
            <a:spLocks noGrp="1"/>
          </p:cNvSpPr>
          <p:nvPr>
            <p:ph type="subTitle" idx="1"/>
          </p:nvPr>
        </p:nvSpPr>
        <p:spPr>
          <a:xfrm>
            <a:off x="7752080" y="3989870"/>
            <a:ext cx="3129280" cy="1197827"/>
          </a:xfrm>
        </p:spPr>
        <p:txBody>
          <a:bodyPr>
            <a:normAutofit fontScale="85000" lnSpcReduction="20000"/>
          </a:bodyPr>
          <a:lstStyle/>
          <a:p>
            <a:pPr algn="l"/>
            <a:r>
              <a:rPr lang="en-US" sz="2400" b="1" dirty="0">
                <a:solidFill>
                  <a:schemeClr val="tx1"/>
                </a:solidFill>
                <a:latin typeface="Quire Sans" panose="020B0502040204020203" pitchFamily="34" charset="0"/>
                <a:cs typeface="Quire Sans" panose="020B0502040204020203" pitchFamily="34" charset="0"/>
              </a:rPr>
              <a:t>Presented By</a:t>
            </a:r>
          </a:p>
          <a:p>
            <a:pPr algn="l">
              <a:lnSpc>
                <a:spcPct val="120000"/>
              </a:lnSpc>
            </a:pPr>
            <a:r>
              <a:rPr lang="en-US" sz="2400" b="1" dirty="0">
                <a:solidFill>
                  <a:schemeClr val="tx1"/>
                </a:solidFill>
                <a:latin typeface="Quire Sans" panose="020B0502040204020203" pitchFamily="34" charset="0"/>
                <a:cs typeface="Quire Sans" panose="020B0502040204020203" pitchFamily="34" charset="0"/>
              </a:rPr>
              <a:t>            Vallarasu R</a:t>
            </a:r>
          </a:p>
          <a:p>
            <a:pPr algn="l">
              <a:lnSpc>
                <a:spcPct val="120000"/>
              </a:lnSpc>
            </a:pPr>
            <a:r>
              <a:rPr lang="en-US" sz="2400" b="1" dirty="0">
                <a:solidFill>
                  <a:schemeClr val="tx1"/>
                </a:solidFill>
                <a:latin typeface="Quire Sans" panose="020B0502040204020203" pitchFamily="34" charset="0"/>
                <a:cs typeface="Quire Sans" panose="020B0502040204020203" pitchFamily="34" charset="0"/>
              </a:rPr>
              <a:t>            Software Engineer </a:t>
            </a:r>
          </a:p>
          <a:p>
            <a:endParaRPr lang="en-US" dirty="0">
              <a:solidFill>
                <a:srgbClr val="FFFFFF"/>
              </a:solidFill>
            </a:endParaRPr>
          </a:p>
        </p:txBody>
      </p:sp>
      <p:sp>
        <p:nvSpPr>
          <p:cNvPr id="26"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0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F986E9-F963-22EA-456C-0214B931D582}"/>
              </a:ext>
            </a:extLst>
          </p:cNvPr>
          <p:cNvSpPr>
            <a:spLocks noGrp="1"/>
          </p:cNvSpPr>
          <p:nvPr>
            <p:ph type="title" idx="4294967295"/>
          </p:nvPr>
        </p:nvSpPr>
        <p:spPr>
          <a:xfrm>
            <a:off x="1115568" y="548640"/>
            <a:ext cx="10168128" cy="1179576"/>
          </a:xfrm>
        </p:spPr>
        <p:txBody>
          <a:bodyPr vert="horz" lIns="91440" tIns="45720" rIns="91440" bIns="45720" rtlCol="0" anchor="ctr">
            <a:normAutofit/>
          </a:bodyPr>
          <a:lstStyle/>
          <a:p>
            <a:r>
              <a:rPr lang="en-US" sz="4000" b="1" i="0" kern="1200" dirty="0">
                <a:solidFill>
                  <a:schemeClr val="tx1"/>
                </a:solidFill>
                <a:latin typeface="+mj-lt"/>
                <a:ea typeface="+mj-ea"/>
                <a:cs typeface="+mj-cs"/>
              </a:rPr>
              <a:t>Most Popular Components</a:t>
            </a:r>
            <a:endParaRPr lang="en-US" sz="40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50B07EC5-EC74-CACA-BADB-D8FBBDB1F81F}"/>
              </a:ext>
            </a:extLst>
          </p:cNvPr>
          <p:cNvSpPr>
            <a:spLocks noGrp="1"/>
          </p:cNvSpPr>
          <p:nvPr>
            <p:ph idx="4294967295"/>
          </p:nvPr>
        </p:nvSpPr>
        <p:spPr>
          <a:xfrm>
            <a:off x="1115568" y="2481943"/>
            <a:ext cx="10168128" cy="3695020"/>
          </a:xfrm>
        </p:spPr>
        <p:txBody>
          <a:bodyPr vert="horz" lIns="91440" tIns="45720" rIns="91440" bIns="45720" rtlCol="0">
            <a:normAutofit/>
          </a:bodyPr>
          <a:lstStyle/>
          <a:p>
            <a:r>
              <a:rPr lang="en-US" sz="2200" dirty="0"/>
              <a:t>Data Grid</a:t>
            </a:r>
          </a:p>
          <a:p>
            <a:r>
              <a:rPr lang="en-US" sz="2200" dirty="0"/>
              <a:t>Charts</a:t>
            </a:r>
          </a:p>
          <a:p>
            <a:r>
              <a:rPr lang="en-US" sz="2200" dirty="0"/>
              <a:t>ListView</a:t>
            </a:r>
          </a:p>
          <a:p>
            <a:r>
              <a:rPr lang="en-US" sz="2200" dirty="0"/>
              <a:t>Scheduler</a:t>
            </a:r>
          </a:p>
          <a:p>
            <a:r>
              <a:rPr lang="en-US" sz="2200" dirty="0"/>
              <a:t>Diagram</a:t>
            </a:r>
          </a:p>
          <a:p>
            <a:r>
              <a:rPr lang="en-US" sz="2200" dirty="0"/>
              <a:t>PDF Viewer</a:t>
            </a:r>
          </a:p>
          <a:p>
            <a:r>
              <a:rPr lang="en-US" sz="2200" dirty="0"/>
              <a:t>Excel Library</a:t>
            </a:r>
          </a:p>
        </p:txBody>
      </p:sp>
    </p:spTree>
    <p:extLst>
      <p:ext uri="{BB962C8B-B14F-4D97-AF65-F5344CB8AC3E}">
        <p14:creationId xmlns:p14="http://schemas.microsoft.com/office/powerpoint/2010/main" val="86315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E08B559-08D5-1985-1C4E-9F1AB96DD9F0}"/>
              </a:ext>
            </a:extLst>
          </p:cNvPr>
          <p:cNvSpPr txBox="1"/>
          <p:nvPr/>
        </p:nvSpPr>
        <p:spPr>
          <a:xfrm>
            <a:off x="1116377" y="714191"/>
            <a:ext cx="10659347" cy="113182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400" kern="1200" dirty="0">
                <a:solidFill>
                  <a:srgbClr val="00B0F0"/>
                </a:solidFill>
                <a:latin typeface="Quire Sans" panose="020B0502040400020003" pitchFamily="34" charset="0"/>
                <a:ea typeface="+mj-ea"/>
                <a:cs typeface="Quire Sans" panose="020B0502040400020003" pitchFamily="34" charset="0"/>
              </a:rPr>
              <a:t>Data Grid                    </a:t>
            </a:r>
            <a:r>
              <a:rPr lang="en-US" sz="1400" kern="1200" dirty="0">
                <a:solidFill>
                  <a:schemeClr val="tx1"/>
                </a:solidFill>
                <a:latin typeface="Quire Sans" panose="020B0502040400020003" pitchFamily="34" charset="0"/>
                <a:ea typeface="+mj-ea"/>
                <a:cs typeface="Quire Sans" panose="020B0502040400020003" pitchFamily="34" charset="0"/>
              </a:rPr>
              <a:t>Charts                    ListView</a:t>
            </a:r>
            <a:r>
              <a:rPr lang="en-US" sz="1400" dirty="0">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Scheduler                    Diagram                    PDF Viewer</a:t>
            </a:r>
            <a:r>
              <a:rPr lang="en-US" sz="1400" dirty="0">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Excel Library</a:t>
            </a:r>
          </a:p>
          <a:p>
            <a:pPr defTabSz="914400">
              <a:lnSpc>
                <a:spcPct val="90000"/>
              </a:lnSpc>
              <a:spcBef>
                <a:spcPct val="0"/>
              </a:spcBef>
              <a:spcAft>
                <a:spcPts val="600"/>
              </a:spcAft>
            </a:pPr>
            <a:endParaRPr lang="en-US" sz="1400" kern="1200" dirty="0">
              <a:solidFill>
                <a:schemeClr val="tx1"/>
              </a:solidFill>
              <a:latin typeface="Quire Sans" panose="020B0502040400020003" pitchFamily="34" charset="0"/>
              <a:ea typeface="+mj-ea"/>
              <a:cs typeface="Quire Sans" panose="020B0502040400020003" pitchFamily="34" charset="0"/>
            </a:endParaRPr>
          </a:p>
          <a:p>
            <a:pPr defTabSz="914400">
              <a:lnSpc>
                <a:spcPct val="90000"/>
              </a:lnSpc>
              <a:spcBef>
                <a:spcPct val="0"/>
              </a:spcBef>
              <a:spcAft>
                <a:spcPts val="600"/>
              </a:spcAft>
            </a:pPr>
            <a:r>
              <a:rPr lang="en-US" sz="1000" kern="1200" dirty="0">
                <a:solidFill>
                  <a:schemeClr val="tx1"/>
                </a:solidFill>
                <a:latin typeface="+mj-lt"/>
                <a:ea typeface="+mj-ea"/>
                <a:cs typeface="+mj-cs"/>
              </a:rPr>
              <a:t>  </a:t>
            </a:r>
          </a:p>
          <a:p>
            <a:pPr defTabSz="914400">
              <a:lnSpc>
                <a:spcPct val="90000"/>
              </a:lnSpc>
              <a:spcBef>
                <a:spcPct val="0"/>
              </a:spcBef>
              <a:spcAft>
                <a:spcPts val="600"/>
              </a:spcAft>
            </a:pPr>
            <a:r>
              <a:rPr lang="en-US" sz="1000" kern="1200" dirty="0">
                <a:solidFill>
                  <a:schemeClr val="tx1"/>
                </a:solidFill>
                <a:latin typeface="+mj-lt"/>
                <a:ea typeface="+mj-ea"/>
                <a:cs typeface="+mj-cs"/>
              </a:rPr>
              <a:t>   </a:t>
            </a:r>
          </a:p>
        </p:txBody>
      </p:sp>
      <p:sp>
        <p:nvSpPr>
          <p:cNvPr id="44" name="Rectangle 4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24A186B0-3691-52D4-B3EB-C107BEDF0669}"/>
              </a:ext>
            </a:extLst>
          </p:cNvPr>
          <p:cNvSpPr txBox="1"/>
          <p:nvPr/>
        </p:nvSpPr>
        <p:spPr>
          <a:xfrm>
            <a:off x="1394273" y="1353025"/>
            <a:ext cx="4992403" cy="2677656"/>
          </a:xfrm>
          <a:prstGeom prst="rect">
            <a:avLst/>
          </a:prstGeom>
          <a:noFill/>
        </p:spPr>
        <p:txBody>
          <a:bodyPr wrap="square" rtlCol="0">
            <a:spAutoFit/>
          </a:bodyPr>
          <a:lstStyle/>
          <a:p>
            <a:pPr defTabSz="347472">
              <a:spcAft>
                <a:spcPts val="600"/>
              </a:spcAft>
            </a:pPr>
            <a:r>
              <a:rPr lang="en-US" sz="1400" b="1" kern="1200" dirty="0">
                <a:solidFill>
                  <a:srgbClr val="1A1A1A"/>
                </a:solidFill>
                <a:latin typeface="Open Sans" panose="020B0606030504020204" pitchFamily="34" charset="0"/>
                <a:ea typeface="+mn-ea"/>
                <a:cs typeface="+mn-cs"/>
              </a:rPr>
              <a:t>DataGrid</a:t>
            </a:r>
          </a:p>
          <a:p>
            <a:pPr algn="just" defTabSz="347472">
              <a:lnSpc>
                <a:spcPct val="150000"/>
              </a:lnSpc>
              <a:spcAft>
                <a:spcPts val="600"/>
              </a:spcAft>
            </a:pPr>
            <a:r>
              <a:rPr lang="en-US" sz="1400" kern="1200" dirty="0">
                <a:solidFill>
                  <a:srgbClr val="1A1A1A"/>
                </a:solidFill>
                <a:latin typeface="Quire Sans" panose="020B0502040400020003" pitchFamily="34" charset="0"/>
                <a:cs typeface="Quire Sans" panose="020B0502040400020003"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a:spcAft>
                <a:spcPts val="600"/>
              </a:spcAft>
            </a:pPr>
            <a:endParaRPr lang="en-US" dirty="0"/>
          </a:p>
        </p:txBody>
      </p:sp>
      <p:pic>
        <p:nvPicPr>
          <p:cNvPr id="7" name="Picture 6">
            <a:extLst>
              <a:ext uri="{FF2B5EF4-FFF2-40B4-BE49-F238E27FC236}">
                <a16:creationId xmlns:a16="http://schemas.microsoft.com/office/drawing/2014/main" id="{612F70FE-82E2-A537-08AB-2D1F8763E576}"/>
              </a:ext>
            </a:extLst>
          </p:cNvPr>
          <p:cNvPicPr>
            <a:picLocks noChangeAspect="1"/>
          </p:cNvPicPr>
          <p:nvPr/>
        </p:nvPicPr>
        <p:blipFill>
          <a:blip r:embed="rId2"/>
          <a:stretch>
            <a:fillRect/>
          </a:stretch>
        </p:blipFill>
        <p:spPr>
          <a:xfrm>
            <a:off x="6446051" y="1473200"/>
            <a:ext cx="4064701" cy="3736619"/>
          </a:xfrm>
          <a:prstGeom prst="rect">
            <a:avLst/>
          </a:prstGeom>
        </p:spPr>
      </p:pic>
      <p:sp>
        <p:nvSpPr>
          <p:cNvPr id="8" name="TextBox 7">
            <a:extLst>
              <a:ext uri="{FF2B5EF4-FFF2-40B4-BE49-F238E27FC236}">
                <a16:creationId xmlns:a16="http://schemas.microsoft.com/office/drawing/2014/main" id="{90466CB4-86D8-C7C8-D26D-0FBD39081153}"/>
              </a:ext>
            </a:extLst>
          </p:cNvPr>
          <p:cNvSpPr txBox="1"/>
          <p:nvPr/>
        </p:nvSpPr>
        <p:spPr>
          <a:xfrm>
            <a:off x="1386231" y="3907049"/>
            <a:ext cx="2362476" cy="302840"/>
          </a:xfrm>
          <a:prstGeom prst="rect">
            <a:avLst/>
          </a:prstGeom>
          <a:noFill/>
        </p:spPr>
        <p:txBody>
          <a:bodyPr wrap="square" rtlCol="0">
            <a:spAutoFit/>
          </a:bodyPr>
          <a:lstStyle/>
          <a:p>
            <a:pPr defTabSz="347472">
              <a:spcAft>
                <a:spcPts val="600"/>
              </a:spcAft>
            </a:pPr>
            <a:r>
              <a:rPr lang="en-US" sz="1368" b="1" kern="1200" dirty="0">
                <a:solidFill>
                  <a:srgbClr val="1A1A1A"/>
                </a:solidFill>
                <a:latin typeface="Open Sans" panose="020B0606030504020204" pitchFamily="34" charset="0"/>
                <a:ea typeface="+mn-ea"/>
                <a:cs typeface="+mn-cs"/>
              </a:rPr>
              <a:t>SUPPORTED PLATFORMS</a:t>
            </a:r>
            <a:endParaRPr lang="en-US" dirty="0"/>
          </a:p>
        </p:txBody>
      </p:sp>
      <p:cxnSp>
        <p:nvCxnSpPr>
          <p:cNvPr id="12" name="Straight Connector 11">
            <a:extLst>
              <a:ext uri="{FF2B5EF4-FFF2-40B4-BE49-F238E27FC236}">
                <a16:creationId xmlns:a16="http://schemas.microsoft.com/office/drawing/2014/main" id="{74D84450-315E-8836-721D-8A60B2DF63FC}"/>
              </a:ext>
            </a:extLst>
          </p:cNvPr>
          <p:cNvCxnSpPr>
            <a:cxnSpLocks/>
          </p:cNvCxnSpPr>
          <p:nvPr/>
        </p:nvCxnSpPr>
        <p:spPr>
          <a:xfrm flipV="1">
            <a:off x="1044404" y="1117222"/>
            <a:ext cx="1185401"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42D7DB3-4869-CAF4-732E-44CD74E489D1}"/>
              </a:ext>
            </a:extLst>
          </p:cNvPr>
          <p:cNvPicPr>
            <a:picLocks noChangeAspect="1"/>
          </p:cNvPicPr>
          <p:nvPr/>
        </p:nvPicPr>
        <p:blipFill>
          <a:blip r:embed="rId3"/>
          <a:stretch>
            <a:fillRect/>
          </a:stretch>
        </p:blipFill>
        <p:spPr>
          <a:xfrm>
            <a:off x="877716" y="3262312"/>
            <a:ext cx="333375" cy="333375"/>
          </a:xfrm>
          <a:prstGeom prst="rect">
            <a:avLst/>
          </a:prstGeom>
        </p:spPr>
      </p:pic>
      <p:pic>
        <p:nvPicPr>
          <p:cNvPr id="16" name="Picture 15">
            <a:extLst>
              <a:ext uri="{FF2B5EF4-FFF2-40B4-BE49-F238E27FC236}">
                <a16:creationId xmlns:a16="http://schemas.microsoft.com/office/drawing/2014/main" id="{2364A032-D7A6-40C0-680F-1D9FA0F48DA5}"/>
              </a:ext>
            </a:extLst>
          </p:cNvPr>
          <p:cNvPicPr>
            <a:picLocks noChangeAspect="1"/>
          </p:cNvPicPr>
          <p:nvPr/>
        </p:nvPicPr>
        <p:blipFill>
          <a:blip r:embed="rId4"/>
          <a:stretch>
            <a:fillRect/>
          </a:stretch>
        </p:blipFill>
        <p:spPr>
          <a:xfrm>
            <a:off x="10917731" y="3262312"/>
            <a:ext cx="333375" cy="333375"/>
          </a:xfrm>
          <a:prstGeom prst="rect">
            <a:avLst/>
          </a:prstGeom>
        </p:spPr>
      </p:pic>
      <p:cxnSp>
        <p:nvCxnSpPr>
          <p:cNvPr id="92" name="Straight Connector 91">
            <a:extLst>
              <a:ext uri="{FF2B5EF4-FFF2-40B4-BE49-F238E27FC236}">
                <a16:creationId xmlns:a16="http://schemas.microsoft.com/office/drawing/2014/main" id="{013B4397-9F80-07B9-E7A6-0DBCCE315450}"/>
              </a:ext>
            </a:extLst>
          </p:cNvPr>
          <p:cNvCxnSpPr/>
          <p:nvPr/>
        </p:nvCxnSpPr>
        <p:spPr>
          <a:xfrm>
            <a:off x="1924422" y="5063208"/>
            <a:ext cx="0" cy="4028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367F5399-BCB4-86C1-BF05-87F5CC9465AE}"/>
              </a:ext>
            </a:extLst>
          </p:cNvPr>
          <p:cNvGrpSpPr/>
          <p:nvPr/>
        </p:nvGrpSpPr>
        <p:grpSpPr>
          <a:xfrm>
            <a:off x="1433175" y="4269655"/>
            <a:ext cx="5224592" cy="2014037"/>
            <a:chOff x="985156" y="4525382"/>
            <a:chExt cx="5220506" cy="2052601"/>
          </a:xfrm>
        </p:grpSpPr>
        <p:sp>
          <p:nvSpPr>
            <p:cNvPr id="94" name="TextBox 93">
              <a:extLst>
                <a:ext uri="{FF2B5EF4-FFF2-40B4-BE49-F238E27FC236}">
                  <a16:creationId xmlns:a16="http://schemas.microsoft.com/office/drawing/2014/main" id="{E9C9B0B9-617F-3A4B-A925-727193B38916}"/>
                </a:ext>
              </a:extLst>
            </p:cNvPr>
            <p:cNvSpPr txBox="1"/>
            <p:nvPr/>
          </p:nvSpPr>
          <p:spPr>
            <a:xfrm>
              <a:off x="1767012" y="4915989"/>
              <a:ext cx="4438650" cy="1661994"/>
            </a:xfrm>
            <a:prstGeom prst="rect">
              <a:avLst/>
            </a:prstGeom>
            <a:noFill/>
          </p:spPr>
          <p:txBody>
            <a:bodyPr wrap="square" rtlCol="0">
              <a:spAutoFit/>
            </a:bodyPr>
            <a:lstStyle/>
            <a:p>
              <a:pPr algn="l"/>
              <a:br>
                <a:rPr lang="en-US" sz="1200" b="0" i="0" dirty="0">
                  <a:solidFill>
                    <a:srgbClr val="666666"/>
                  </a:solidFill>
                  <a:effectLst/>
                  <a:latin typeface="Open Sans" panose="020B0606030504020204" pitchFamily="34" charset="0"/>
                </a:rPr>
              </a:br>
              <a:endParaRPr lang="en-US" sz="1200" b="0" i="0" dirty="0">
                <a:solidFill>
                  <a:srgbClr val="666666"/>
                </a:solidFill>
                <a:effectLst/>
                <a:latin typeface="Open Sans" panose="020B0606030504020204" pitchFamily="34" charset="0"/>
              </a:endParaRPr>
            </a:p>
            <a:p>
              <a:pPr algn="l"/>
              <a:r>
                <a:rPr lang="en-US" sz="1200" dirty="0">
                  <a:solidFill>
                    <a:srgbClr val="666666"/>
                  </a:solidFill>
                  <a:latin typeface="Open Sans" panose="020B0606030504020204" pitchFamily="34" charset="0"/>
                </a:rPr>
                <a:t>  </a:t>
              </a:r>
              <a:r>
                <a:rPr lang="en-US" sz="1100" dirty="0">
                  <a:solidFill>
                    <a:srgbClr val="00B0F0"/>
                  </a:solidFill>
                  <a:latin typeface="Open Sans" panose="020B0606030504020204" pitchFamily="34" charset="0"/>
                  <a:hlinkClick r:id="rId5">
                    <a:extLst>
                      <a:ext uri="{A12FA001-AC4F-418D-AE19-62706E023703}">
                        <ahyp:hlinkClr xmlns:ahyp="http://schemas.microsoft.com/office/drawing/2018/hyperlinkcolor" val="tx"/>
                      </a:ext>
                    </a:extLst>
                  </a:hlinkClick>
                </a:rPr>
                <a:t>WinForms</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WPF</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7">
                    <a:extLst>
                      <a:ext uri="{A12FA001-AC4F-418D-AE19-62706E023703}">
                        <ahyp:hlinkClr xmlns:ahyp="http://schemas.microsoft.com/office/drawing/2018/hyperlinkcolor" val="tx"/>
                      </a:ext>
                    </a:extLst>
                  </a:hlinkClick>
                </a:rPr>
                <a:t>WinUI</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Xamarin</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rPr>
                <a:t>.</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NET MAUI</a:t>
              </a:r>
              <a:endParaRPr lang="en-US" sz="1100" b="0" i="0" strike="noStrike" dirty="0">
                <a:solidFill>
                  <a:srgbClr val="00B0F0"/>
                </a:solidFill>
                <a:effectLst/>
                <a:latin typeface="Open Sans" panose="020B0606030504020204" pitchFamily="34" charset="0"/>
              </a:endParaRPr>
            </a:p>
            <a:p>
              <a:pPr algn="l"/>
              <a:endParaRPr lang="en-US" sz="1100" b="0" i="0" dirty="0">
                <a:solidFill>
                  <a:srgbClr val="666666"/>
                </a:solidFill>
                <a:effectLst/>
                <a:latin typeface="Open Sans" panose="020B0606030504020204" pitchFamily="34" charset="0"/>
              </a:endParaRPr>
            </a:p>
            <a:p>
              <a:pPr algn="l"/>
              <a:r>
                <a:rPr lang="en-US" sz="1100" b="0" i="0" dirty="0">
                  <a:solidFill>
                    <a:srgbClr val="666666"/>
                  </a:solidFill>
                  <a:effectLst/>
                  <a:latin typeface="Open Sans" panose="020B0606030504020204" pitchFamily="34" charset="0"/>
                </a:rPr>
                <a:t> </a:t>
              </a:r>
              <a:endParaRPr lang="en-US" sz="1100" b="0" i="0" dirty="0">
                <a:solidFill>
                  <a:srgbClr val="00B0F0"/>
                </a:solidFill>
                <a:effectLst/>
                <a:latin typeface="Open Sans" panose="020B0606030504020204" pitchFamily="34" charset="0"/>
              </a:endParaRPr>
            </a:p>
            <a:p>
              <a:pPr algn="l"/>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Xamarin</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2">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.NET MAUI</a:t>
              </a:r>
              <a:endParaRPr lang="en-US" sz="1100" b="0" i="0" dirty="0">
                <a:solidFill>
                  <a:srgbClr val="00B0F0"/>
                </a:solidFill>
                <a:effectLst/>
                <a:latin typeface="Open Sans" panose="020B0606030504020204" pitchFamily="34" charset="0"/>
              </a:endParaRPr>
            </a:p>
            <a:p>
              <a:r>
                <a:rPr lang="en-US" dirty="0">
                  <a:solidFill>
                    <a:srgbClr val="00B0F0"/>
                  </a:solidFill>
                </a:rPr>
                <a:t> </a:t>
              </a:r>
            </a:p>
          </p:txBody>
        </p:sp>
        <p:pic>
          <p:nvPicPr>
            <p:cNvPr id="95" name="Picture 94" descr="A black background with a black square&#10;&#10;Description automatically generated with medium confidence">
              <a:extLst>
                <a:ext uri="{FF2B5EF4-FFF2-40B4-BE49-F238E27FC236}">
                  <a16:creationId xmlns:a16="http://schemas.microsoft.com/office/drawing/2014/main" id="{0E60A37E-1C37-05CF-3DDB-22CD89591D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6579" y="4622265"/>
              <a:ext cx="362128" cy="362128"/>
            </a:xfrm>
            <a:prstGeom prst="rect">
              <a:avLst/>
            </a:prstGeom>
          </p:spPr>
        </p:pic>
        <p:pic>
          <p:nvPicPr>
            <p:cNvPr id="96" name="Picture 95" descr="A computer screen outline with a white background&#10;&#10;Description automatically generated">
              <a:extLst>
                <a:ext uri="{FF2B5EF4-FFF2-40B4-BE49-F238E27FC236}">
                  <a16:creationId xmlns:a16="http://schemas.microsoft.com/office/drawing/2014/main" id="{F0E86E0C-78ED-2883-3F14-1A6F4A043B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5433" y="5291781"/>
              <a:ext cx="362127" cy="362127"/>
            </a:xfrm>
            <a:prstGeom prst="rect">
              <a:avLst/>
            </a:prstGeom>
          </p:spPr>
        </p:pic>
        <p:pic>
          <p:nvPicPr>
            <p:cNvPr id="97" name="Picture 96" descr="A black and white cell phone&#10;&#10;Description automatically generated">
              <a:extLst>
                <a:ext uri="{FF2B5EF4-FFF2-40B4-BE49-F238E27FC236}">
                  <a16:creationId xmlns:a16="http://schemas.microsoft.com/office/drawing/2014/main" id="{99685258-1651-58D0-296C-09472A55CD7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5156" y="5894225"/>
              <a:ext cx="362129" cy="362129"/>
            </a:xfrm>
            <a:prstGeom prst="rect">
              <a:avLst/>
            </a:prstGeom>
          </p:spPr>
        </p:pic>
        <p:pic>
          <p:nvPicPr>
            <p:cNvPr id="98" name="Picture 97">
              <a:extLst>
                <a:ext uri="{FF2B5EF4-FFF2-40B4-BE49-F238E27FC236}">
                  <a16:creationId xmlns:a16="http://schemas.microsoft.com/office/drawing/2014/main" id="{38532D4B-E018-987A-ED90-7536931AB01A}"/>
                </a:ext>
              </a:extLst>
            </p:cNvPr>
            <p:cNvPicPr>
              <a:picLocks noChangeAspect="1"/>
            </p:cNvPicPr>
            <p:nvPr/>
          </p:nvPicPr>
          <p:blipFill>
            <a:blip r:embed="rId16"/>
            <a:stretch>
              <a:fillRect/>
            </a:stretch>
          </p:blipFill>
          <p:spPr>
            <a:xfrm>
              <a:off x="1477382" y="5931482"/>
              <a:ext cx="18290" cy="341406"/>
            </a:xfrm>
            <a:prstGeom prst="rect">
              <a:avLst/>
            </a:prstGeom>
            <a:ln w="9525">
              <a:solidFill>
                <a:schemeClr val="bg1">
                  <a:lumMod val="75000"/>
                </a:schemeClr>
              </a:solidFill>
            </a:ln>
          </p:spPr>
        </p:pic>
        <p:sp>
          <p:nvSpPr>
            <p:cNvPr id="99" name="Flowchart: Connector 98">
              <a:extLst>
                <a:ext uri="{FF2B5EF4-FFF2-40B4-BE49-F238E27FC236}">
                  <a16:creationId xmlns:a16="http://schemas.microsoft.com/office/drawing/2014/main" id="{6F870064-FF63-4106-A4ED-036CA4FCC08F}"/>
                </a:ext>
              </a:extLst>
            </p:cNvPr>
            <p:cNvSpPr/>
            <p:nvPr/>
          </p:nvSpPr>
          <p:spPr>
            <a:xfrm>
              <a:off x="1746158" y="6080661"/>
              <a:ext cx="104776" cy="110581"/>
            </a:xfrm>
            <a:prstGeom prst="flowChartConnector">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6259ECF6-8537-8916-D653-63E779028EFB}"/>
                </a:ext>
              </a:extLst>
            </p:cNvPr>
            <p:cNvPicPr>
              <a:picLocks noChangeAspect="1"/>
            </p:cNvPicPr>
            <p:nvPr/>
          </p:nvPicPr>
          <p:blipFill>
            <a:blip r:embed="rId17"/>
            <a:stretch>
              <a:fillRect/>
            </a:stretch>
          </p:blipFill>
          <p:spPr>
            <a:xfrm>
              <a:off x="2533083" y="6075870"/>
              <a:ext cx="121931" cy="128027"/>
            </a:xfrm>
            <a:prstGeom prst="rect">
              <a:avLst/>
            </a:prstGeom>
          </p:spPr>
        </p:pic>
        <p:pic>
          <p:nvPicPr>
            <p:cNvPr id="101" name="Picture 100">
              <a:extLst>
                <a:ext uri="{FF2B5EF4-FFF2-40B4-BE49-F238E27FC236}">
                  <a16:creationId xmlns:a16="http://schemas.microsoft.com/office/drawing/2014/main" id="{D764C85E-BBB9-0706-D11F-B611D60239A5}"/>
                </a:ext>
              </a:extLst>
            </p:cNvPr>
            <p:cNvPicPr>
              <a:picLocks noChangeAspect="1"/>
            </p:cNvPicPr>
            <p:nvPr/>
          </p:nvPicPr>
          <p:blipFill>
            <a:blip r:embed="rId17"/>
            <a:stretch>
              <a:fillRect/>
            </a:stretch>
          </p:blipFill>
          <p:spPr>
            <a:xfrm>
              <a:off x="4704395" y="6077309"/>
              <a:ext cx="121931" cy="128027"/>
            </a:xfrm>
            <a:prstGeom prst="rect">
              <a:avLst/>
            </a:prstGeom>
          </p:spPr>
        </p:pic>
        <p:pic>
          <p:nvPicPr>
            <p:cNvPr id="102" name="Picture 101">
              <a:extLst>
                <a:ext uri="{FF2B5EF4-FFF2-40B4-BE49-F238E27FC236}">
                  <a16:creationId xmlns:a16="http://schemas.microsoft.com/office/drawing/2014/main" id="{AF037ECD-E08E-35BC-4B31-BD34C42D874B}"/>
                </a:ext>
              </a:extLst>
            </p:cNvPr>
            <p:cNvPicPr>
              <a:picLocks noChangeAspect="1"/>
            </p:cNvPicPr>
            <p:nvPr/>
          </p:nvPicPr>
          <p:blipFill>
            <a:blip r:embed="rId17"/>
            <a:stretch>
              <a:fillRect/>
            </a:stretch>
          </p:blipFill>
          <p:spPr>
            <a:xfrm>
              <a:off x="3806938" y="6083730"/>
              <a:ext cx="121931" cy="128027"/>
            </a:xfrm>
            <a:prstGeom prst="rect">
              <a:avLst/>
            </a:prstGeom>
          </p:spPr>
        </p:pic>
        <p:pic>
          <p:nvPicPr>
            <p:cNvPr id="103" name="Picture 102">
              <a:extLst>
                <a:ext uri="{FF2B5EF4-FFF2-40B4-BE49-F238E27FC236}">
                  <a16:creationId xmlns:a16="http://schemas.microsoft.com/office/drawing/2014/main" id="{D9ADC44F-D862-41A7-9EEF-B34C866B6377}"/>
                </a:ext>
              </a:extLst>
            </p:cNvPr>
            <p:cNvPicPr>
              <a:picLocks noChangeAspect="1"/>
            </p:cNvPicPr>
            <p:nvPr/>
          </p:nvPicPr>
          <p:blipFill>
            <a:blip r:embed="rId17"/>
            <a:stretch>
              <a:fillRect/>
            </a:stretch>
          </p:blipFill>
          <p:spPr>
            <a:xfrm>
              <a:off x="3196551" y="5393621"/>
              <a:ext cx="121931" cy="128027"/>
            </a:xfrm>
            <a:prstGeom prst="rect">
              <a:avLst/>
            </a:prstGeom>
          </p:spPr>
        </p:pic>
        <p:pic>
          <p:nvPicPr>
            <p:cNvPr id="104" name="Picture 103">
              <a:extLst>
                <a:ext uri="{FF2B5EF4-FFF2-40B4-BE49-F238E27FC236}">
                  <a16:creationId xmlns:a16="http://schemas.microsoft.com/office/drawing/2014/main" id="{75A85B9D-9557-F8FA-F59E-47EFF5BDDA5C}"/>
                </a:ext>
              </a:extLst>
            </p:cNvPr>
            <p:cNvPicPr>
              <a:picLocks noChangeAspect="1"/>
            </p:cNvPicPr>
            <p:nvPr/>
          </p:nvPicPr>
          <p:blipFill>
            <a:blip r:embed="rId17"/>
            <a:stretch>
              <a:fillRect/>
            </a:stretch>
          </p:blipFill>
          <p:spPr>
            <a:xfrm>
              <a:off x="3221932" y="6070790"/>
              <a:ext cx="121931" cy="128027"/>
            </a:xfrm>
            <a:prstGeom prst="rect">
              <a:avLst/>
            </a:prstGeom>
          </p:spPr>
        </p:pic>
        <p:pic>
          <p:nvPicPr>
            <p:cNvPr id="105" name="Picture 104">
              <a:extLst>
                <a:ext uri="{FF2B5EF4-FFF2-40B4-BE49-F238E27FC236}">
                  <a16:creationId xmlns:a16="http://schemas.microsoft.com/office/drawing/2014/main" id="{5F29E084-6AF5-83D3-C422-A161E2900407}"/>
                </a:ext>
              </a:extLst>
            </p:cNvPr>
            <p:cNvPicPr>
              <a:picLocks noChangeAspect="1"/>
            </p:cNvPicPr>
            <p:nvPr/>
          </p:nvPicPr>
          <p:blipFill>
            <a:blip r:embed="rId17"/>
            <a:stretch>
              <a:fillRect/>
            </a:stretch>
          </p:blipFill>
          <p:spPr>
            <a:xfrm>
              <a:off x="1766975" y="5383931"/>
              <a:ext cx="121931" cy="128027"/>
            </a:xfrm>
            <a:prstGeom prst="rect">
              <a:avLst/>
            </a:prstGeom>
          </p:spPr>
        </p:pic>
        <p:pic>
          <p:nvPicPr>
            <p:cNvPr id="106" name="Picture 105">
              <a:extLst>
                <a:ext uri="{FF2B5EF4-FFF2-40B4-BE49-F238E27FC236}">
                  <a16:creationId xmlns:a16="http://schemas.microsoft.com/office/drawing/2014/main" id="{CBE5FBF5-D9FC-9DBF-A278-848430495565}"/>
                </a:ext>
              </a:extLst>
            </p:cNvPr>
            <p:cNvPicPr>
              <a:picLocks noChangeAspect="1"/>
            </p:cNvPicPr>
            <p:nvPr/>
          </p:nvPicPr>
          <p:blipFill>
            <a:blip r:embed="rId17"/>
            <a:stretch>
              <a:fillRect/>
            </a:stretch>
          </p:blipFill>
          <p:spPr>
            <a:xfrm>
              <a:off x="4465214" y="5378088"/>
              <a:ext cx="121931" cy="128027"/>
            </a:xfrm>
            <a:prstGeom prst="rect">
              <a:avLst/>
            </a:prstGeom>
          </p:spPr>
        </p:pic>
        <p:pic>
          <p:nvPicPr>
            <p:cNvPr id="107" name="Picture 106">
              <a:extLst>
                <a:ext uri="{FF2B5EF4-FFF2-40B4-BE49-F238E27FC236}">
                  <a16:creationId xmlns:a16="http://schemas.microsoft.com/office/drawing/2014/main" id="{274D8976-7015-EC1F-54A3-305F96A4003F}"/>
                </a:ext>
              </a:extLst>
            </p:cNvPr>
            <p:cNvPicPr>
              <a:picLocks noChangeAspect="1"/>
            </p:cNvPicPr>
            <p:nvPr/>
          </p:nvPicPr>
          <p:blipFill>
            <a:blip r:embed="rId17"/>
            <a:stretch>
              <a:fillRect/>
            </a:stretch>
          </p:blipFill>
          <p:spPr>
            <a:xfrm>
              <a:off x="3800832" y="5388459"/>
              <a:ext cx="121931" cy="128027"/>
            </a:xfrm>
            <a:prstGeom prst="rect">
              <a:avLst/>
            </a:prstGeom>
          </p:spPr>
        </p:pic>
        <p:pic>
          <p:nvPicPr>
            <p:cNvPr id="108" name="Picture 107">
              <a:extLst>
                <a:ext uri="{FF2B5EF4-FFF2-40B4-BE49-F238E27FC236}">
                  <a16:creationId xmlns:a16="http://schemas.microsoft.com/office/drawing/2014/main" id="{B717B454-F1CE-CE82-63F7-F6421EDCCF07}"/>
                </a:ext>
              </a:extLst>
            </p:cNvPr>
            <p:cNvPicPr>
              <a:picLocks noChangeAspect="1"/>
            </p:cNvPicPr>
            <p:nvPr/>
          </p:nvPicPr>
          <p:blipFill>
            <a:blip r:embed="rId17"/>
            <a:stretch>
              <a:fillRect/>
            </a:stretch>
          </p:blipFill>
          <p:spPr>
            <a:xfrm>
              <a:off x="2396376" y="5563787"/>
              <a:ext cx="121931" cy="128027"/>
            </a:xfrm>
            <a:prstGeom prst="rect">
              <a:avLst/>
            </a:prstGeom>
          </p:spPr>
        </p:pic>
        <p:pic>
          <p:nvPicPr>
            <p:cNvPr id="109" name="Picture 108">
              <a:extLst>
                <a:ext uri="{FF2B5EF4-FFF2-40B4-BE49-F238E27FC236}">
                  <a16:creationId xmlns:a16="http://schemas.microsoft.com/office/drawing/2014/main" id="{EFB617E3-8279-582F-F51C-7D7A3F5CFF65}"/>
                </a:ext>
              </a:extLst>
            </p:cNvPr>
            <p:cNvPicPr>
              <a:picLocks noChangeAspect="1"/>
            </p:cNvPicPr>
            <p:nvPr/>
          </p:nvPicPr>
          <p:blipFill>
            <a:blip r:embed="rId17"/>
            <a:stretch>
              <a:fillRect/>
            </a:stretch>
          </p:blipFill>
          <p:spPr>
            <a:xfrm>
              <a:off x="1757563" y="5574287"/>
              <a:ext cx="121931" cy="128027"/>
            </a:xfrm>
            <a:prstGeom prst="rect">
              <a:avLst/>
            </a:prstGeom>
          </p:spPr>
        </p:pic>
        <p:pic>
          <p:nvPicPr>
            <p:cNvPr id="110" name="Picture 109">
              <a:extLst>
                <a:ext uri="{FF2B5EF4-FFF2-40B4-BE49-F238E27FC236}">
                  <a16:creationId xmlns:a16="http://schemas.microsoft.com/office/drawing/2014/main" id="{DC8EA557-D4D6-B688-15B6-2E18C9589821}"/>
                </a:ext>
              </a:extLst>
            </p:cNvPr>
            <p:cNvPicPr>
              <a:picLocks noChangeAspect="1"/>
            </p:cNvPicPr>
            <p:nvPr/>
          </p:nvPicPr>
          <p:blipFill>
            <a:blip r:embed="rId17"/>
            <a:stretch>
              <a:fillRect/>
            </a:stretch>
          </p:blipFill>
          <p:spPr>
            <a:xfrm>
              <a:off x="2670909" y="5383268"/>
              <a:ext cx="121931" cy="128027"/>
            </a:xfrm>
            <a:prstGeom prst="rect">
              <a:avLst/>
            </a:prstGeom>
          </p:spPr>
        </p:pic>
        <p:sp>
          <p:nvSpPr>
            <p:cNvPr id="111" name="TextBox 110">
              <a:extLst>
                <a:ext uri="{FF2B5EF4-FFF2-40B4-BE49-F238E27FC236}">
                  <a16:creationId xmlns:a16="http://schemas.microsoft.com/office/drawing/2014/main" id="{655717B7-34B7-A6A8-E934-7DFE304CCB77}"/>
                </a:ext>
              </a:extLst>
            </p:cNvPr>
            <p:cNvSpPr txBox="1"/>
            <p:nvPr/>
          </p:nvSpPr>
          <p:spPr>
            <a:xfrm>
              <a:off x="1657303" y="4525382"/>
              <a:ext cx="4192279" cy="470505"/>
            </a:xfrm>
            <a:prstGeom prst="rect">
              <a:avLst/>
            </a:prstGeom>
            <a:noFill/>
          </p:spPr>
          <p:txBody>
            <a:bodyPr wrap="square">
              <a:spAutoFit/>
            </a:bodyPr>
            <a:lstStyle/>
            <a:p>
              <a:r>
                <a:rPr lang="en-US" sz="1300" dirty="0">
                  <a:solidFill>
                    <a:srgbClr val="0450C2"/>
                  </a:solidFill>
                  <a:latin typeface="Open Sans" panose="020B0606030504020204" pitchFamily="34" charset="0"/>
                </a:rPr>
                <a:t>    </a:t>
              </a:r>
              <a:r>
                <a:rPr lang="en-US" sz="1100" dirty="0">
                  <a:solidFill>
                    <a:srgbClr val="00B0F0"/>
                  </a:solidFill>
                  <a:latin typeface="Open Sans" panose="020B0606030504020204" pitchFamily="34" charset="0"/>
                  <a:hlinkClick r:id="rId12">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8">
                    <a:extLst>
                      <a:ext uri="{A12FA001-AC4F-418D-AE19-62706E023703}">
                        <ahyp:hlinkClr xmlns:ahyp="http://schemas.microsoft.com/office/drawing/2018/hyperlinkcolor" val="tx"/>
                      </a:ext>
                    </a:extLst>
                  </a:hlinkClick>
                </a:rPr>
                <a:t>Angular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9">
                    <a:extLst>
                      <a:ext uri="{A12FA001-AC4F-418D-AE19-62706E023703}">
                        <ahyp:hlinkClr xmlns:ahyp="http://schemas.microsoft.com/office/drawing/2018/hyperlinkcolor" val="tx"/>
                      </a:ext>
                    </a:extLst>
                  </a:hlinkClick>
                </a:rPr>
                <a:t>React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0">
                    <a:extLst>
                      <a:ext uri="{A12FA001-AC4F-418D-AE19-62706E023703}">
                        <ahyp:hlinkClr xmlns:ahyp="http://schemas.microsoft.com/office/drawing/2018/hyperlinkcolor" val="tx"/>
                      </a:ext>
                    </a:extLst>
                  </a:hlinkClick>
                </a:rPr>
                <a:t>Vue</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1">
                    <a:extLst>
                      <a:ext uri="{A12FA001-AC4F-418D-AE19-62706E023703}">
                        <ahyp:hlinkClr xmlns:ahyp="http://schemas.microsoft.com/office/drawing/2018/hyperlinkcolor" val="tx"/>
                      </a:ext>
                    </a:extLst>
                  </a:hlinkClick>
                </a:rPr>
                <a:t>Blazor</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2">
                    <a:extLst>
                      <a:ext uri="{A12FA001-AC4F-418D-AE19-62706E023703}">
                        <ahyp:hlinkClr xmlns:ahyp="http://schemas.microsoft.com/office/drawing/2018/hyperlinkcolor" val="tx"/>
                      </a:ext>
                    </a:extLst>
                  </a:hlinkClick>
                </a:rPr>
                <a:t>ASP.NET MVC </a:t>
              </a:r>
              <a:r>
                <a:rPr lang="en-US" sz="1100" b="0" i="0" dirty="0">
                  <a:solidFill>
                    <a:srgbClr val="00B0F0"/>
                  </a:solidFill>
                  <a:effectLst/>
                  <a:latin typeface="Open Sans" panose="020B0606030504020204" pitchFamily="34" charset="0"/>
                  <a:hlinkClick r:id="rId22">
                    <a:extLst>
                      <a:ext uri="{A12FA001-AC4F-418D-AE19-62706E023703}">
                        <ahyp:hlinkClr xmlns:ahyp="http://schemas.microsoft.com/office/drawing/2018/hyperlinkcolor" val="tx"/>
                      </a:ext>
                    </a:extLst>
                  </a:hlinkClick>
                </a:rPr>
                <a:t>    </a:t>
              </a:r>
              <a:r>
                <a:rPr lang="en-US" sz="1100" dirty="0">
                  <a:solidFill>
                    <a:srgbClr val="00B0F0"/>
                  </a:solidFill>
                  <a:latin typeface="Open Sans" panose="020B0606030504020204" pitchFamily="34" charset="0"/>
                  <a:hlinkClick r:id="rId23">
                    <a:extLst>
                      <a:ext uri="{A12FA001-AC4F-418D-AE19-62706E023703}">
                        <ahyp:hlinkClr xmlns:ahyp="http://schemas.microsoft.com/office/drawing/2018/hyperlinkcolor" val="tx"/>
                      </a:ext>
                    </a:extLst>
                  </a:hlinkClick>
                </a:rPr>
                <a:t>ASP.NET Core</a:t>
              </a:r>
              <a:endParaRPr lang="en-US" sz="1100" dirty="0">
                <a:solidFill>
                  <a:srgbClr val="00B0F0"/>
                </a:solidFill>
              </a:endParaRPr>
            </a:p>
          </p:txBody>
        </p:sp>
        <p:pic>
          <p:nvPicPr>
            <p:cNvPr id="112" name="Picture 111">
              <a:extLst>
                <a:ext uri="{FF2B5EF4-FFF2-40B4-BE49-F238E27FC236}">
                  <a16:creationId xmlns:a16="http://schemas.microsoft.com/office/drawing/2014/main" id="{C1AE3F9C-0D45-4D3B-32D4-62D127398CF8}"/>
                </a:ext>
              </a:extLst>
            </p:cNvPr>
            <p:cNvPicPr>
              <a:picLocks noChangeAspect="1"/>
            </p:cNvPicPr>
            <p:nvPr/>
          </p:nvPicPr>
          <p:blipFill>
            <a:blip r:embed="rId17"/>
            <a:stretch>
              <a:fillRect/>
            </a:stretch>
          </p:blipFill>
          <p:spPr>
            <a:xfrm>
              <a:off x="1734200" y="4620904"/>
              <a:ext cx="121931" cy="128027"/>
            </a:xfrm>
            <a:prstGeom prst="rect">
              <a:avLst/>
            </a:prstGeom>
          </p:spPr>
        </p:pic>
        <p:pic>
          <p:nvPicPr>
            <p:cNvPr id="113" name="Picture 112">
              <a:extLst>
                <a:ext uri="{FF2B5EF4-FFF2-40B4-BE49-F238E27FC236}">
                  <a16:creationId xmlns:a16="http://schemas.microsoft.com/office/drawing/2014/main" id="{6F330AC6-68F5-FCFA-905D-DB28722D4FB9}"/>
                </a:ext>
              </a:extLst>
            </p:cNvPr>
            <p:cNvPicPr>
              <a:picLocks noChangeAspect="1"/>
            </p:cNvPicPr>
            <p:nvPr/>
          </p:nvPicPr>
          <p:blipFill>
            <a:blip r:embed="rId17"/>
            <a:stretch>
              <a:fillRect/>
            </a:stretch>
          </p:blipFill>
          <p:spPr>
            <a:xfrm>
              <a:off x="2677228" y="4618827"/>
              <a:ext cx="121931" cy="128027"/>
            </a:xfrm>
            <a:prstGeom prst="rect">
              <a:avLst/>
            </a:prstGeom>
          </p:spPr>
        </p:pic>
        <p:pic>
          <p:nvPicPr>
            <p:cNvPr id="114" name="Picture 113">
              <a:extLst>
                <a:ext uri="{FF2B5EF4-FFF2-40B4-BE49-F238E27FC236}">
                  <a16:creationId xmlns:a16="http://schemas.microsoft.com/office/drawing/2014/main" id="{DE43D21D-F779-BA9D-A836-C9180170819F}"/>
                </a:ext>
              </a:extLst>
            </p:cNvPr>
            <p:cNvPicPr>
              <a:picLocks noChangeAspect="1"/>
            </p:cNvPicPr>
            <p:nvPr/>
          </p:nvPicPr>
          <p:blipFill>
            <a:blip r:embed="rId24"/>
            <a:stretch>
              <a:fillRect/>
            </a:stretch>
          </p:blipFill>
          <p:spPr>
            <a:xfrm>
              <a:off x="1482213" y="4589612"/>
              <a:ext cx="12193" cy="438950"/>
            </a:xfrm>
            <a:prstGeom prst="rect">
              <a:avLst/>
            </a:prstGeom>
            <a:ln>
              <a:solidFill>
                <a:schemeClr val="bg1">
                  <a:lumMod val="75000"/>
                </a:schemeClr>
              </a:solidFill>
            </a:ln>
          </p:spPr>
        </p:pic>
        <p:pic>
          <p:nvPicPr>
            <p:cNvPr id="115" name="Picture 114">
              <a:extLst>
                <a:ext uri="{FF2B5EF4-FFF2-40B4-BE49-F238E27FC236}">
                  <a16:creationId xmlns:a16="http://schemas.microsoft.com/office/drawing/2014/main" id="{42C683D0-80D0-73E7-DADD-BF93D77D3778}"/>
                </a:ext>
              </a:extLst>
            </p:cNvPr>
            <p:cNvPicPr>
              <a:picLocks noChangeAspect="1"/>
            </p:cNvPicPr>
            <p:nvPr/>
          </p:nvPicPr>
          <p:blipFill>
            <a:blip r:embed="rId17"/>
            <a:stretch>
              <a:fillRect/>
            </a:stretch>
          </p:blipFill>
          <p:spPr>
            <a:xfrm>
              <a:off x="3931000" y="4615889"/>
              <a:ext cx="121931" cy="128027"/>
            </a:xfrm>
            <a:prstGeom prst="rect">
              <a:avLst/>
            </a:prstGeom>
          </p:spPr>
        </p:pic>
        <p:pic>
          <p:nvPicPr>
            <p:cNvPr id="116" name="Picture 115">
              <a:extLst>
                <a:ext uri="{FF2B5EF4-FFF2-40B4-BE49-F238E27FC236}">
                  <a16:creationId xmlns:a16="http://schemas.microsoft.com/office/drawing/2014/main" id="{B752DCB2-6223-4B88-62F7-9AE7FFCD3039}"/>
                </a:ext>
              </a:extLst>
            </p:cNvPr>
            <p:cNvPicPr>
              <a:picLocks noChangeAspect="1"/>
            </p:cNvPicPr>
            <p:nvPr/>
          </p:nvPicPr>
          <p:blipFill>
            <a:blip r:embed="rId17"/>
            <a:stretch>
              <a:fillRect/>
            </a:stretch>
          </p:blipFill>
          <p:spPr>
            <a:xfrm>
              <a:off x="4379028" y="4615889"/>
              <a:ext cx="121931" cy="128027"/>
            </a:xfrm>
            <a:prstGeom prst="rect">
              <a:avLst/>
            </a:prstGeom>
          </p:spPr>
        </p:pic>
        <p:pic>
          <p:nvPicPr>
            <p:cNvPr id="117" name="Picture 116">
              <a:extLst>
                <a:ext uri="{FF2B5EF4-FFF2-40B4-BE49-F238E27FC236}">
                  <a16:creationId xmlns:a16="http://schemas.microsoft.com/office/drawing/2014/main" id="{114EFA94-26DF-DEC8-C7B3-38C87683C080}"/>
                </a:ext>
              </a:extLst>
            </p:cNvPr>
            <p:cNvPicPr>
              <a:picLocks noChangeAspect="1"/>
            </p:cNvPicPr>
            <p:nvPr/>
          </p:nvPicPr>
          <p:blipFill>
            <a:blip r:embed="rId17"/>
            <a:stretch>
              <a:fillRect/>
            </a:stretch>
          </p:blipFill>
          <p:spPr>
            <a:xfrm>
              <a:off x="3382910" y="4622904"/>
              <a:ext cx="121931" cy="128027"/>
            </a:xfrm>
            <a:prstGeom prst="rect">
              <a:avLst/>
            </a:prstGeom>
          </p:spPr>
        </p:pic>
        <p:pic>
          <p:nvPicPr>
            <p:cNvPr id="118" name="Picture 117">
              <a:extLst>
                <a:ext uri="{FF2B5EF4-FFF2-40B4-BE49-F238E27FC236}">
                  <a16:creationId xmlns:a16="http://schemas.microsoft.com/office/drawing/2014/main" id="{C38044FB-3814-201B-CDBC-B89E92D5B504}"/>
                </a:ext>
              </a:extLst>
            </p:cNvPr>
            <p:cNvPicPr>
              <a:picLocks noChangeAspect="1"/>
            </p:cNvPicPr>
            <p:nvPr/>
          </p:nvPicPr>
          <p:blipFill>
            <a:blip r:embed="rId17"/>
            <a:stretch>
              <a:fillRect/>
            </a:stretch>
          </p:blipFill>
          <p:spPr>
            <a:xfrm>
              <a:off x="2356784" y="4800593"/>
              <a:ext cx="121931" cy="128027"/>
            </a:xfrm>
            <a:prstGeom prst="rect">
              <a:avLst/>
            </a:prstGeom>
          </p:spPr>
        </p:pic>
        <p:pic>
          <p:nvPicPr>
            <p:cNvPr id="119" name="Picture 118">
              <a:extLst>
                <a:ext uri="{FF2B5EF4-FFF2-40B4-BE49-F238E27FC236}">
                  <a16:creationId xmlns:a16="http://schemas.microsoft.com/office/drawing/2014/main" id="{028E4FEB-C8C4-13B4-1184-B5A2A6ADA106}"/>
                </a:ext>
              </a:extLst>
            </p:cNvPr>
            <p:cNvPicPr>
              <a:picLocks noChangeAspect="1"/>
            </p:cNvPicPr>
            <p:nvPr/>
          </p:nvPicPr>
          <p:blipFill>
            <a:blip r:embed="rId17"/>
            <a:stretch>
              <a:fillRect/>
            </a:stretch>
          </p:blipFill>
          <p:spPr>
            <a:xfrm>
              <a:off x="1732504" y="4795128"/>
              <a:ext cx="121931" cy="128027"/>
            </a:xfrm>
            <a:prstGeom prst="rect">
              <a:avLst/>
            </a:prstGeom>
          </p:spPr>
        </p:pic>
        <p:pic>
          <p:nvPicPr>
            <p:cNvPr id="120" name="Picture 119">
              <a:extLst>
                <a:ext uri="{FF2B5EF4-FFF2-40B4-BE49-F238E27FC236}">
                  <a16:creationId xmlns:a16="http://schemas.microsoft.com/office/drawing/2014/main" id="{A6E8458D-91B0-B48D-0F7B-3012F945FA7E}"/>
                </a:ext>
              </a:extLst>
            </p:cNvPr>
            <p:cNvPicPr>
              <a:picLocks noChangeAspect="1"/>
            </p:cNvPicPr>
            <p:nvPr/>
          </p:nvPicPr>
          <p:blipFill>
            <a:blip r:embed="rId17"/>
            <a:stretch>
              <a:fillRect/>
            </a:stretch>
          </p:blipFill>
          <p:spPr>
            <a:xfrm>
              <a:off x="3407161" y="4792365"/>
              <a:ext cx="121931" cy="128027"/>
            </a:xfrm>
            <a:prstGeom prst="rect">
              <a:avLst/>
            </a:prstGeom>
          </p:spPr>
        </p:pic>
      </p:grpSp>
      <p:sp>
        <p:nvSpPr>
          <p:cNvPr id="121" name="TextBox 120">
            <a:extLst>
              <a:ext uri="{FF2B5EF4-FFF2-40B4-BE49-F238E27FC236}">
                <a16:creationId xmlns:a16="http://schemas.microsoft.com/office/drawing/2014/main" id="{3CD8E576-2BE1-E6B5-16D3-A5AF3D65E333}"/>
              </a:ext>
            </a:extLst>
          </p:cNvPr>
          <p:cNvSpPr txBox="1"/>
          <p:nvPr/>
        </p:nvSpPr>
        <p:spPr>
          <a:xfrm>
            <a:off x="4203628" y="277066"/>
            <a:ext cx="3576320" cy="369332"/>
          </a:xfrm>
          <a:prstGeom prst="rect">
            <a:avLst/>
          </a:prstGeom>
          <a:noFill/>
        </p:spPr>
        <p:txBody>
          <a:bodyPr wrap="square" rtlCol="0">
            <a:spAutoFit/>
          </a:bodyPr>
          <a:lstStyle/>
          <a:p>
            <a:pPr algn="ctr"/>
            <a:r>
              <a:rPr lang="en-US" sz="1800" b="1" i="0" kern="1200" dirty="0">
                <a:solidFill>
                  <a:schemeClr val="tx1"/>
                </a:solidFill>
                <a:latin typeface="+mj-lt"/>
                <a:ea typeface="+mj-ea"/>
                <a:cs typeface="+mj-cs"/>
              </a:rPr>
              <a:t>Most Popular Components</a:t>
            </a:r>
            <a:endParaRPr lang="en-US" dirty="0"/>
          </a:p>
        </p:txBody>
      </p:sp>
    </p:spTree>
    <p:extLst>
      <p:ext uri="{BB962C8B-B14F-4D97-AF65-F5344CB8AC3E}">
        <p14:creationId xmlns:p14="http://schemas.microsoft.com/office/powerpoint/2010/main" val="250953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E08B559-08D5-1985-1C4E-9F1AB96DD9F0}"/>
              </a:ext>
            </a:extLst>
          </p:cNvPr>
          <p:cNvSpPr txBox="1"/>
          <p:nvPr/>
        </p:nvSpPr>
        <p:spPr>
          <a:xfrm>
            <a:off x="1125684" y="674956"/>
            <a:ext cx="10659347" cy="113182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400" kern="1200" dirty="0">
                <a:latin typeface="Quire Sans" panose="020B0502040400020003" pitchFamily="34" charset="0"/>
                <a:ea typeface="+mj-ea"/>
                <a:cs typeface="Quire Sans" panose="020B0502040400020003" pitchFamily="34" charset="0"/>
              </a:rPr>
              <a:t>Data Grid                    </a:t>
            </a:r>
            <a:r>
              <a:rPr lang="en-US" sz="1400" kern="1200" dirty="0">
                <a:solidFill>
                  <a:srgbClr val="00B0F0"/>
                </a:solidFill>
                <a:latin typeface="Quire Sans" panose="020B0502040400020003" pitchFamily="34" charset="0"/>
                <a:ea typeface="+mj-ea"/>
                <a:cs typeface="Quire Sans" panose="020B0502040400020003" pitchFamily="34" charset="0"/>
              </a:rPr>
              <a:t>Charts   </a:t>
            </a:r>
            <a:r>
              <a:rPr lang="en-US" sz="1400" kern="1200" dirty="0">
                <a:solidFill>
                  <a:schemeClr val="tx1"/>
                </a:solidFill>
                <a:latin typeface="Quire Sans" panose="020B0502040400020003" pitchFamily="34" charset="0"/>
                <a:ea typeface="+mj-ea"/>
                <a:cs typeface="Quire Sans" panose="020B0502040400020003" pitchFamily="34" charset="0"/>
              </a:rPr>
              <a:t>                 ListView</a:t>
            </a:r>
            <a:r>
              <a:rPr lang="en-US" sz="1400" dirty="0">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Scheduler                    Diagram                    PDF Viewer</a:t>
            </a:r>
            <a:r>
              <a:rPr lang="en-US" sz="1400" dirty="0">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Excel Library</a:t>
            </a:r>
          </a:p>
          <a:p>
            <a:pPr defTabSz="914400">
              <a:lnSpc>
                <a:spcPct val="90000"/>
              </a:lnSpc>
              <a:spcBef>
                <a:spcPct val="0"/>
              </a:spcBef>
              <a:spcAft>
                <a:spcPts val="600"/>
              </a:spcAft>
            </a:pPr>
            <a:endParaRPr lang="en-US" sz="1400" kern="1200" dirty="0">
              <a:solidFill>
                <a:schemeClr val="tx1"/>
              </a:solidFill>
              <a:latin typeface="Quire Sans" panose="020B0502040400020003" pitchFamily="34" charset="0"/>
              <a:ea typeface="+mj-ea"/>
              <a:cs typeface="Quire Sans" panose="020B0502040400020003" pitchFamily="34" charset="0"/>
            </a:endParaRPr>
          </a:p>
          <a:p>
            <a:pPr defTabSz="914400">
              <a:lnSpc>
                <a:spcPct val="90000"/>
              </a:lnSpc>
              <a:spcBef>
                <a:spcPct val="0"/>
              </a:spcBef>
              <a:spcAft>
                <a:spcPts val="600"/>
              </a:spcAft>
            </a:pPr>
            <a:r>
              <a:rPr lang="en-US" sz="1000" kern="1200" dirty="0">
                <a:solidFill>
                  <a:schemeClr val="tx1"/>
                </a:solidFill>
                <a:latin typeface="+mj-lt"/>
                <a:ea typeface="+mj-ea"/>
                <a:cs typeface="+mj-cs"/>
              </a:rPr>
              <a:t>  </a:t>
            </a:r>
          </a:p>
          <a:p>
            <a:pPr defTabSz="914400">
              <a:lnSpc>
                <a:spcPct val="90000"/>
              </a:lnSpc>
              <a:spcBef>
                <a:spcPct val="0"/>
              </a:spcBef>
              <a:spcAft>
                <a:spcPts val="600"/>
              </a:spcAft>
            </a:pPr>
            <a:r>
              <a:rPr lang="en-US" sz="1000" kern="1200" dirty="0">
                <a:solidFill>
                  <a:schemeClr val="tx1"/>
                </a:solidFill>
                <a:latin typeface="+mj-lt"/>
                <a:ea typeface="+mj-ea"/>
                <a:cs typeface="+mj-cs"/>
              </a:rPr>
              <a:t>   </a:t>
            </a:r>
          </a:p>
        </p:txBody>
      </p:sp>
      <p:sp>
        <p:nvSpPr>
          <p:cNvPr id="44" name="Rectangle 4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90466CB4-86D8-C7C8-D26D-0FBD39081153}"/>
              </a:ext>
            </a:extLst>
          </p:cNvPr>
          <p:cNvSpPr txBox="1"/>
          <p:nvPr/>
        </p:nvSpPr>
        <p:spPr>
          <a:xfrm>
            <a:off x="1445127" y="3907032"/>
            <a:ext cx="2362476" cy="302840"/>
          </a:xfrm>
          <a:prstGeom prst="rect">
            <a:avLst/>
          </a:prstGeom>
          <a:noFill/>
        </p:spPr>
        <p:txBody>
          <a:bodyPr wrap="square" rtlCol="0">
            <a:spAutoFit/>
          </a:bodyPr>
          <a:lstStyle/>
          <a:p>
            <a:pPr defTabSz="347472">
              <a:spcAft>
                <a:spcPts val="600"/>
              </a:spcAft>
            </a:pPr>
            <a:r>
              <a:rPr lang="en-US" sz="1368" b="1" kern="1200" dirty="0">
                <a:solidFill>
                  <a:srgbClr val="1A1A1A"/>
                </a:solidFill>
                <a:latin typeface="Open Sans" panose="020B0606030504020204" pitchFamily="34" charset="0"/>
                <a:ea typeface="+mn-ea"/>
                <a:cs typeface="+mn-cs"/>
              </a:rPr>
              <a:t>SUPPORTED PLATFORMS</a:t>
            </a:r>
            <a:endParaRPr lang="en-US" dirty="0"/>
          </a:p>
        </p:txBody>
      </p:sp>
      <p:cxnSp>
        <p:nvCxnSpPr>
          <p:cNvPr id="12" name="Straight Connector 11">
            <a:extLst>
              <a:ext uri="{FF2B5EF4-FFF2-40B4-BE49-F238E27FC236}">
                <a16:creationId xmlns:a16="http://schemas.microsoft.com/office/drawing/2014/main" id="{74D84450-315E-8836-721D-8A60B2DF63FC}"/>
              </a:ext>
            </a:extLst>
          </p:cNvPr>
          <p:cNvCxnSpPr>
            <a:cxnSpLocks/>
          </p:cNvCxnSpPr>
          <p:nvPr/>
        </p:nvCxnSpPr>
        <p:spPr>
          <a:xfrm flipV="1">
            <a:off x="2446484" y="1117222"/>
            <a:ext cx="1185401"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42D7DB3-4869-CAF4-732E-44CD74E489D1}"/>
              </a:ext>
            </a:extLst>
          </p:cNvPr>
          <p:cNvPicPr>
            <a:picLocks noChangeAspect="1"/>
          </p:cNvPicPr>
          <p:nvPr/>
        </p:nvPicPr>
        <p:blipFill>
          <a:blip r:embed="rId2"/>
          <a:stretch>
            <a:fillRect/>
          </a:stretch>
        </p:blipFill>
        <p:spPr>
          <a:xfrm>
            <a:off x="877716" y="3262312"/>
            <a:ext cx="333375" cy="333375"/>
          </a:xfrm>
          <a:prstGeom prst="rect">
            <a:avLst/>
          </a:prstGeom>
        </p:spPr>
      </p:pic>
      <p:pic>
        <p:nvPicPr>
          <p:cNvPr id="16" name="Picture 15">
            <a:extLst>
              <a:ext uri="{FF2B5EF4-FFF2-40B4-BE49-F238E27FC236}">
                <a16:creationId xmlns:a16="http://schemas.microsoft.com/office/drawing/2014/main" id="{2364A032-D7A6-40C0-680F-1D9FA0F48DA5}"/>
              </a:ext>
            </a:extLst>
          </p:cNvPr>
          <p:cNvPicPr>
            <a:picLocks noChangeAspect="1"/>
          </p:cNvPicPr>
          <p:nvPr/>
        </p:nvPicPr>
        <p:blipFill>
          <a:blip r:embed="rId3"/>
          <a:stretch>
            <a:fillRect/>
          </a:stretch>
        </p:blipFill>
        <p:spPr>
          <a:xfrm>
            <a:off x="10917731" y="3262312"/>
            <a:ext cx="333375" cy="333375"/>
          </a:xfrm>
          <a:prstGeom prst="rect">
            <a:avLst/>
          </a:prstGeom>
        </p:spPr>
      </p:pic>
      <p:sp>
        <p:nvSpPr>
          <p:cNvPr id="4" name="TextBox 3">
            <a:extLst>
              <a:ext uri="{FF2B5EF4-FFF2-40B4-BE49-F238E27FC236}">
                <a16:creationId xmlns:a16="http://schemas.microsoft.com/office/drawing/2014/main" id="{B62E956B-0C04-8719-554A-74373AED8E25}"/>
              </a:ext>
            </a:extLst>
          </p:cNvPr>
          <p:cNvSpPr txBox="1"/>
          <p:nvPr/>
        </p:nvSpPr>
        <p:spPr>
          <a:xfrm>
            <a:off x="1463259" y="1494239"/>
            <a:ext cx="5186937" cy="1950727"/>
          </a:xfrm>
          <a:prstGeom prst="rect">
            <a:avLst/>
          </a:prstGeom>
          <a:noFill/>
        </p:spPr>
        <p:txBody>
          <a:bodyPr wrap="square">
            <a:spAutoFit/>
          </a:bodyPr>
          <a:lstStyle/>
          <a:p>
            <a:pPr algn="l"/>
            <a:r>
              <a:rPr lang="en-US" b="1" i="0" dirty="0">
                <a:solidFill>
                  <a:srgbClr val="1A1A1A"/>
                </a:solidFill>
                <a:effectLst/>
                <a:latin typeface="Open Sans" panose="020B0606030504020204" pitchFamily="34" charset="0"/>
              </a:rPr>
              <a:t>Charts</a:t>
            </a:r>
          </a:p>
          <a:p>
            <a:pPr>
              <a:lnSpc>
                <a:spcPct val="150000"/>
              </a:lnSpc>
            </a:pP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pic>
        <p:nvPicPr>
          <p:cNvPr id="5" name="Picture 4">
            <a:extLst>
              <a:ext uri="{FF2B5EF4-FFF2-40B4-BE49-F238E27FC236}">
                <a16:creationId xmlns:a16="http://schemas.microsoft.com/office/drawing/2014/main" id="{F9A4ECD5-C8A7-DDF1-0F7A-A6BE4EBF73EA}"/>
              </a:ext>
            </a:extLst>
          </p:cNvPr>
          <p:cNvPicPr>
            <a:picLocks noChangeAspect="1"/>
          </p:cNvPicPr>
          <p:nvPr/>
        </p:nvPicPr>
        <p:blipFill>
          <a:blip r:embed="rId4"/>
          <a:stretch>
            <a:fillRect/>
          </a:stretch>
        </p:blipFill>
        <p:spPr>
          <a:xfrm>
            <a:off x="6314707" y="1284081"/>
            <a:ext cx="4796442" cy="4288852"/>
          </a:xfrm>
          <a:prstGeom prst="rect">
            <a:avLst/>
          </a:prstGeom>
        </p:spPr>
      </p:pic>
      <p:cxnSp>
        <p:nvCxnSpPr>
          <p:cNvPr id="10" name="Straight Connector 9">
            <a:extLst>
              <a:ext uri="{FF2B5EF4-FFF2-40B4-BE49-F238E27FC236}">
                <a16:creationId xmlns:a16="http://schemas.microsoft.com/office/drawing/2014/main" id="{97E792BC-FCBC-C3B1-5F3E-02DCABD62C2A}"/>
              </a:ext>
            </a:extLst>
          </p:cNvPr>
          <p:cNvCxnSpPr/>
          <p:nvPr/>
        </p:nvCxnSpPr>
        <p:spPr>
          <a:xfrm>
            <a:off x="1965062" y="5063208"/>
            <a:ext cx="0" cy="35532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083A1D1-5A57-2051-AE11-D736707429C5}"/>
              </a:ext>
            </a:extLst>
          </p:cNvPr>
          <p:cNvGrpSpPr/>
          <p:nvPr/>
        </p:nvGrpSpPr>
        <p:grpSpPr>
          <a:xfrm>
            <a:off x="1431811" y="4311207"/>
            <a:ext cx="5224592" cy="2014037"/>
            <a:chOff x="985156" y="4525382"/>
            <a:chExt cx="5220506" cy="2052601"/>
          </a:xfrm>
        </p:grpSpPr>
        <p:sp>
          <p:nvSpPr>
            <p:cNvPr id="13" name="TextBox 12">
              <a:extLst>
                <a:ext uri="{FF2B5EF4-FFF2-40B4-BE49-F238E27FC236}">
                  <a16:creationId xmlns:a16="http://schemas.microsoft.com/office/drawing/2014/main" id="{E1BEBBCB-5017-0AF5-968B-02D1D73725DA}"/>
                </a:ext>
              </a:extLst>
            </p:cNvPr>
            <p:cNvSpPr txBox="1"/>
            <p:nvPr/>
          </p:nvSpPr>
          <p:spPr>
            <a:xfrm>
              <a:off x="1767012" y="4915989"/>
              <a:ext cx="4438650" cy="1661994"/>
            </a:xfrm>
            <a:prstGeom prst="rect">
              <a:avLst/>
            </a:prstGeom>
            <a:noFill/>
          </p:spPr>
          <p:txBody>
            <a:bodyPr wrap="square" rtlCol="0">
              <a:spAutoFit/>
            </a:bodyPr>
            <a:lstStyle/>
            <a:p>
              <a:pPr algn="l"/>
              <a:br>
                <a:rPr lang="en-US" sz="1200" b="0" i="0" dirty="0">
                  <a:solidFill>
                    <a:srgbClr val="666666"/>
                  </a:solidFill>
                  <a:effectLst/>
                  <a:latin typeface="Open Sans" panose="020B0606030504020204" pitchFamily="34" charset="0"/>
                </a:rPr>
              </a:br>
              <a:endParaRPr lang="en-US" sz="1200" b="0" i="0" dirty="0">
                <a:solidFill>
                  <a:srgbClr val="666666"/>
                </a:solidFill>
                <a:effectLst/>
                <a:latin typeface="Open Sans" panose="020B0606030504020204" pitchFamily="34" charset="0"/>
              </a:endParaRPr>
            </a:p>
            <a:p>
              <a:pPr algn="l"/>
              <a:r>
                <a:rPr lang="en-US" sz="1200" dirty="0">
                  <a:solidFill>
                    <a:srgbClr val="666666"/>
                  </a:solidFill>
                  <a:latin typeface="Open Sans" panose="020B0606030504020204" pitchFamily="34" charset="0"/>
                </a:rPr>
                <a:t>  </a:t>
              </a:r>
              <a:r>
                <a:rPr lang="en-US" sz="1100" dirty="0">
                  <a:solidFill>
                    <a:srgbClr val="00B0F0"/>
                  </a:solidFill>
                  <a:latin typeface="Open Sans" panose="020B0606030504020204" pitchFamily="34" charset="0"/>
                  <a:hlinkClick r:id="rId5">
                    <a:extLst>
                      <a:ext uri="{A12FA001-AC4F-418D-AE19-62706E023703}">
                        <ahyp:hlinkClr xmlns:ahyp="http://schemas.microsoft.com/office/drawing/2018/hyperlinkcolor" val="tx"/>
                      </a:ext>
                    </a:extLst>
                  </a:hlinkClick>
                </a:rPr>
                <a:t>WinForms</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WPF</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7">
                    <a:extLst>
                      <a:ext uri="{A12FA001-AC4F-418D-AE19-62706E023703}">
                        <ahyp:hlinkClr xmlns:ahyp="http://schemas.microsoft.com/office/drawing/2018/hyperlinkcolor" val="tx"/>
                      </a:ext>
                    </a:extLst>
                  </a:hlinkClick>
                </a:rPr>
                <a:t>WinUI</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Xamarin</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rPr>
                <a:t>.</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NET MAUI</a:t>
              </a:r>
              <a:endParaRPr lang="en-US" sz="1100" b="0" i="0" strike="noStrike" dirty="0">
                <a:solidFill>
                  <a:srgbClr val="00B0F0"/>
                </a:solidFill>
                <a:effectLst/>
                <a:latin typeface="Open Sans" panose="020B0606030504020204" pitchFamily="34" charset="0"/>
              </a:endParaRPr>
            </a:p>
            <a:p>
              <a:pPr algn="l"/>
              <a:endParaRPr lang="en-US" sz="1100" b="0" i="0" dirty="0">
                <a:solidFill>
                  <a:srgbClr val="666666"/>
                </a:solidFill>
                <a:effectLst/>
                <a:latin typeface="Open Sans" panose="020B0606030504020204" pitchFamily="34" charset="0"/>
              </a:endParaRPr>
            </a:p>
            <a:p>
              <a:pPr algn="l"/>
              <a:r>
                <a:rPr lang="en-US" sz="1100" b="0" i="0" dirty="0">
                  <a:solidFill>
                    <a:srgbClr val="666666"/>
                  </a:solidFill>
                  <a:effectLst/>
                  <a:latin typeface="Open Sans" panose="020B0606030504020204" pitchFamily="34" charset="0"/>
                </a:rPr>
                <a:t> </a:t>
              </a:r>
              <a:endParaRPr lang="en-US" sz="1100" b="0" i="0" dirty="0">
                <a:solidFill>
                  <a:srgbClr val="00B0F0"/>
                </a:solidFill>
                <a:effectLst/>
                <a:latin typeface="Open Sans" panose="020B0606030504020204" pitchFamily="34" charset="0"/>
              </a:endParaRPr>
            </a:p>
            <a:p>
              <a:pPr algn="l"/>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Xamarin</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2">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.NET MAUI</a:t>
              </a:r>
              <a:endParaRPr lang="en-US" sz="1100" b="0" i="0" dirty="0">
                <a:solidFill>
                  <a:srgbClr val="00B0F0"/>
                </a:solidFill>
                <a:effectLst/>
                <a:latin typeface="Open Sans" panose="020B0606030504020204" pitchFamily="34" charset="0"/>
              </a:endParaRPr>
            </a:p>
            <a:p>
              <a:r>
                <a:rPr lang="en-US" dirty="0">
                  <a:solidFill>
                    <a:srgbClr val="00B0F0"/>
                  </a:solidFill>
                </a:rPr>
                <a:t> </a:t>
              </a: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64408B4A-CDDA-7C20-5F39-B06E212F572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6579" y="4622265"/>
              <a:ext cx="362128" cy="362128"/>
            </a:xfrm>
            <a:prstGeom prst="rect">
              <a:avLst/>
            </a:prstGeom>
          </p:spPr>
        </p:pic>
        <p:pic>
          <p:nvPicPr>
            <p:cNvPr id="17" name="Picture 16" descr="A computer screen outline with a white background&#10;&#10;Description automatically generated">
              <a:extLst>
                <a:ext uri="{FF2B5EF4-FFF2-40B4-BE49-F238E27FC236}">
                  <a16:creationId xmlns:a16="http://schemas.microsoft.com/office/drawing/2014/main" id="{C1FF1FB4-8BD5-789C-9030-9051E7F0CD6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5433" y="5291781"/>
              <a:ext cx="362127" cy="362127"/>
            </a:xfrm>
            <a:prstGeom prst="rect">
              <a:avLst/>
            </a:prstGeom>
          </p:spPr>
        </p:pic>
        <p:pic>
          <p:nvPicPr>
            <p:cNvPr id="18" name="Picture 17" descr="A black and white cell phone&#10;&#10;Description automatically generated">
              <a:extLst>
                <a:ext uri="{FF2B5EF4-FFF2-40B4-BE49-F238E27FC236}">
                  <a16:creationId xmlns:a16="http://schemas.microsoft.com/office/drawing/2014/main" id="{E6BDB1B8-353B-9A4D-FF52-A6F5530F68F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5156" y="5894225"/>
              <a:ext cx="362129" cy="362129"/>
            </a:xfrm>
            <a:prstGeom prst="rect">
              <a:avLst/>
            </a:prstGeom>
          </p:spPr>
        </p:pic>
        <p:pic>
          <p:nvPicPr>
            <p:cNvPr id="19" name="Picture 18">
              <a:extLst>
                <a:ext uri="{FF2B5EF4-FFF2-40B4-BE49-F238E27FC236}">
                  <a16:creationId xmlns:a16="http://schemas.microsoft.com/office/drawing/2014/main" id="{EE781ABB-ED60-60EE-3776-938DBDAEDA57}"/>
                </a:ext>
              </a:extLst>
            </p:cNvPr>
            <p:cNvPicPr>
              <a:picLocks noChangeAspect="1"/>
            </p:cNvPicPr>
            <p:nvPr/>
          </p:nvPicPr>
          <p:blipFill>
            <a:blip r:embed="rId16"/>
            <a:stretch>
              <a:fillRect/>
            </a:stretch>
          </p:blipFill>
          <p:spPr>
            <a:xfrm>
              <a:off x="1477382" y="5931482"/>
              <a:ext cx="18290" cy="341406"/>
            </a:xfrm>
            <a:prstGeom prst="rect">
              <a:avLst/>
            </a:prstGeom>
            <a:ln w="9525">
              <a:solidFill>
                <a:schemeClr val="bg1">
                  <a:lumMod val="75000"/>
                </a:schemeClr>
              </a:solidFill>
            </a:ln>
          </p:spPr>
        </p:pic>
        <p:sp>
          <p:nvSpPr>
            <p:cNvPr id="20" name="Flowchart: Connector 19">
              <a:extLst>
                <a:ext uri="{FF2B5EF4-FFF2-40B4-BE49-F238E27FC236}">
                  <a16:creationId xmlns:a16="http://schemas.microsoft.com/office/drawing/2014/main" id="{8929B5FC-2393-6E40-E22E-994E334673E6}"/>
                </a:ext>
              </a:extLst>
            </p:cNvPr>
            <p:cNvSpPr/>
            <p:nvPr/>
          </p:nvSpPr>
          <p:spPr>
            <a:xfrm>
              <a:off x="1746158" y="6080661"/>
              <a:ext cx="104776" cy="110581"/>
            </a:xfrm>
            <a:prstGeom prst="flowChartConnector">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7AAE565-4811-B51F-32A0-D3D6BB72D9F5}"/>
                </a:ext>
              </a:extLst>
            </p:cNvPr>
            <p:cNvPicPr>
              <a:picLocks noChangeAspect="1"/>
            </p:cNvPicPr>
            <p:nvPr/>
          </p:nvPicPr>
          <p:blipFill>
            <a:blip r:embed="rId17"/>
            <a:stretch>
              <a:fillRect/>
            </a:stretch>
          </p:blipFill>
          <p:spPr>
            <a:xfrm>
              <a:off x="2533083" y="6075870"/>
              <a:ext cx="121931" cy="128027"/>
            </a:xfrm>
            <a:prstGeom prst="rect">
              <a:avLst/>
            </a:prstGeom>
          </p:spPr>
        </p:pic>
        <p:pic>
          <p:nvPicPr>
            <p:cNvPr id="22" name="Picture 21">
              <a:extLst>
                <a:ext uri="{FF2B5EF4-FFF2-40B4-BE49-F238E27FC236}">
                  <a16:creationId xmlns:a16="http://schemas.microsoft.com/office/drawing/2014/main" id="{D850EBCA-8975-1739-F845-AC2C4A58B653}"/>
                </a:ext>
              </a:extLst>
            </p:cNvPr>
            <p:cNvPicPr>
              <a:picLocks noChangeAspect="1"/>
            </p:cNvPicPr>
            <p:nvPr/>
          </p:nvPicPr>
          <p:blipFill>
            <a:blip r:embed="rId17"/>
            <a:stretch>
              <a:fillRect/>
            </a:stretch>
          </p:blipFill>
          <p:spPr>
            <a:xfrm>
              <a:off x="4704395" y="6077309"/>
              <a:ext cx="121931" cy="128027"/>
            </a:xfrm>
            <a:prstGeom prst="rect">
              <a:avLst/>
            </a:prstGeom>
          </p:spPr>
        </p:pic>
        <p:pic>
          <p:nvPicPr>
            <p:cNvPr id="23" name="Picture 22">
              <a:extLst>
                <a:ext uri="{FF2B5EF4-FFF2-40B4-BE49-F238E27FC236}">
                  <a16:creationId xmlns:a16="http://schemas.microsoft.com/office/drawing/2014/main" id="{5619E5BD-15A6-24C0-A2DB-E2FFF861D32D}"/>
                </a:ext>
              </a:extLst>
            </p:cNvPr>
            <p:cNvPicPr>
              <a:picLocks noChangeAspect="1"/>
            </p:cNvPicPr>
            <p:nvPr/>
          </p:nvPicPr>
          <p:blipFill>
            <a:blip r:embed="rId17"/>
            <a:stretch>
              <a:fillRect/>
            </a:stretch>
          </p:blipFill>
          <p:spPr>
            <a:xfrm>
              <a:off x="3806938" y="6083730"/>
              <a:ext cx="121931" cy="128027"/>
            </a:xfrm>
            <a:prstGeom prst="rect">
              <a:avLst/>
            </a:prstGeom>
          </p:spPr>
        </p:pic>
        <p:pic>
          <p:nvPicPr>
            <p:cNvPr id="24" name="Picture 23">
              <a:extLst>
                <a:ext uri="{FF2B5EF4-FFF2-40B4-BE49-F238E27FC236}">
                  <a16:creationId xmlns:a16="http://schemas.microsoft.com/office/drawing/2014/main" id="{158E3192-CB15-0911-77F2-E27FDC628C65}"/>
                </a:ext>
              </a:extLst>
            </p:cNvPr>
            <p:cNvPicPr>
              <a:picLocks noChangeAspect="1"/>
            </p:cNvPicPr>
            <p:nvPr/>
          </p:nvPicPr>
          <p:blipFill>
            <a:blip r:embed="rId17"/>
            <a:stretch>
              <a:fillRect/>
            </a:stretch>
          </p:blipFill>
          <p:spPr>
            <a:xfrm>
              <a:off x="3196551" y="5393621"/>
              <a:ext cx="121931" cy="128027"/>
            </a:xfrm>
            <a:prstGeom prst="rect">
              <a:avLst/>
            </a:prstGeom>
          </p:spPr>
        </p:pic>
        <p:pic>
          <p:nvPicPr>
            <p:cNvPr id="25" name="Picture 24">
              <a:extLst>
                <a:ext uri="{FF2B5EF4-FFF2-40B4-BE49-F238E27FC236}">
                  <a16:creationId xmlns:a16="http://schemas.microsoft.com/office/drawing/2014/main" id="{5170A35C-780D-4850-4C32-F5391CEF2CB5}"/>
                </a:ext>
              </a:extLst>
            </p:cNvPr>
            <p:cNvPicPr>
              <a:picLocks noChangeAspect="1"/>
            </p:cNvPicPr>
            <p:nvPr/>
          </p:nvPicPr>
          <p:blipFill>
            <a:blip r:embed="rId17"/>
            <a:stretch>
              <a:fillRect/>
            </a:stretch>
          </p:blipFill>
          <p:spPr>
            <a:xfrm>
              <a:off x="3221932" y="6070790"/>
              <a:ext cx="121931" cy="128027"/>
            </a:xfrm>
            <a:prstGeom prst="rect">
              <a:avLst/>
            </a:prstGeom>
          </p:spPr>
        </p:pic>
        <p:pic>
          <p:nvPicPr>
            <p:cNvPr id="26" name="Picture 25">
              <a:extLst>
                <a:ext uri="{FF2B5EF4-FFF2-40B4-BE49-F238E27FC236}">
                  <a16:creationId xmlns:a16="http://schemas.microsoft.com/office/drawing/2014/main" id="{93071306-A0B3-6D71-C0FD-A5A08CB456C2}"/>
                </a:ext>
              </a:extLst>
            </p:cNvPr>
            <p:cNvPicPr>
              <a:picLocks noChangeAspect="1"/>
            </p:cNvPicPr>
            <p:nvPr/>
          </p:nvPicPr>
          <p:blipFill>
            <a:blip r:embed="rId17"/>
            <a:stretch>
              <a:fillRect/>
            </a:stretch>
          </p:blipFill>
          <p:spPr>
            <a:xfrm>
              <a:off x="1766975" y="5383931"/>
              <a:ext cx="121931" cy="128027"/>
            </a:xfrm>
            <a:prstGeom prst="rect">
              <a:avLst/>
            </a:prstGeom>
          </p:spPr>
        </p:pic>
        <p:pic>
          <p:nvPicPr>
            <p:cNvPr id="27" name="Picture 26">
              <a:extLst>
                <a:ext uri="{FF2B5EF4-FFF2-40B4-BE49-F238E27FC236}">
                  <a16:creationId xmlns:a16="http://schemas.microsoft.com/office/drawing/2014/main" id="{F78C202C-E57A-75B6-7B9A-9C22056EE9F5}"/>
                </a:ext>
              </a:extLst>
            </p:cNvPr>
            <p:cNvPicPr>
              <a:picLocks noChangeAspect="1"/>
            </p:cNvPicPr>
            <p:nvPr/>
          </p:nvPicPr>
          <p:blipFill>
            <a:blip r:embed="rId17"/>
            <a:stretch>
              <a:fillRect/>
            </a:stretch>
          </p:blipFill>
          <p:spPr>
            <a:xfrm>
              <a:off x="4465214" y="5378088"/>
              <a:ext cx="121931" cy="128027"/>
            </a:xfrm>
            <a:prstGeom prst="rect">
              <a:avLst/>
            </a:prstGeom>
          </p:spPr>
        </p:pic>
        <p:pic>
          <p:nvPicPr>
            <p:cNvPr id="28" name="Picture 27">
              <a:extLst>
                <a:ext uri="{FF2B5EF4-FFF2-40B4-BE49-F238E27FC236}">
                  <a16:creationId xmlns:a16="http://schemas.microsoft.com/office/drawing/2014/main" id="{4C34790F-69D2-3EC3-E062-1D2BD70BE38C}"/>
                </a:ext>
              </a:extLst>
            </p:cNvPr>
            <p:cNvPicPr>
              <a:picLocks noChangeAspect="1"/>
            </p:cNvPicPr>
            <p:nvPr/>
          </p:nvPicPr>
          <p:blipFill>
            <a:blip r:embed="rId17"/>
            <a:stretch>
              <a:fillRect/>
            </a:stretch>
          </p:blipFill>
          <p:spPr>
            <a:xfrm>
              <a:off x="3800832" y="5388459"/>
              <a:ext cx="121931" cy="128027"/>
            </a:xfrm>
            <a:prstGeom prst="rect">
              <a:avLst/>
            </a:prstGeom>
          </p:spPr>
        </p:pic>
        <p:pic>
          <p:nvPicPr>
            <p:cNvPr id="29" name="Picture 28">
              <a:extLst>
                <a:ext uri="{FF2B5EF4-FFF2-40B4-BE49-F238E27FC236}">
                  <a16:creationId xmlns:a16="http://schemas.microsoft.com/office/drawing/2014/main" id="{65E52C9C-C94B-7314-DA81-DFD463F4412F}"/>
                </a:ext>
              </a:extLst>
            </p:cNvPr>
            <p:cNvPicPr>
              <a:picLocks noChangeAspect="1"/>
            </p:cNvPicPr>
            <p:nvPr/>
          </p:nvPicPr>
          <p:blipFill>
            <a:blip r:embed="rId17"/>
            <a:stretch>
              <a:fillRect/>
            </a:stretch>
          </p:blipFill>
          <p:spPr>
            <a:xfrm>
              <a:off x="2396376" y="5563787"/>
              <a:ext cx="121931" cy="128027"/>
            </a:xfrm>
            <a:prstGeom prst="rect">
              <a:avLst/>
            </a:prstGeom>
          </p:spPr>
        </p:pic>
        <p:pic>
          <p:nvPicPr>
            <p:cNvPr id="30" name="Picture 29">
              <a:extLst>
                <a:ext uri="{FF2B5EF4-FFF2-40B4-BE49-F238E27FC236}">
                  <a16:creationId xmlns:a16="http://schemas.microsoft.com/office/drawing/2014/main" id="{7918833E-7443-8B7E-986F-0A611AD14A47}"/>
                </a:ext>
              </a:extLst>
            </p:cNvPr>
            <p:cNvPicPr>
              <a:picLocks noChangeAspect="1"/>
            </p:cNvPicPr>
            <p:nvPr/>
          </p:nvPicPr>
          <p:blipFill>
            <a:blip r:embed="rId17"/>
            <a:stretch>
              <a:fillRect/>
            </a:stretch>
          </p:blipFill>
          <p:spPr>
            <a:xfrm>
              <a:off x="1757563" y="5574287"/>
              <a:ext cx="121931" cy="128027"/>
            </a:xfrm>
            <a:prstGeom prst="rect">
              <a:avLst/>
            </a:prstGeom>
          </p:spPr>
        </p:pic>
        <p:pic>
          <p:nvPicPr>
            <p:cNvPr id="31" name="Picture 30">
              <a:extLst>
                <a:ext uri="{FF2B5EF4-FFF2-40B4-BE49-F238E27FC236}">
                  <a16:creationId xmlns:a16="http://schemas.microsoft.com/office/drawing/2014/main" id="{D3248095-5CAC-5697-53DA-E3981C2218F3}"/>
                </a:ext>
              </a:extLst>
            </p:cNvPr>
            <p:cNvPicPr>
              <a:picLocks noChangeAspect="1"/>
            </p:cNvPicPr>
            <p:nvPr/>
          </p:nvPicPr>
          <p:blipFill>
            <a:blip r:embed="rId17"/>
            <a:stretch>
              <a:fillRect/>
            </a:stretch>
          </p:blipFill>
          <p:spPr>
            <a:xfrm>
              <a:off x="2670909" y="5383268"/>
              <a:ext cx="121931" cy="128027"/>
            </a:xfrm>
            <a:prstGeom prst="rect">
              <a:avLst/>
            </a:prstGeom>
          </p:spPr>
        </p:pic>
        <p:sp>
          <p:nvSpPr>
            <p:cNvPr id="32" name="TextBox 31">
              <a:extLst>
                <a:ext uri="{FF2B5EF4-FFF2-40B4-BE49-F238E27FC236}">
                  <a16:creationId xmlns:a16="http://schemas.microsoft.com/office/drawing/2014/main" id="{D2B894A4-BC7E-0FC7-E2B2-B515820D4DEE}"/>
                </a:ext>
              </a:extLst>
            </p:cNvPr>
            <p:cNvSpPr txBox="1"/>
            <p:nvPr/>
          </p:nvSpPr>
          <p:spPr>
            <a:xfrm>
              <a:off x="1657303" y="4525382"/>
              <a:ext cx="4192279" cy="470505"/>
            </a:xfrm>
            <a:prstGeom prst="rect">
              <a:avLst/>
            </a:prstGeom>
            <a:noFill/>
          </p:spPr>
          <p:txBody>
            <a:bodyPr wrap="square">
              <a:spAutoFit/>
            </a:bodyPr>
            <a:lstStyle/>
            <a:p>
              <a:r>
                <a:rPr lang="en-US" sz="1300" dirty="0">
                  <a:solidFill>
                    <a:srgbClr val="0450C2"/>
                  </a:solidFill>
                  <a:latin typeface="Open Sans" panose="020B0606030504020204" pitchFamily="34" charset="0"/>
                </a:rPr>
                <a:t>    </a:t>
              </a:r>
              <a:r>
                <a:rPr lang="en-US" sz="1100" dirty="0">
                  <a:solidFill>
                    <a:srgbClr val="00B0F0"/>
                  </a:solidFill>
                  <a:latin typeface="Open Sans" panose="020B0606030504020204" pitchFamily="34" charset="0"/>
                  <a:hlinkClick r:id="rId12">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8">
                    <a:extLst>
                      <a:ext uri="{A12FA001-AC4F-418D-AE19-62706E023703}">
                        <ahyp:hlinkClr xmlns:ahyp="http://schemas.microsoft.com/office/drawing/2018/hyperlinkcolor" val="tx"/>
                      </a:ext>
                    </a:extLst>
                  </a:hlinkClick>
                </a:rPr>
                <a:t>Angular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9">
                    <a:extLst>
                      <a:ext uri="{A12FA001-AC4F-418D-AE19-62706E023703}">
                        <ahyp:hlinkClr xmlns:ahyp="http://schemas.microsoft.com/office/drawing/2018/hyperlinkcolor" val="tx"/>
                      </a:ext>
                    </a:extLst>
                  </a:hlinkClick>
                </a:rPr>
                <a:t>React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0">
                    <a:extLst>
                      <a:ext uri="{A12FA001-AC4F-418D-AE19-62706E023703}">
                        <ahyp:hlinkClr xmlns:ahyp="http://schemas.microsoft.com/office/drawing/2018/hyperlinkcolor" val="tx"/>
                      </a:ext>
                    </a:extLst>
                  </a:hlinkClick>
                </a:rPr>
                <a:t>Vue</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1">
                    <a:extLst>
                      <a:ext uri="{A12FA001-AC4F-418D-AE19-62706E023703}">
                        <ahyp:hlinkClr xmlns:ahyp="http://schemas.microsoft.com/office/drawing/2018/hyperlinkcolor" val="tx"/>
                      </a:ext>
                    </a:extLst>
                  </a:hlinkClick>
                </a:rPr>
                <a:t>Blazor</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2">
                    <a:extLst>
                      <a:ext uri="{A12FA001-AC4F-418D-AE19-62706E023703}">
                        <ahyp:hlinkClr xmlns:ahyp="http://schemas.microsoft.com/office/drawing/2018/hyperlinkcolor" val="tx"/>
                      </a:ext>
                    </a:extLst>
                  </a:hlinkClick>
                </a:rPr>
                <a:t>ASP.NET MVC </a:t>
              </a:r>
              <a:r>
                <a:rPr lang="en-US" sz="1100" b="0" i="0" dirty="0">
                  <a:solidFill>
                    <a:srgbClr val="00B0F0"/>
                  </a:solidFill>
                  <a:effectLst/>
                  <a:latin typeface="Open Sans" panose="020B0606030504020204" pitchFamily="34" charset="0"/>
                  <a:hlinkClick r:id="rId22">
                    <a:extLst>
                      <a:ext uri="{A12FA001-AC4F-418D-AE19-62706E023703}">
                        <ahyp:hlinkClr xmlns:ahyp="http://schemas.microsoft.com/office/drawing/2018/hyperlinkcolor" val="tx"/>
                      </a:ext>
                    </a:extLst>
                  </a:hlinkClick>
                </a:rPr>
                <a:t>    </a:t>
              </a:r>
              <a:r>
                <a:rPr lang="en-US" sz="1100" dirty="0">
                  <a:solidFill>
                    <a:srgbClr val="00B0F0"/>
                  </a:solidFill>
                  <a:latin typeface="Open Sans" panose="020B0606030504020204" pitchFamily="34" charset="0"/>
                  <a:hlinkClick r:id="rId23">
                    <a:extLst>
                      <a:ext uri="{A12FA001-AC4F-418D-AE19-62706E023703}">
                        <ahyp:hlinkClr xmlns:ahyp="http://schemas.microsoft.com/office/drawing/2018/hyperlinkcolor" val="tx"/>
                      </a:ext>
                    </a:extLst>
                  </a:hlinkClick>
                </a:rPr>
                <a:t>ASP.NET Core</a:t>
              </a:r>
              <a:endParaRPr lang="en-US" sz="1100" dirty="0">
                <a:solidFill>
                  <a:srgbClr val="00B0F0"/>
                </a:solidFill>
              </a:endParaRPr>
            </a:p>
          </p:txBody>
        </p:sp>
        <p:pic>
          <p:nvPicPr>
            <p:cNvPr id="33" name="Picture 32">
              <a:extLst>
                <a:ext uri="{FF2B5EF4-FFF2-40B4-BE49-F238E27FC236}">
                  <a16:creationId xmlns:a16="http://schemas.microsoft.com/office/drawing/2014/main" id="{40189077-1E08-0A94-F80B-C67C6054C77C}"/>
                </a:ext>
              </a:extLst>
            </p:cNvPr>
            <p:cNvPicPr>
              <a:picLocks noChangeAspect="1"/>
            </p:cNvPicPr>
            <p:nvPr/>
          </p:nvPicPr>
          <p:blipFill>
            <a:blip r:embed="rId17"/>
            <a:stretch>
              <a:fillRect/>
            </a:stretch>
          </p:blipFill>
          <p:spPr>
            <a:xfrm>
              <a:off x="1734200" y="4620904"/>
              <a:ext cx="121931" cy="128027"/>
            </a:xfrm>
            <a:prstGeom prst="rect">
              <a:avLst/>
            </a:prstGeom>
          </p:spPr>
        </p:pic>
        <p:pic>
          <p:nvPicPr>
            <p:cNvPr id="34" name="Picture 33">
              <a:extLst>
                <a:ext uri="{FF2B5EF4-FFF2-40B4-BE49-F238E27FC236}">
                  <a16:creationId xmlns:a16="http://schemas.microsoft.com/office/drawing/2014/main" id="{90C93ACE-065B-43FC-5F5C-BA7E915641BE}"/>
                </a:ext>
              </a:extLst>
            </p:cNvPr>
            <p:cNvPicPr>
              <a:picLocks noChangeAspect="1"/>
            </p:cNvPicPr>
            <p:nvPr/>
          </p:nvPicPr>
          <p:blipFill>
            <a:blip r:embed="rId17"/>
            <a:stretch>
              <a:fillRect/>
            </a:stretch>
          </p:blipFill>
          <p:spPr>
            <a:xfrm>
              <a:off x="2677228" y="4618827"/>
              <a:ext cx="121931" cy="128027"/>
            </a:xfrm>
            <a:prstGeom prst="rect">
              <a:avLst/>
            </a:prstGeom>
          </p:spPr>
        </p:pic>
        <p:pic>
          <p:nvPicPr>
            <p:cNvPr id="35" name="Picture 34">
              <a:extLst>
                <a:ext uri="{FF2B5EF4-FFF2-40B4-BE49-F238E27FC236}">
                  <a16:creationId xmlns:a16="http://schemas.microsoft.com/office/drawing/2014/main" id="{BE8DC7A2-69F4-E749-2CFE-84BF25BBA1A6}"/>
                </a:ext>
              </a:extLst>
            </p:cNvPr>
            <p:cNvPicPr>
              <a:picLocks noChangeAspect="1"/>
            </p:cNvPicPr>
            <p:nvPr/>
          </p:nvPicPr>
          <p:blipFill>
            <a:blip r:embed="rId24"/>
            <a:stretch>
              <a:fillRect/>
            </a:stretch>
          </p:blipFill>
          <p:spPr>
            <a:xfrm>
              <a:off x="1482213" y="4589612"/>
              <a:ext cx="12193" cy="438950"/>
            </a:xfrm>
            <a:prstGeom prst="rect">
              <a:avLst/>
            </a:prstGeom>
            <a:ln>
              <a:solidFill>
                <a:schemeClr val="bg1">
                  <a:lumMod val="75000"/>
                </a:schemeClr>
              </a:solidFill>
            </a:ln>
          </p:spPr>
        </p:pic>
        <p:pic>
          <p:nvPicPr>
            <p:cNvPr id="36" name="Picture 35">
              <a:extLst>
                <a:ext uri="{FF2B5EF4-FFF2-40B4-BE49-F238E27FC236}">
                  <a16:creationId xmlns:a16="http://schemas.microsoft.com/office/drawing/2014/main" id="{953C9E6B-46C1-3D0D-AD2C-92F6446026D1}"/>
                </a:ext>
              </a:extLst>
            </p:cNvPr>
            <p:cNvPicPr>
              <a:picLocks noChangeAspect="1"/>
            </p:cNvPicPr>
            <p:nvPr/>
          </p:nvPicPr>
          <p:blipFill>
            <a:blip r:embed="rId17"/>
            <a:stretch>
              <a:fillRect/>
            </a:stretch>
          </p:blipFill>
          <p:spPr>
            <a:xfrm>
              <a:off x="3931000" y="4615889"/>
              <a:ext cx="121931" cy="128027"/>
            </a:xfrm>
            <a:prstGeom prst="rect">
              <a:avLst/>
            </a:prstGeom>
          </p:spPr>
        </p:pic>
        <p:pic>
          <p:nvPicPr>
            <p:cNvPr id="37" name="Picture 36">
              <a:extLst>
                <a:ext uri="{FF2B5EF4-FFF2-40B4-BE49-F238E27FC236}">
                  <a16:creationId xmlns:a16="http://schemas.microsoft.com/office/drawing/2014/main" id="{620F9630-FA42-9737-10C8-1D9E33AAAB56}"/>
                </a:ext>
              </a:extLst>
            </p:cNvPr>
            <p:cNvPicPr>
              <a:picLocks noChangeAspect="1"/>
            </p:cNvPicPr>
            <p:nvPr/>
          </p:nvPicPr>
          <p:blipFill>
            <a:blip r:embed="rId17"/>
            <a:stretch>
              <a:fillRect/>
            </a:stretch>
          </p:blipFill>
          <p:spPr>
            <a:xfrm>
              <a:off x="4379028" y="4615889"/>
              <a:ext cx="121931" cy="128027"/>
            </a:xfrm>
            <a:prstGeom prst="rect">
              <a:avLst/>
            </a:prstGeom>
          </p:spPr>
        </p:pic>
        <p:pic>
          <p:nvPicPr>
            <p:cNvPr id="38" name="Picture 37">
              <a:extLst>
                <a:ext uri="{FF2B5EF4-FFF2-40B4-BE49-F238E27FC236}">
                  <a16:creationId xmlns:a16="http://schemas.microsoft.com/office/drawing/2014/main" id="{D955CF79-6B62-2081-AAD5-66F9DB9CBEAE}"/>
                </a:ext>
              </a:extLst>
            </p:cNvPr>
            <p:cNvPicPr>
              <a:picLocks noChangeAspect="1"/>
            </p:cNvPicPr>
            <p:nvPr/>
          </p:nvPicPr>
          <p:blipFill>
            <a:blip r:embed="rId17"/>
            <a:stretch>
              <a:fillRect/>
            </a:stretch>
          </p:blipFill>
          <p:spPr>
            <a:xfrm>
              <a:off x="3382910" y="4622904"/>
              <a:ext cx="121931" cy="128027"/>
            </a:xfrm>
            <a:prstGeom prst="rect">
              <a:avLst/>
            </a:prstGeom>
          </p:spPr>
        </p:pic>
        <p:pic>
          <p:nvPicPr>
            <p:cNvPr id="39" name="Picture 38">
              <a:extLst>
                <a:ext uri="{FF2B5EF4-FFF2-40B4-BE49-F238E27FC236}">
                  <a16:creationId xmlns:a16="http://schemas.microsoft.com/office/drawing/2014/main" id="{CF112C7F-9500-0D8F-145E-6C189EC25011}"/>
                </a:ext>
              </a:extLst>
            </p:cNvPr>
            <p:cNvPicPr>
              <a:picLocks noChangeAspect="1"/>
            </p:cNvPicPr>
            <p:nvPr/>
          </p:nvPicPr>
          <p:blipFill>
            <a:blip r:embed="rId17"/>
            <a:stretch>
              <a:fillRect/>
            </a:stretch>
          </p:blipFill>
          <p:spPr>
            <a:xfrm>
              <a:off x="2356784" y="4800593"/>
              <a:ext cx="121931" cy="128027"/>
            </a:xfrm>
            <a:prstGeom prst="rect">
              <a:avLst/>
            </a:prstGeom>
          </p:spPr>
        </p:pic>
        <p:pic>
          <p:nvPicPr>
            <p:cNvPr id="40" name="Picture 39">
              <a:extLst>
                <a:ext uri="{FF2B5EF4-FFF2-40B4-BE49-F238E27FC236}">
                  <a16:creationId xmlns:a16="http://schemas.microsoft.com/office/drawing/2014/main" id="{1F523C49-DF97-84B8-D843-D453527ACBA4}"/>
                </a:ext>
              </a:extLst>
            </p:cNvPr>
            <p:cNvPicPr>
              <a:picLocks noChangeAspect="1"/>
            </p:cNvPicPr>
            <p:nvPr/>
          </p:nvPicPr>
          <p:blipFill>
            <a:blip r:embed="rId17"/>
            <a:stretch>
              <a:fillRect/>
            </a:stretch>
          </p:blipFill>
          <p:spPr>
            <a:xfrm>
              <a:off x="1732504" y="4795128"/>
              <a:ext cx="121931" cy="128027"/>
            </a:xfrm>
            <a:prstGeom prst="rect">
              <a:avLst/>
            </a:prstGeom>
          </p:spPr>
        </p:pic>
        <p:pic>
          <p:nvPicPr>
            <p:cNvPr id="41" name="Picture 40">
              <a:extLst>
                <a:ext uri="{FF2B5EF4-FFF2-40B4-BE49-F238E27FC236}">
                  <a16:creationId xmlns:a16="http://schemas.microsoft.com/office/drawing/2014/main" id="{B1491DFC-E136-7471-0B60-BE332D6262F2}"/>
                </a:ext>
              </a:extLst>
            </p:cNvPr>
            <p:cNvPicPr>
              <a:picLocks noChangeAspect="1"/>
            </p:cNvPicPr>
            <p:nvPr/>
          </p:nvPicPr>
          <p:blipFill>
            <a:blip r:embed="rId17"/>
            <a:stretch>
              <a:fillRect/>
            </a:stretch>
          </p:blipFill>
          <p:spPr>
            <a:xfrm>
              <a:off x="3407161" y="4792365"/>
              <a:ext cx="121931" cy="128027"/>
            </a:xfrm>
            <a:prstGeom prst="rect">
              <a:avLst/>
            </a:prstGeom>
          </p:spPr>
        </p:pic>
      </p:grpSp>
      <p:sp>
        <p:nvSpPr>
          <p:cNvPr id="45" name="TextBox 44">
            <a:extLst>
              <a:ext uri="{FF2B5EF4-FFF2-40B4-BE49-F238E27FC236}">
                <a16:creationId xmlns:a16="http://schemas.microsoft.com/office/drawing/2014/main" id="{0720746E-C4F8-B432-7727-77B4997D08D8}"/>
              </a:ext>
            </a:extLst>
          </p:cNvPr>
          <p:cNvSpPr txBox="1"/>
          <p:nvPr/>
        </p:nvSpPr>
        <p:spPr>
          <a:xfrm>
            <a:off x="4203628" y="277066"/>
            <a:ext cx="3576320" cy="369332"/>
          </a:xfrm>
          <a:prstGeom prst="rect">
            <a:avLst/>
          </a:prstGeom>
          <a:noFill/>
        </p:spPr>
        <p:txBody>
          <a:bodyPr wrap="square" rtlCol="0">
            <a:spAutoFit/>
          </a:bodyPr>
          <a:lstStyle/>
          <a:p>
            <a:pPr algn="ctr"/>
            <a:r>
              <a:rPr lang="en-US" sz="1800" b="1" i="0" kern="1200" dirty="0">
                <a:solidFill>
                  <a:schemeClr val="tx1"/>
                </a:solidFill>
                <a:latin typeface="+mj-lt"/>
                <a:ea typeface="+mj-ea"/>
                <a:cs typeface="+mj-cs"/>
              </a:rPr>
              <a:t>Most Popular Components</a:t>
            </a:r>
            <a:endParaRPr lang="en-US" dirty="0"/>
          </a:p>
        </p:txBody>
      </p:sp>
    </p:spTree>
    <p:extLst>
      <p:ext uri="{BB962C8B-B14F-4D97-AF65-F5344CB8AC3E}">
        <p14:creationId xmlns:p14="http://schemas.microsoft.com/office/powerpoint/2010/main" val="331831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E08B559-08D5-1985-1C4E-9F1AB96DD9F0}"/>
              </a:ext>
            </a:extLst>
          </p:cNvPr>
          <p:cNvSpPr txBox="1"/>
          <p:nvPr/>
        </p:nvSpPr>
        <p:spPr>
          <a:xfrm>
            <a:off x="1157271" y="691606"/>
            <a:ext cx="10659347" cy="113182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400" kern="1200" dirty="0">
                <a:latin typeface="Quire Sans" panose="020B0502040400020003" pitchFamily="34" charset="0"/>
                <a:ea typeface="+mj-ea"/>
                <a:cs typeface="Quire Sans" panose="020B0502040400020003" pitchFamily="34" charset="0"/>
              </a:rPr>
              <a:t>Data Grid                    </a:t>
            </a:r>
            <a:r>
              <a:rPr lang="en-US" sz="1400" kern="1200" dirty="0">
                <a:solidFill>
                  <a:schemeClr val="tx1"/>
                </a:solidFill>
                <a:latin typeface="Quire Sans" panose="020B0502040400020003" pitchFamily="34" charset="0"/>
                <a:ea typeface="+mj-ea"/>
                <a:cs typeface="Quire Sans" panose="020B0502040400020003" pitchFamily="34" charset="0"/>
              </a:rPr>
              <a:t>Charts                   </a:t>
            </a:r>
            <a:r>
              <a:rPr lang="en-US" sz="1400" kern="1200" dirty="0">
                <a:solidFill>
                  <a:srgbClr val="00B0F0"/>
                </a:solidFill>
                <a:latin typeface="Quire Sans" panose="020B0502040400020003" pitchFamily="34" charset="0"/>
                <a:ea typeface="+mj-ea"/>
                <a:cs typeface="Quire Sans" panose="020B0502040400020003" pitchFamily="34" charset="0"/>
              </a:rPr>
              <a:t> ListView</a:t>
            </a:r>
            <a:r>
              <a:rPr lang="en-US" sz="1400" dirty="0">
                <a:solidFill>
                  <a:srgbClr val="00B0F0"/>
                </a:solidFill>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Scheduler                    Diagram                    PDF Viewer</a:t>
            </a:r>
            <a:r>
              <a:rPr lang="en-US" sz="1400" dirty="0">
                <a:latin typeface="Quire Sans" panose="020B0502040400020003" pitchFamily="34" charset="0"/>
                <a:ea typeface="+mj-ea"/>
                <a:cs typeface="Quire Sans" panose="020B0502040400020003" pitchFamily="34" charset="0"/>
              </a:rPr>
              <a:t>                    </a:t>
            </a:r>
            <a:r>
              <a:rPr lang="en-US" sz="1400" kern="1200" dirty="0">
                <a:solidFill>
                  <a:schemeClr val="tx1"/>
                </a:solidFill>
                <a:latin typeface="Quire Sans" panose="020B0502040400020003" pitchFamily="34" charset="0"/>
                <a:ea typeface="+mj-ea"/>
                <a:cs typeface="Quire Sans" panose="020B0502040400020003" pitchFamily="34" charset="0"/>
              </a:rPr>
              <a:t>Excel Library</a:t>
            </a:r>
          </a:p>
          <a:p>
            <a:pPr defTabSz="914400">
              <a:lnSpc>
                <a:spcPct val="90000"/>
              </a:lnSpc>
              <a:spcBef>
                <a:spcPct val="0"/>
              </a:spcBef>
              <a:spcAft>
                <a:spcPts val="600"/>
              </a:spcAft>
            </a:pPr>
            <a:endParaRPr lang="en-US" sz="1400" kern="1200" dirty="0">
              <a:solidFill>
                <a:schemeClr val="tx1"/>
              </a:solidFill>
              <a:latin typeface="Quire Sans" panose="020B0502040400020003" pitchFamily="34" charset="0"/>
              <a:ea typeface="+mj-ea"/>
              <a:cs typeface="Quire Sans" panose="020B0502040400020003" pitchFamily="34" charset="0"/>
            </a:endParaRPr>
          </a:p>
          <a:p>
            <a:pPr defTabSz="914400">
              <a:lnSpc>
                <a:spcPct val="90000"/>
              </a:lnSpc>
              <a:spcBef>
                <a:spcPct val="0"/>
              </a:spcBef>
              <a:spcAft>
                <a:spcPts val="600"/>
              </a:spcAft>
            </a:pPr>
            <a:r>
              <a:rPr lang="en-US" sz="1000" kern="1200" dirty="0">
                <a:solidFill>
                  <a:schemeClr val="tx1"/>
                </a:solidFill>
                <a:latin typeface="+mj-lt"/>
                <a:ea typeface="+mj-ea"/>
                <a:cs typeface="+mj-cs"/>
              </a:rPr>
              <a:t>  </a:t>
            </a:r>
          </a:p>
          <a:p>
            <a:pPr defTabSz="914400">
              <a:lnSpc>
                <a:spcPct val="90000"/>
              </a:lnSpc>
              <a:spcBef>
                <a:spcPct val="0"/>
              </a:spcBef>
              <a:spcAft>
                <a:spcPts val="600"/>
              </a:spcAft>
            </a:pPr>
            <a:r>
              <a:rPr lang="en-US" sz="1000" kern="1200" dirty="0">
                <a:solidFill>
                  <a:schemeClr val="tx1"/>
                </a:solidFill>
                <a:latin typeface="+mj-lt"/>
                <a:ea typeface="+mj-ea"/>
                <a:cs typeface="+mj-cs"/>
              </a:rPr>
              <a:t>   </a:t>
            </a:r>
          </a:p>
        </p:txBody>
      </p:sp>
      <p:sp>
        <p:nvSpPr>
          <p:cNvPr id="44" name="Rectangle 4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24A186B0-3691-52D4-B3EB-C107BEDF0669}"/>
              </a:ext>
            </a:extLst>
          </p:cNvPr>
          <p:cNvSpPr txBox="1"/>
          <p:nvPr/>
        </p:nvSpPr>
        <p:spPr>
          <a:xfrm>
            <a:off x="1446153" y="1424602"/>
            <a:ext cx="4992403" cy="2492990"/>
          </a:xfrm>
          <a:prstGeom prst="rect">
            <a:avLst/>
          </a:prstGeom>
          <a:noFill/>
        </p:spPr>
        <p:txBody>
          <a:bodyPr wrap="square" rtlCol="0">
            <a:spAutoFit/>
          </a:bodyPr>
          <a:lstStyle/>
          <a:p>
            <a:pPr defTabSz="347472">
              <a:spcAft>
                <a:spcPts val="600"/>
              </a:spcAft>
            </a:pPr>
            <a:r>
              <a:rPr lang="en-US" sz="1400" b="1" i="0" dirty="0">
                <a:solidFill>
                  <a:srgbClr val="1A1A1A"/>
                </a:solidFill>
                <a:effectLst/>
                <a:latin typeface="Open Sans" panose="020B0606030504020204" pitchFamily="34" charset="0"/>
              </a:rPr>
              <a:t>ListView</a:t>
            </a:r>
          </a:p>
          <a:p>
            <a:pPr algn="l"/>
            <a:endParaRPr lang="en-US" sz="1400" b="1" i="0" dirty="0">
              <a:solidFill>
                <a:srgbClr val="1A1A1A"/>
              </a:solidFill>
              <a:effectLst/>
              <a:latin typeface="Open Sans" panose="020B0606030504020204" pitchFamily="34" charset="0"/>
            </a:endParaRPr>
          </a:p>
          <a:p>
            <a:pPr algn="l">
              <a:lnSpc>
                <a:spcPct val="150000"/>
              </a:lnSpc>
            </a:pPr>
            <a:r>
              <a:rPr lang="en-US" sz="14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a:spcAft>
                <a:spcPts val="600"/>
              </a:spcAft>
            </a:pPr>
            <a:endParaRPr lang="en-US" dirty="0"/>
          </a:p>
        </p:txBody>
      </p:sp>
      <p:sp>
        <p:nvSpPr>
          <p:cNvPr id="8" name="TextBox 7">
            <a:extLst>
              <a:ext uri="{FF2B5EF4-FFF2-40B4-BE49-F238E27FC236}">
                <a16:creationId xmlns:a16="http://schemas.microsoft.com/office/drawing/2014/main" id="{90466CB4-86D8-C7C8-D26D-0FBD39081153}"/>
              </a:ext>
            </a:extLst>
          </p:cNvPr>
          <p:cNvSpPr txBox="1"/>
          <p:nvPr/>
        </p:nvSpPr>
        <p:spPr>
          <a:xfrm>
            <a:off x="1339295" y="3917592"/>
            <a:ext cx="2362476" cy="302840"/>
          </a:xfrm>
          <a:prstGeom prst="rect">
            <a:avLst/>
          </a:prstGeom>
          <a:noFill/>
        </p:spPr>
        <p:txBody>
          <a:bodyPr wrap="square" rtlCol="0">
            <a:spAutoFit/>
          </a:bodyPr>
          <a:lstStyle/>
          <a:p>
            <a:pPr defTabSz="347472">
              <a:spcAft>
                <a:spcPts val="600"/>
              </a:spcAft>
            </a:pPr>
            <a:r>
              <a:rPr lang="en-US" sz="1368" b="1" kern="1200" dirty="0">
                <a:solidFill>
                  <a:srgbClr val="1A1A1A"/>
                </a:solidFill>
                <a:latin typeface="Open Sans" panose="020B0606030504020204" pitchFamily="34" charset="0"/>
                <a:ea typeface="+mn-ea"/>
                <a:cs typeface="+mn-cs"/>
              </a:rPr>
              <a:t>SUPPORTED PLATFORMS</a:t>
            </a:r>
            <a:endParaRPr lang="en-US" dirty="0"/>
          </a:p>
        </p:txBody>
      </p:sp>
      <p:cxnSp>
        <p:nvCxnSpPr>
          <p:cNvPr id="12" name="Straight Connector 11">
            <a:extLst>
              <a:ext uri="{FF2B5EF4-FFF2-40B4-BE49-F238E27FC236}">
                <a16:creationId xmlns:a16="http://schemas.microsoft.com/office/drawing/2014/main" id="{74D84450-315E-8836-721D-8A60B2DF63FC}"/>
              </a:ext>
            </a:extLst>
          </p:cNvPr>
          <p:cNvCxnSpPr>
            <a:cxnSpLocks/>
          </p:cNvCxnSpPr>
          <p:nvPr/>
        </p:nvCxnSpPr>
        <p:spPr>
          <a:xfrm flipV="1">
            <a:off x="3828244" y="1117222"/>
            <a:ext cx="1185401"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42D7DB3-4869-CAF4-732E-44CD74E489D1}"/>
              </a:ext>
            </a:extLst>
          </p:cNvPr>
          <p:cNvPicPr>
            <a:picLocks noChangeAspect="1"/>
          </p:cNvPicPr>
          <p:nvPr/>
        </p:nvPicPr>
        <p:blipFill>
          <a:blip r:embed="rId2"/>
          <a:stretch>
            <a:fillRect/>
          </a:stretch>
        </p:blipFill>
        <p:spPr>
          <a:xfrm>
            <a:off x="877716" y="3262312"/>
            <a:ext cx="333375" cy="333375"/>
          </a:xfrm>
          <a:prstGeom prst="rect">
            <a:avLst/>
          </a:prstGeom>
        </p:spPr>
      </p:pic>
      <p:pic>
        <p:nvPicPr>
          <p:cNvPr id="16" name="Picture 15">
            <a:extLst>
              <a:ext uri="{FF2B5EF4-FFF2-40B4-BE49-F238E27FC236}">
                <a16:creationId xmlns:a16="http://schemas.microsoft.com/office/drawing/2014/main" id="{2364A032-D7A6-40C0-680F-1D9FA0F48DA5}"/>
              </a:ext>
            </a:extLst>
          </p:cNvPr>
          <p:cNvPicPr>
            <a:picLocks noChangeAspect="1"/>
          </p:cNvPicPr>
          <p:nvPr/>
        </p:nvPicPr>
        <p:blipFill>
          <a:blip r:embed="rId3"/>
          <a:stretch>
            <a:fillRect/>
          </a:stretch>
        </p:blipFill>
        <p:spPr>
          <a:xfrm>
            <a:off x="10917731" y="3262312"/>
            <a:ext cx="333375" cy="333375"/>
          </a:xfrm>
          <a:prstGeom prst="rect">
            <a:avLst/>
          </a:prstGeom>
        </p:spPr>
      </p:pic>
      <p:grpSp>
        <p:nvGrpSpPr>
          <p:cNvPr id="63" name="Group 62">
            <a:extLst>
              <a:ext uri="{FF2B5EF4-FFF2-40B4-BE49-F238E27FC236}">
                <a16:creationId xmlns:a16="http://schemas.microsoft.com/office/drawing/2014/main" id="{A486C850-2790-C56F-A709-FCF1094E605D}"/>
              </a:ext>
            </a:extLst>
          </p:cNvPr>
          <p:cNvGrpSpPr/>
          <p:nvPr/>
        </p:nvGrpSpPr>
        <p:grpSpPr>
          <a:xfrm>
            <a:off x="1431811" y="4311207"/>
            <a:ext cx="5224592" cy="2014037"/>
            <a:chOff x="985156" y="4525382"/>
            <a:chExt cx="5220506" cy="2052601"/>
          </a:xfrm>
        </p:grpSpPr>
        <p:sp>
          <p:nvSpPr>
            <p:cNvPr id="64" name="TextBox 63">
              <a:extLst>
                <a:ext uri="{FF2B5EF4-FFF2-40B4-BE49-F238E27FC236}">
                  <a16:creationId xmlns:a16="http://schemas.microsoft.com/office/drawing/2014/main" id="{168211E4-B2DB-6D45-17A5-16E7C36C3918}"/>
                </a:ext>
              </a:extLst>
            </p:cNvPr>
            <p:cNvSpPr txBox="1">
              <a:spLocks noGrp="1" noRot="1" noMove="1" noResize="1" noEditPoints="1" noAdjustHandles="1" noChangeArrowheads="1" noChangeShapeType="1"/>
            </p:cNvSpPr>
            <p:nvPr/>
          </p:nvSpPr>
          <p:spPr>
            <a:xfrm>
              <a:off x="1767012" y="4915989"/>
              <a:ext cx="4438650" cy="1661994"/>
            </a:xfrm>
            <a:prstGeom prst="rect">
              <a:avLst/>
            </a:prstGeom>
            <a:noFill/>
          </p:spPr>
          <p:txBody>
            <a:bodyPr wrap="square" rtlCol="0">
              <a:spAutoFit/>
            </a:bodyPr>
            <a:lstStyle/>
            <a:p>
              <a:pPr algn="l"/>
              <a:br>
                <a:rPr lang="en-US" sz="1200" b="0" i="0" dirty="0">
                  <a:solidFill>
                    <a:srgbClr val="666666"/>
                  </a:solidFill>
                  <a:effectLst/>
                  <a:latin typeface="Open Sans" panose="020B0606030504020204" pitchFamily="34" charset="0"/>
                </a:rPr>
              </a:br>
              <a:endParaRPr lang="en-US" sz="1200" b="0" i="0" dirty="0">
                <a:solidFill>
                  <a:srgbClr val="666666"/>
                </a:solidFill>
                <a:effectLst/>
                <a:latin typeface="Open Sans" panose="020B0606030504020204" pitchFamily="34" charset="0"/>
              </a:endParaRPr>
            </a:p>
            <a:p>
              <a:pPr algn="l"/>
              <a:r>
                <a:rPr lang="en-US" sz="1200" dirty="0">
                  <a:solidFill>
                    <a:srgbClr val="666666"/>
                  </a:solidFill>
                  <a:latin typeface="Open Sans" panose="020B0606030504020204" pitchFamily="34" charset="0"/>
                </a:rPr>
                <a:t>  </a:t>
              </a:r>
              <a:r>
                <a:rPr lang="en-US" sz="1100" dirty="0">
                  <a:solidFill>
                    <a:srgbClr val="00B0F0"/>
                  </a:solidFill>
                  <a:latin typeface="Open Sans" panose="020B0606030504020204" pitchFamily="34" charset="0"/>
                  <a:hlinkClick r:id="rId4">
                    <a:extLst>
                      <a:ext uri="{A12FA001-AC4F-418D-AE19-62706E023703}">
                        <ahyp:hlinkClr xmlns:ahyp="http://schemas.microsoft.com/office/drawing/2018/hyperlinkcolor" val="tx"/>
                      </a:ext>
                    </a:extLst>
                  </a:hlinkClick>
                </a:rPr>
                <a:t>WinForms</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5">
                    <a:extLst>
                      <a:ext uri="{A12FA001-AC4F-418D-AE19-62706E023703}">
                        <ahyp:hlinkClr xmlns:ahyp="http://schemas.microsoft.com/office/drawing/2018/hyperlinkcolor" val="tx"/>
                      </a:ext>
                    </a:extLst>
                  </a:hlinkClick>
                </a:rPr>
                <a:t>WPF</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WinUI</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7">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Xamarin</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rPr>
                <a:t>.</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100" b="0" i="0" strike="noStrike" dirty="0">
                <a:solidFill>
                  <a:srgbClr val="00B0F0"/>
                </a:solidFill>
                <a:effectLst/>
                <a:latin typeface="Open Sans" panose="020B0606030504020204" pitchFamily="34" charset="0"/>
              </a:endParaRPr>
            </a:p>
            <a:p>
              <a:pPr algn="l"/>
              <a:endParaRPr lang="en-US" sz="1100" b="0" i="0" dirty="0">
                <a:solidFill>
                  <a:srgbClr val="666666"/>
                </a:solidFill>
                <a:effectLst/>
                <a:latin typeface="Open Sans" panose="020B0606030504020204" pitchFamily="34" charset="0"/>
              </a:endParaRPr>
            </a:p>
            <a:p>
              <a:pPr algn="l"/>
              <a:r>
                <a:rPr lang="en-US" sz="1100" b="0" i="0" dirty="0">
                  <a:solidFill>
                    <a:srgbClr val="666666"/>
                  </a:solidFill>
                  <a:effectLst/>
                  <a:latin typeface="Open Sans" panose="020B0606030504020204" pitchFamily="34" charset="0"/>
                </a:rPr>
                <a:t> </a:t>
              </a:r>
              <a:endParaRPr lang="en-US" sz="1100" b="0" i="0" dirty="0">
                <a:solidFill>
                  <a:srgbClr val="00B0F0"/>
                </a:solidFill>
                <a:effectLst/>
                <a:latin typeface="Open Sans" panose="020B0606030504020204" pitchFamily="34" charset="0"/>
              </a:endParaRPr>
            </a:p>
            <a:p>
              <a:pPr algn="l"/>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8">
                    <a:extLst>
                      <a:ext uri="{A12FA001-AC4F-418D-AE19-62706E023703}">
                        <ahyp:hlinkClr xmlns:ahyp="http://schemas.microsoft.com/office/drawing/2018/hyperlinkcolor" val="tx"/>
                      </a:ext>
                    </a:extLst>
                  </a:hlinkClick>
                </a:rPr>
                <a:t>Xamarin</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7">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9">
                    <a:extLst>
                      <a:ext uri="{A12FA001-AC4F-418D-AE19-62706E023703}">
                        <ahyp:hlinkClr xmlns:ahyp="http://schemas.microsoft.com/office/drawing/2018/hyperlinkcolor" val="tx"/>
                      </a:ext>
                    </a:extLst>
                  </a:hlinkClick>
                </a:rPr>
                <a:t>UWP</a:t>
              </a:r>
              <a:r>
                <a:rPr lang="en-US" sz="1100" dirty="0">
                  <a:solidFill>
                    <a:srgbClr val="00B0F0"/>
                  </a:solidFill>
                  <a:latin typeface="Open Sans" panose="020B0606030504020204" pitchFamily="34" charset="0"/>
                </a:rPr>
                <a:t> </a:t>
              </a:r>
              <a:r>
                <a:rPr lang="en-US" sz="1100" b="0" i="0" strike="noStrike" dirty="0">
                  <a:solidFill>
                    <a:srgbClr val="00B0F0"/>
                  </a:solidFill>
                  <a:effectLst/>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100" b="0" i="0" dirty="0">
                <a:solidFill>
                  <a:srgbClr val="00B0F0"/>
                </a:solidFill>
                <a:effectLst/>
                <a:latin typeface="Open Sans" panose="020B0606030504020204" pitchFamily="34" charset="0"/>
              </a:endParaRPr>
            </a:p>
            <a:p>
              <a:r>
                <a:rPr lang="en-US" dirty="0">
                  <a:solidFill>
                    <a:srgbClr val="00B0F0"/>
                  </a:solidFill>
                </a:rPr>
                <a:t> </a:t>
              </a:r>
            </a:p>
          </p:txBody>
        </p:sp>
        <p:pic>
          <p:nvPicPr>
            <p:cNvPr id="65" name="Picture 64" descr="A black background with a black square&#10;&#10;Description automatically generated with medium confidence">
              <a:extLst>
                <a:ext uri="{FF2B5EF4-FFF2-40B4-BE49-F238E27FC236}">
                  <a16:creationId xmlns:a16="http://schemas.microsoft.com/office/drawing/2014/main" id="{F57E144F-1A55-7A49-A84D-2651DDC841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6579" y="4622265"/>
              <a:ext cx="362128" cy="362128"/>
            </a:xfrm>
            <a:prstGeom prst="rect">
              <a:avLst/>
            </a:prstGeom>
          </p:spPr>
        </p:pic>
        <p:pic>
          <p:nvPicPr>
            <p:cNvPr id="66" name="Picture 65" descr="A computer screen outline with a white background&#10;&#10;Description automatically generated">
              <a:extLst>
                <a:ext uri="{FF2B5EF4-FFF2-40B4-BE49-F238E27FC236}">
                  <a16:creationId xmlns:a16="http://schemas.microsoft.com/office/drawing/2014/main" id="{C52F2CF8-0CCF-32BC-6FD9-EE4447384BC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5433" y="5291781"/>
              <a:ext cx="362127" cy="362127"/>
            </a:xfrm>
            <a:prstGeom prst="rect">
              <a:avLst/>
            </a:prstGeom>
          </p:spPr>
        </p:pic>
        <p:pic>
          <p:nvPicPr>
            <p:cNvPr id="67" name="Picture 66" descr="A black and white cell phone&#10;&#10;Description automatically generated">
              <a:extLst>
                <a:ext uri="{FF2B5EF4-FFF2-40B4-BE49-F238E27FC236}">
                  <a16:creationId xmlns:a16="http://schemas.microsoft.com/office/drawing/2014/main" id="{1107B631-18D2-0924-7CC5-502AF015E93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5156" y="5894225"/>
              <a:ext cx="362129" cy="362129"/>
            </a:xfrm>
            <a:prstGeom prst="rect">
              <a:avLst/>
            </a:prstGeom>
          </p:spPr>
        </p:pic>
        <p:pic>
          <p:nvPicPr>
            <p:cNvPr id="68" name="Picture 67">
              <a:extLst>
                <a:ext uri="{FF2B5EF4-FFF2-40B4-BE49-F238E27FC236}">
                  <a16:creationId xmlns:a16="http://schemas.microsoft.com/office/drawing/2014/main" id="{7B12957A-6687-F109-A5A6-FBD022C56F7D}"/>
                </a:ext>
              </a:extLst>
            </p:cNvPr>
            <p:cNvPicPr>
              <a:picLocks noChangeAspect="1"/>
            </p:cNvPicPr>
            <p:nvPr/>
          </p:nvPicPr>
          <p:blipFill>
            <a:blip r:embed="rId15"/>
            <a:stretch>
              <a:fillRect/>
            </a:stretch>
          </p:blipFill>
          <p:spPr>
            <a:xfrm>
              <a:off x="1477382" y="5931482"/>
              <a:ext cx="18290" cy="341406"/>
            </a:xfrm>
            <a:prstGeom prst="rect">
              <a:avLst/>
            </a:prstGeom>
            <a:ln w="9525">
              <a:solidFill>
                <a:schemeClr val="bg1">
                  <a:lumMod val="75000"/>
                </a:schemeClr>
              </a:solidFill>
            </a:ln>
          </p:spPr>
        </p:pic>
        <p:sp>
          <p:nvSpPr>
            <p:cNvPr id="69" name="Flowchart: Connector 68">
              <a:extLst>
                <a:ext uri="{FF2B5EF4-FFF2-40B4-BE49-F238E27FC236}">
                  <a16:creationId xmlns:a16="http://schemas.microsoft.com/office/drawing/2014/main" id="{08289024-9C41-0A25-07FB-72C55E2BEE9B}"/>
                </a:ext>
              </a:extLst>
            </p:cNvPr>
            <p:cNvSpPr/>
            <p:nvPr/>
          </p:nvSpPr>
          <p:spPr>
            <a:xfrm>
              <a:off x="1746158" y="6080661"/>
              <a:ext cx="104776" cy="110581"/>
            </a:xfrm>
            <a:prstGeom prst="flowChartConnector">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6D91AE59-0B21-CB2B-25AD-C0896686AF99}"/>
                </a:ext>
              </a:extLst>
            </p:cNvPr>
            <p:cNvPicPr>
              <a:picLocks noChangeAspect="1"/>
            </p:cNvPicPr>
            <p:nvPr/>
          </p:nvPicPr>
          <p:blipFill>
            <a:blip r:embed="rId16"/>
            <a:stretch>
              <a:fillRect/>
            </a:stretch>
          </p:blipFill>
          <p:spPr>
            <a:xfrm>
              <a:off x="2533083" y="6075870"/>
              <a:ext cx="121931" cy="128027"/>
            </a:xfrm>
            <a:prstGeom prst="rect">
              <a:avLst/>
            </a:prstGeom>
          </p:spPr>
        </p:pic>
        <p:pic>
          <p:nvPicPr>
            <p:cNvPr id="71" name="Picture 70">
              <a:extLst>
                <a:ext uri="{FF2B5EF4-FFF2-40B4-BE49-F238E27FC236}">
                  <a16:creationId xmlns:a16="http://schemas.microsoft.com/office/drawing/2014/main" id="{0E8A9181-B7C8-8ABE-43DA-4FE6B3BF6CC4}"/>
                </a:ext>
              </a:extLst>
            </p:cNvPr>
            <p:cNvPicPr>
              <a:picLocks noChangeAspect="1"/>
            </p:cNvPicPr>
            <p:nvPr/>
          </p:nvPicPr>
          <p:blipFill>
            <a:blip r:embed="rId16"/>
            <a:stretch>
              <a:fillRect/>
            </a:stretch>
          </p:blipFill>
          <p:spPr>
            <a:xfrm>
              <a:off x="4704395" y="6077309"/>
              <a:ext cx="121931" cy="128027"/>
            </a:xfrm>
            <a:prstGeom prst="rect">
              <a:avLst/>
            </a:prstGeom>
          </p:spPr>
        </p:pic>
        <p:pic>
          <p:nvPicPr>
            <p:cNvPr id="72" name="Picture 71">
              <a:extLst>
                <a:ext uri="{FF2B5EF4-FFF2-40B4-BE49-F238E27FC236}">
                  <a16:creationId xmlns:a16="http://schemas.microsoft.com/office/drawing/2014/main" id="{28D15BCE-5618-0579-D307-F02521FE8FDB}"/>
                </a:ext>
              </a:extLst>
            </p:cNvPr>
            <p:cNvPicPr>
              <a:picLocks noChangeAspect="1"/>
            </p:cNvPicPr>
            <p:nvPr/>
          </p:nvPicPr>
          <p:blipFill>
            <a:blip r:embed="rId16"/>
            <a:stretch>
              <a:fillRect/>
            </a:stretch>
          </p:blipFill>
          <p:spPr>
            <a:xfrm>
              <a:off x="3806938" y="6083730"/>
              <a:ext cx="121931" cy="128027"/>
            </a:xfrm>
            <a:prstGeom prst="rect">
              <a:avLst/>
            </a:prstGeom>
          </p:spPr>
        </p:pic>
        <p:pic>
          <p:nvPicPr>
            <p:cNvPr id="73" name="Picture 72">
              <a:extLst>
                <a:ext uri="{FF2B5EF4-FFF2-40B4-BE49-F238E27FC236}">
                  <a16:creationId xmlns:a16="http://schemas.microsoft.com/office/drawing/2014/main" id="{02E5DCF3-5663-6414-C740-02677A28E182}"/>
                </a:ext>
              </a:extLst>
            </p:cNvPr>
            <p:cNvPicPr>
              <a:picLocks noChangeAspect="1"/>
            </p:cNvPicPr>
            <p:nvPr/>
          </p:nvPicPr>
          <p:blipFill>
            <a:blip r:embed="rId16"/>
            <a:stretch>
              <a:fillRect/>
            </a:stretch>
          </p:blipFill>
          <p:spPr>
            <a:xfrm>
              <a:off x="3196551" y="5393621"/>
              <a:ext cx="121931" cy="128027"/>
            </a:xfrm>
            <a:prstGeom prst="rect">
              <a:avLst/>
            </a:prstGeom>
          </p:spPr>
        </p:pic>
        <p:pic>
          <p:nvPicPr>
            <p:cNvPr id="74" name="Picture 73">
              <a:extLst>
                <a:ext uri="{FF2B5EF4-FFF2-40B4-BE49-F238E27FC236}">
                  <a16:creationId xmlns:a16="http://schemas.microsoft.com/office/drawing/2014/main" id="{375180C8-D8DA-394D-F55C-A37BF1F11CB5}"/>
                </a:ext>
              </a:extLst>
            </p:cNvPr>
            <p:cNvPicPr>
              <a:picLocks noChangeAspect="1"/>
            </p:cNvPicPr>
            <p:nvPr/>
          </p:nvPicPr>
          <p:blipFill>
            <a:blip r:embed="rId16"/>
            <a:stretch>
              <a:fillRect/>
            </a:stretch>
          </p:blipFill>
          <p:spPr>
            <a:xfrm>
              <a:off x="3221932" y="6070790"/>
              <a:ext cx="121931" cy="128027"/>
            </a:xfrm>
            <a:prstGeom prst="rect">
              <a:avLst/>
            </a:prstGeom>
          </p:spPr>
        </p:pic>
        <p:pic>
          <p:nvPicPr>
            <p:cNvPr id="75" name="Picture 74">
              <a:extLst>
                <a:ext uri="{FF2B5EF4-FFF2-40B4-BE49-F238E27FC236}">
                  <a16:creationId xmlns:a16="http://schemas.microsoft.com/office/drawing/2014/main" id="{C5597D6A-EF55-8B29-1C03-764751FE4C49}"/>
                </a:ext>
              </a:extLst>
            </p:cNvPr>
            <p:cNvPicPr>
              <a:picLocks noChangeAspect="1"/>
            </p:cNvPicPr>
            <p:nvPr/>
          </p:nvPicPr>
          <p:blipFill>
            <a:blip r:embed="rId16"/>
            <a:stretch>
              <a:fillRect/>
            </a:stretch>
          </p:blipFill>
          <p:spPr>
            <a:xfrm>
              <a:off x="1766975" y="5383931"/>
              <a:ext cx="121931" cy="128027"/>
            </a:xfrm>
            <a:prstGeom prst="rect">
              <a:avLst/>
            </a:prstGeom>
          </p:spPr>
        </p:pic>
        <p:pic>
          <p:nvPicPr>
            <p:cNvPr id="76" name="Picture 75">
              <a:extLst>
                <a:ext uri="{FF2B5EF4-FFF2-40B4-BE49-F238E27FC236}">
                  <a16:creationId xmlns:a16="http://schemas.microsoft.com/office/drawing/2014/main" id="{AF03BF09-0C84-88FF-FFB9-D0AB0608EDF8}"/>
                </a:ext>
              </a:extLst>
            </p:cNvPr>
            <p:cNvPicPr>
              <a:picLocks noChangeAspect="1"/>
            </p:cNvPicPr>
            <p:nvPr/>
          </p:nvPicPr>
          <p:blipFill>
            <a:blip r:embed="rId16"/>
            <a:stretch>
              <a:fillRect/>
            </a:stretch>
          </p:blipFill>
          <p:spPr>
            <a:xfrm>
              <a:off x="4465214" y="5378088"/>
              <a:ext cx="121931" cy="128027"/>
            </a:xfrm>
            <a:prstGeom prst="rect">
              <a:avLst/>
            </a:prstGeom>
          </p:spPr>
        </p:pic>
        <p:pic>
          <p:nvPicPr>
            <p:cNvPr id="77" name="Picture 76">
              <a:extLst>
                <a:ext uri="{FF2B5EF4-FFF2-40B4-BE49-F238E27FC236}">
                  <a16:creationId xmlns:a16="http://schemas.microsoft.com/office/drawing/2014/main" id="{7078358F-2AEC-953B-07EB-E7CBED2F5767}"/>
                </a:ext>
              </a:extLst>
            </p:cNvPr>
            <p:cNvPicPr>
              <a:picLocks noChangeAspect="1"/>
            </p:cNvPicPr>
            <p:nvPr/>
          </p:nvPicPr>
          <p:blipFill>
            <a:blip r:embed="rId16"/>
            <a:stretch>
              <a:fillRect/>
            </a:stretch>
          </p:blipFill>
          <p:spPr>
            <a:xfrm>
              <a:off x="3800832" y="5388459"/>
              <a:ext cx="121931" cy="128027"/>
            </a:xfrm>
            <a:prstGeom prst="rect">
              <a:avLst/>
            </a:prstGeom>
          </p:spPr>
        </p:pic>
        <p:pic>
          <p:nvPicPr>
            <p:cNvPr id="78" name="Picture 77">
              <a:extLst>
                <a:ext uri="{FF2B5EF4-FFF2-40B4-BE49-F238E27FC236}">
                  <a16:creationId xmlns:a16="http://schemas.microsoft.com/office/drawing/2014/main" id="{029B4653-1AEB-D012-9E31-23002E6D5B03}"/>
                </a:ext>
              </a:extLst>
            </p:cNvPr>
            <p:cNvPicPr>
              <a:picLocks noChangeAspect="1"/>
            </p:cNvPicPr>
            <p:nvPr/>
          </p:nvPicPr>
          <p:blipFill>
            <a:blip r:embed="rId16"/>
            <a:stretch>
              <a:fillRect/>
            </a:stretch>
          </p:blipFill>
          <p:spPr>
            <a:xfrm>
              <a:off x="2396376" y="5563787"/>
              <a:ext cx="121931" cy="128027"/>
            </a:xfrm>
            <a:prstGeom prst="rect">
              <a:avLst/>
            </a:prstGeom>
          </p:spPr>
        </p:pic>
        <p:pic>
          <p:nvPicPr>
            <p:cNvPr id="79" name="Picture 78">
              <a:extLst>
                <a:ext uri="{FF2B5EF4-FFF2-40B4-BE49-F238E27FC236}">
                  <a16:creationId xmlns:a16="http://schemas.microsoft.com/office/drawing/2014/main" id="{8D6C4E6C-0297-7D58-CE5A-763F14F12018}"/>
                </a:ext>
              </a:extLst>
            </p:cNvPr>
            <p:cNvPicPr>
              <a:picLocks noChangeAspect="1"/>
            </p:cNvPicPr>
            <p:nvPr/>
          </p:nvPicPr>
          <p:blipFill>
            <a:blip r:embed="rId16"/>
            <a:stretch>
              <a:fillRect/>
            </a:stretch>
          </p:blipFill>
          <p:spPr>
            <a:xfrm>
              <a:off x="1757563" y="5574287"/>
              <a:ext cx="121931" cy="128027"/>
            </a:xfrm>
            <a:prstGeom prst="rect">
              <a:avLst/>
            </a:prstGeom>
          </p:spPr>
        </p:pic>
        <p:pic>
          <p:nvPicPr>
            <p:cNvPr id="80" name="Picture 79">
              <a:extLst>
                <a:ext uri="{FF2B5EF4-FFF2-40B4-BE49-F238E27FC236}">
                  <a16:creationId xmlns:a16="http://schemas.microsoft.com/office/drawing/2014/main" id="{3073CB36-CF92-80B1-459C-B17464B03E74}"/>
                </a:ext>
              </a:extLst>
            </p:cNvPr>
            <p:cNvPicPr>
              <a:picLocks noChangeAspect="1"/>
            </p:cNvPicPr>
            <p:nvPr/>
          </p:nvPicPr>
          <p:blipFill>
            <a:blip r:embed="rId16"/>
            <a:stretch>
              <a:fillRect/>
            </a:stretch>
          </p:blipFill>
          <p:spPr>
            <a:xfrm>
              <a:off x="2670909" y="5383268"/>
              <a:ext cx="121931" cy="128027"/>
            </a:xfrm>
            <a:prstGeom prst="rect">
              <a:avLst/>
            </a:prstGeom>
          </p:spPr>
        </p:pic>
        <p:sp>
          <p:nvSpPr>
            <p:cNvPr id="81" name="TextBox 80">
              <a:extLst>
                <a:ext uri="{FF2B5EF4-FFF2-40B4-BE49-F238E27FC236}">
                  <a16:creationId xmlns:a16="http://schemas.microsoft.com/office/drawing/2014/main" id="{6A4044C3-00C7-E4DD-EE03-C45710659A54}"/>
                </a:ext>
              </a:extLst>
            </p:cNvPr>
            <p:cNvSpPr txBox="1"/>
            <p:nvPr/>
          </p:nvSpPr>
          <p:spPr>
            <a:xfrm>
              <a:off x="1657303" y="4525382"/>
              <a:ext cx="4192279" cy="470505"/>
            </a:xfrm>
            <a:prstGeom prst="rect">
              <a:avLst/>
            </a:prstGeom>
            <a:noFill/>
          </p:spPr>
          <p:txBody>
            <a:bodyPr wrap="square">
              <a:spAutoFit/>
            </a:bodyPr>
            <a:lstStyle/>
            <a:p>
              <a:r>
                <a:rPr lang="en-US" sz="1300" dirty="0">
                  <a:solidFill>
                    <a:srgbClr val="0450C2"/>
                  </a:solidFill>
                  <a:latin typeface="Open Sans" panose="020B0606030504020204" pitchFamily="34" charset="0"/>
                </a:rPr>
                <a:t>    </a:t>
              </a:r>
              <a:r>
                <a:rPr lang="en-US" sz="1100" dirty="0">
                  <a:solidFill>
                    <a:srgbClr val="00B0F0"/>
                  </a:solidFill>
                  <a:latin typeface="Open Sans" panose="020B0606030504020204" pitchFamily="34" charset="0"/>
                  <a:hlinkClick r:id="rId11">
                    <a:extLst>
                      <a:ext uri="{A12FA001-AC4F-418D-AE19-62706E023703}">
                        <ahyp:hlinkClr xmlns:ahyp="http://schemas.microsoft.com/office/drawing/2018/hyperlinkcolor" val="tx"/>
                      </a:ext>
                    </a:extLst>
                  </a:hlinkClick>
                </a:rPr>
                <a:t>JavaScript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7">
                    <a:extLst>
                      <a:ext uri="{A12FA001-AC4F-418D-AE19-62706E023703}">
                        <ahyp:hlinkClr xmlns:ahyp="http://schemas.microsoft.com/office/drawing/2018/hyperlinkcolor" val="tx"/>
                      </a:ext>
                    </a:extLst>
                  </a:hlinkClick>
                </a:rPr>
                <a:t>Angular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8">
                    <a:extLst>
                      <a:ext uri="{A12FA001-AC4F-418D-AE19-62706E023703}">
                        <ahyp:hlinkClr xmlns:ahyp="http://schemas.microsoft.com/office/drawing/2018/hyperlinkcolor" val="tx"/>
                      </a:ext>
                    </a:extLst>
                  </a:hlinkClick>
                </a:rPr>
                <a:t>React</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19">
                    <a:extLst>
                      <a:ext uri="{A12FA001-AC4F-418D-AE19-62706E023703}">
                        <ahyp:hlinkClr xmlns:ahyp="http://schemas.microsoft.com/office/drawing/2018/hyperlinkcolor" val="tx"/>
                      </a:ext>
                    </a:extLst>
                  </a:hlinkClick>
                </a:rPr>
                <a:t>Vue</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0">
                    <a:extLst>
                      <a:ext uri="{A12FA001-AC4F-418D-AE19-62706E023703}">
                        <ahyp:hlinkClr xmlns:ahyp="http://schemas.microsoft.com/office/drawing/2018/hyperlinkcolor" val="tx"/>
                      </a:ext>
                    </a:extLst>
                  </a:hlinkClick>
                </a:rPr>
                <a:t>Blazor</a:t>
              </a:r>
              <a:br>
                <a:rPr lang="en-US" sz="1100" b="0" i="0" dirty="0">
                  <a:solidFill>
                    <a:srgbClr val="00B0F0"/>
                  </a:solidFill>
                  <a:effectLst/>
                  <a:latin typeface="Open Sans" panose="020B0606030504020204" pitchFamily="34" charset="0"/>
                </a:rPr>
              </a:b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7">
                    <a:extLst>
                      <a:ext uri="{A12FA001-AC4F-418D-AE19-62706E023703}">
                        <ahyp:hlinkClr xmlns:ahyp="http://schemas.microsoft.com/office/drawing/2018/hyperlinkcolor" val="tx"/>
                      </a:ext>
                    </a:extLst>
                  </a:hlinkClick>
                </a:rPr>
                <a:t>Flutter</a:t>
              </a:r>
              <a:r>
                <a:rPr lang="en-US" sz="1100" dirty="0">
                  <a:solidFill>
                    <a:srgbClr val="00B0F0"/>
                  </a:solidFill>
                  <a:latin typeface="Open Sans" panose="020B0606030504020204" pitchFamily="34" charset="0"/>
                </a:rPr>
                <a:t> </a:t>
              </a:r>
              <a:r>
                <a:rPr lang="en-US" sz="1100" b="0" i="0" dirty="0">
                  <a:solidFill>
                    <a:srgbClr val="00B0F0"/>
                  </a:solidFill>
                  <a:effectLst/>
                  <a:latin typeface="Open Sans" panose="020B0606030504020204" pitchFamily="34" charset="0"/>
                </a:rPr>
                <a:t>    </a:t>
              </a:r>
              <a:r>
                <a:rPr lang="en-US" sz="1100" dirty="0">
                  <a:solidFill>
                    <a:srgbClr val="00B0F0"/>
                  </a:solidFill>
                  <a:latin typeface="Open Sans" panose="020B0606030504020204" pitchFamily="34" charset="0"/>
                  <a:hlinkClick r:id="rId21">
                    <a:extLst>
                      <a:ext uri="{A12FA001-AC4F-418D-AE19-62706E023703}">
                        <ahyp:hlinkClr xmlns:ahyp="http://schemas.microsoft.com/office/drawing/2018/hyperlinkcolor" val="tx"/>
                      </a:ext>
                    </a:extLst>
                  </a:hlinkClick>
                </a:rPr>
                <a:t>ASP.NET MVC </a:t>
              </a:r>
              <a:r>
                <a:rPr lang="en-US" sz="1100" b="0" i="0" dirty="0">
                  <a:solidFill>
                    <a:srgbClr val="00B0F0"/>
                  </a:solidFill>
                  <a:effectLst/>
                  <a:latin typeface="Open Sans" panose="020B0606030504020204" pitchFamily="34" charset="0"/>
                  <a:hlinkClick r:id="rId21">
                    <a:extLst>
                      <a:ext uri="{A12FA001-AC4F-418D-AE19-62706E023703}">
                        <ahyp:hlinkClr xmlns:ahyp="http://schemas.microsoft.com/office/drawing/2018/hyperlinkcolor" val="tx"/>
                      </a:ext>
                    </a:extLst>
                  </a:hlinkClick>
                </a:rPr>
                <a:t>    </a:t>
              </a:r>
              <a:r>
                <a:rPr lang="en-US" sz="1100" dirty="0">
                  <a:solidFill>
                    <a:srgbClr val="00B0F0"/>
                  </a:solidFill>
                  <a:latin typeface="Open Sans" panose="020B0606030504020204" pitchFamily="34" charset="0"/>
                  <a:hlinkClick r:id="rId22">
                    <a:extLst>
                      <a:ext uri="{A12FA001-AC4F-418D-AE19-62706E023703}">
                        <ahyp:hlinkClr xmlns:ahyp="http://schemas.microsoft.com/office/drawing/2018/hyperlinkcolor" val="tx"/>
                      </a:ext>
                    </a:extLst>
                  </a:hlinkClick>
                </a:rPr>
                <a:t>ASP.NET Core</a:t>
              </a:r>
              <a:endParaRPr lang="en-US" sz="1100" dirty="0">
                <a:solidFill>
                  <a:srgbClr val="00B0F0"/>
                </a:solidFill>
              </a:endParaRPr>
            </a:p>
          </p:txBody>
        </p:sp>
        <p:pic>
          <p:nvPicPr>
            <p:cNvPr id="82" name="Picture 81">
              <a:extLst>
                <a:ext uri="{FF2B5EF4-FFF2-40B4-BE49-F238E27FC236}">
                  <a16:creationId xmlns:a16="http://schemas.microsoft.com/office/drawing/2014/main" id="{3E305FB8-3145-7695-F374-EDB1F3F7FA94}"/>
                </a:ext>
              </a:extLst>
            </p:cNvPr>
            <p:cNvPicPr>
              <a:picLocks noChangeAspect="1"/>
            </p:cNvPicPr>
            <p:nvPr/>
          </p:nvPicPr>
          <p:blipFill>
            <a:blip r:embed="rId16"/>
            <a:stretch>
              <a:fillRect/>
            </a:stretch>
          </p:blipFill>
          <p:spPr>
            <a:xfrm>
              <a:off x="1734200" y="4620904"/>
              <a:ext cx="121931" cy="128027"/>
            </a:xfrm>
            <a:prstGeom prst="rect">
              <a:avLst/>
            </a:prstGeom>
          </p:spPr>
        </p:pic>
        <p:pic>
          <p:nvPicPr>
            <p:cNvPr id="83" name="Picture 82">
              <a:extLst>
                <a:ext uri="{FF2B5EF4-FFF2-40B4-BE49-F238E27FC236}">
                  <a16:creationId xmlns:a16="http://schemas.microsoft.com/office/drawing/2014/main" id="{D386AD3B-E52A-34E8-AFEA-CE4B12F02021}"/>
                </a:ext>
              </a:extLst>
            </p:cNvPr>
            <p:cNvPicPr>
              <a:picLocks noChangeAspect="1"/>
            </p:cNvPicPr>
            <p:nvPr/>
          </p:nvPicPr>
          <p:blipFill>
            <a:blip r:embed="rId16"/>
            <a:stretch>
              <a:fillRect/>
            </a:stretch>
          </p:blipFill>
          <p:spPr>
            <a:xfrm>
              <a:off x="2677228" y="4618827"/>
              <a:ext cx="121931" cy="128027"/>
            </a:xfrm>
            <a:prstGeom prst="rect">
              <a:avLst/>
            </a:prstGeom>
          </p:spPr>
        </p:pic>
        <p:pic>
          <p:nvPicPr>
            <p:cNvPr id="84" name="Picture 83">
              <a:extLst>
                <a:ext uri="{FF2B5EF4-FFF2-40B4-BE49-F238E27FC236}">
                  <a16:creationId xmlns:a16="http://schemas.microsoft.com/office/drawing/2014/main" id="{A7DD33D5-2DD9-14D9-F92E-B52A68B14E9E}"/>
                </a:ext>
              </a:extLst>
            </p:cNvPr>
            <p:cNvPicPr>
              <a:picLocks noChangeAspect="1"/>
            </p:cNvPicPr>
            <p:nvPr/>
          </p:nvPicPr>
          <p:blipFill>
            <a:blip r:embed="rId23"/>
            <a:stretch>
              <a:fillRect/>
            </a:stretch>
          </p:blipFill>
          <p:spPr>
            <a:xfrm>
              <a:off x="1482213" y="4589612"/>
              <a:ext cx="12193" cy="438950"/>
            </a:xfrm>
            <a:prstGeom prst="rect">
              <a:avLst/>
            </a:prstGeom>
            <a:ln>
              <a:solidFill>
                <a:schemeClr val="bg1">
                  <a:lumMod val="75000"/>
                </a:schemeClr>
              </a:solidFill>
            </a:ln>
          </p:spPr>
        </p:pic>
        <p:pic>
          <p:nvPicPr>
            <p:cNvPr id="85" name="Picture 84">
              <a:extLst>
                <a:ext uri="{FF2B5EF4-FFF2-40B4-BE49-F238E27FC236}">
                  <a16:creationId xmlns:a16="http://schemas.microsoft.com/office/drawing/2014/main" id="{3059959F-92E8-280C-12D3-7A0B2562B450}"/>
                </a:ext>
              </a:extLst>
            </p:cNvPr>
            <p:cNvPicPr>
              <a:picLocks noChangeAspect="1"/>
            </p:cNvPicPr>
            <p:nvPr/>
          </p:nvPicPr>
          <p:blipFill>
            <a:blip r:embed="rId16"/>
            <a:stretch>
              <a:fillRect/>
            </a:stretch>
          </p:blipFill>
          <p:spPr>
            <a:xfrm>
              <a:off x="3931000" y="4615889"/>
              <a:ext cx="121931" cy="128027"/>
            </a:xfrm>
            <a:prstGeom prst="rect">
              <a:avLst/>
            </a:prstGeom>
          </p:spPr>
        </p:pic>
        <p:pic>
          <p:nvPicPr>
            <p:cNvPr id="86" name="Picture 85">
              <a:extLst>
                <a:ext uri="{FF2B5EF4-FFF2-40B4-BE49-F238E27FC236}">
                  <a16:creationId xmlns:a16="http://schemas.microsoft.com/office/drawing/2014/main" id="{7784EEB9-3D7A-67DA-A7B2-7ED0F9575DF0}"/>
                </a:ext>
              </a:extLst>
            </p:cNvPr>
            <p:cNvPicPr>
              <a:picLocks noChangeAspect="1"/>
            </p:cNvPicPr>
            <p:nvPr/>
          </p:nvPicPr>
          <p:blipFill>
            <a:blip r:embed="rId16"/>
            <a:stretch>
              <a:fillRect/>
            </a:stretch>
          </p:blipFill>
          <p:spPr>
            <a:xfrm>
              <a:off x="4379028" y="4615889"/>
              <a:ext cx="121931" cy="128027"/>
            </a:xfrm>
            <a:prstGeom prst="rect">
              <a:avLst/>
            </a:prstGeom>
          </p:spPr>
        </p:pic>
        <p:pic>
          <p:nvPicPr>
            <p:cNvPr id="87" name="Picture 86">
              <a:extLst>
                <a:ext uri="{FF2B5EF4-FFF2-40B4-BE49-F238E27FC236}">
                  <a16:creationId xmlns:a16="http://schemas.microsoft.com/office/drawing/2014/main" id="{8A60B9E9-C35B-91EE-AD49-3CEA93D09DEC}"/>
                </a:ext>
              </a:extLst>
            </p:cNvPr>
            <p:cNvPicPr>
              <a:picLocks noChangeAspect="1"/>
            </p:cNvPicPr>
            <p:nvPr/>
          </p:nvPicPr>
          <p:blipFill>
            <a:blip r:embed="rId16"/>
            <a:stretch>
              <a:fillRect/>
            </a:stretch>
          </p:blipFill>
          <p:spPr>
            <a:xfrm>
              <a:off x="3382910" y="4622904"/>
              <a:ext cx="121931" cy="128027"/>
            </a:xfrm>
            <a:prstGeom prst="rect">
              <a:avLst/>
            </a:prstGeom>
          </p:spPr>
        </p:pic>
        <p:pic>
          <p:nvPicPr>
            <p:cNvPr id="88" name="Picture 87">
              <a:extLst>
                <a:ext uri="{FF2B5EF4-FFF2-40B4-BE49-F238E27FC236}">
                  <a16:creationId xmlns:a16="http://schemas.microsoft.com/office/drawing/2014/main" id="{9D5389A1-3064-5343-0FE4-D9975570E646}"/>
                </a:ext>
              </a:extLst>
            </p:cNvPr>
            <p:cNvPicPr>
              <a:picLocks noChangeAspect="1"/>
            </p:cNvPicPr>
            <p:nvPr/>
          </p:nvPicPr>
          <p:blipFill>
            <a:blip r:embed="rId16"/>
            <a:stretch>
              <a:fillRect/>
            </a:stretch>
          </p:blipFill>
          <p:spPr>
            <a:xfrm>
              <a:off x="2356784" y="4800593"/>
              <a:ext cx="121931" cy="128027"/>
            </a:xfrm>
            <a:prstGeom prst="rect">
              <a:avLst/>
            </a:prstGeom>
          </p:spPr>
        </p:pic>
        <p:pic>
          <p:nvPicPr>
            <p:cNvPr id="89" name="Picture 88">
              <a:extLst>
                <a:ext uri="{FF2B5EF4-FFF2-40B4-BE49-F238E27FC236}">
                  <a16:creationId xmlns:a16="http://schemas.microsoft.com/office/drawing/2014/main" id="{F5B8A74F-A53E-26C4-DA59-F0F361780285}"/>
                </a:ext>
              </a:extLst>
            </p:cNvPr>
            <p:cNvPicPr>
              <a:picLocks noChangeAspect="1"/>
            </p:cNvPicPr>
            <p:nvPr/>
          </p:nvPicPr>
          <p:blipFill>
            <a:blip r:embed="rId16"/>
            <a:stretch>
              <a:fillRect/>
            </a:stretch>
          </p:blipFill>
          <p:spPr>
            <a:xfrm>
              <a:off x="1732504" y="4795128"/>
              <a:ext cx="121931" cy="128027"/>
            </a:xfrm>
            <a:prstGeom prst="rect">
              <a:avLst/>
            </a:prstGeom>
          </p:spPr>
        </p:pic>
        <p:pic>
          <p:nvPicPr>
            <p:cNvPr id="90" name="Picture 89">
              <a:extLst>
                <a:ext uri="{FF2B5EF4-FFF2-40B4-BE49-F238E27FC236}">
                  <a16:creationId xmlns:a16="http://schemas.microsoft.com/office/drawing/2014/main" id="{43317AEC-6F10-C49C-0E53-EEFE90306F53}"/>
                </a:ext>
              </a:extLst>
            </p:cNvPr>
            <p:cNvPicPr>
              <a:picLocks noChangeAspect="1"/>
            </p:cNvPicPr>
            <p:nvPr/>
          </p:nvPicPr>
          <p:blipFill>
            <a:blip r:embed="rId16"/>
            <a:stretch>
              <a:fillRect/>
            </a:stretch>
          </p:blipFill>
          <p:spPr>
            <a:xfrm>
              <a:off x="3407161" y="4792365"/>
              <a:ext cx="121931" cy="128027"/>
            </a:xfrm>
            <a:prstGeom prst="rect">
              <a:avLst/>
            </a:prstGeom>
          </p:spPr>
        </p:pic>
      </p:grpSp>
      <p:pic>
        <p:nvPicPr>
          <p:cNvPr id="2" name="Picture 1">
            <a:extLst>
              <a:ext uri="{FF2B5EF4-FFF2-40B4-BE49-F238E27FC236}">
                <a16:creationId xmlns:a16="http://schemas.microsoft.com/office/drawing/2014/main" id="{768F11F0-4726-7E6C-E3EF-D0EC3F384ED2}"/>
              </a:ext>
            </a:extLst>
          </p:cNvPr>
          <p:cNvPicPr>
            <a:picLocks noChangeAspect="1"/>
          </p:cNvPicPr>
          <p:nvPr/>
        </p:nvPicPr>
        <p:blipFill>
          <a:blip r:embed="rId24"/>
          <a:stretch>
            <a:fillRect/>
          </a:stretch>
        </p:blipFill>
        <p:spPr>
          <a:xfrm>
            <a:off x="6115616" y="1949050"/>
            <a:ext cx="4368886" cy="3726068"/>
          </a:xfrm>
          <a:prstGeom prst="rect">
            <a:avLst/>
          </a:prstGeom>
        </p:spPr>
      </p:pic>
      <p:cxnSp>
        <p:nvCxnSpPr>
          <p:cNvPr id="5" name="Straight Connector 4">
            <a:extLst>
              <a:ext uri="{FF2B5EF4-FFF2-40B4-BE49-F238E27FC236}">
                <a16:creationId xmlns:a16="http://schemas.microsoft.com/office/drawing/2014/main" id="{8FDA71A3-6881-021F-DCF1-BB20577B9947}"/>
              </a:ext>
            </a:extLst>
          </p:cNvPr>
          <p:cNvCxnSpPr/>
          <p:nvPr/>
        </p:nvCxnSpPr>
        <p:spPr>
          <a:xfrm>
            <a:off x="1941460" y="5063208"/>
            <a:ext cx="0" cy="4028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83B40B-D4F7-721D-2F4C-8CB753DF54EF}"/>
              </a:ext>
            </a:extLst>
          </p:cNvPr>
          <p:cNvSpPr txBox="1"/>
          <p:nvPr/>
        </p:nvSpPr>
        <p:spPr>
          <a:xfrm>
            <a:off x="4203628" y="277066"/>
            <a:ext cx="3576320" cy="369332"/>
          </a:xfrm>
          <a:prstGeom prst="rect">
            <a:avLst/>
          </a:prstGeom>
          <a:noFill/>
        </p:spPr>
        <p:txBody>
          <a:bodyPr wrap="square" rtlCol="0">
            <a:spAutoFit/>
          </a:bodyPr>
          <a:lstStyle/>
          <a:p>
            <a:pPr algn="ctr"/>
            <a:r>
              <a:rPr lang="en-US" sz="1800" b="1" i="0" kern="1200" dirty="0">
                <a:solidFill>
                  <a:schemeClr val="tx1"/>
                </a:solidFill>
                <a:latin typeface="+mj-lt"/>
                <a:ea typeface="+mj-ea"/>
                <a:cs typeface="+mj-cs"/>
              </a:rPr>
              <a:t>Most Popular Components</a:t>
            </a:r>
            <a:endParaRPr lang="en-US" dirty="0"/>
          </a:p>
        </p:txBody>
      </p:sp>
    </p:spTree>
    <p:extLst>
      <p:ext uri="{BB962C8B-B14F-4D97-AF65-F5344CB8AC3E}">
        <p14:creationId xmlns:p14="http://schemas.microsoft.com/office/powerpoint/2010/main" val="182049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AF986E9-F963-22EA-456C-0214B931D582}"/>
              </a:ext>
            </a:extLst>
          </p:cNvPr>
          <p:cNvSpPr>
            <a:spLocks noGrp="1"/>
          </p:cNvSpPr>
          <p:nvPr>
            <p:ph type="ctrTitle"/>
          </p:nvPr>
        </p:nvSpPr>
        <p:spPr>
          <a:xfrm>
            <a:off x="1524000" y="929452"/>
            <a:ext cx="9144000" cy="2526738"/>
          </a:xfrm>
        </p:spPr>
        <p:txBody>
          <a:bodyPr vert="horz" lIns="91440" tIns="45720" rIns="91440" bIns="45720" rtlCol="0">
            <a:normAutofit/>
          </a:bodyPr>
          <a:lstStyle/>
          <a:p>
            <a:r>
              <a:rPr lang="en-US" sz="6600" kern="1200">
                <a:solidFill>
                  <a:srgbClr val="FFFFFF"/>
                </a:solidFill>
              </a:rPr>
              <a:t>Thank You</a:t>
            </a:r>
          </a:p>
        </p:txBody>
      </p:sp>
      <p:sp>
        <p:nvSpPr>
          <p:cNvPr id="5" name="Subtitle 4">
            <a:extLst>
              <a:ext uri="{FF2B5EF4-FFF2-40B4-BE49-F238E27FC236}">
                <a16:creationId xmlns:a16="http://schemas.microsoft.com/office/drawing/2014/main" id="{243431A1-5974-75B5-AE7B-E30C5B859001}"/>
              </a:ext>
            </a:extLst>
          </p:cNvPr>
          <p:cNvSpPr>
            <a:spLocks noGrp="1"/>
          </p:cNvSpPr>
          <p:nvPr>
            <p:ph type="subTitle" idx="1"/>
          </p:nvPr>
        </p:nvSpPr>
        <p:spPr>
          <a:xfrm>
            <a:off x="1524000" y="3695230"/>
            <a:ext cx="9144000" cy="1626541"/>
          </a:xfrm>
        </p:spPr>
        <p:txBody>
          <a:bodyPr>
            <a:normAutofit/>
          </a:bodyPr>
          <a:lstStyle/>
          <a:p>
            <a:r>
              <a:rPr lang="en-US">
                <a:solidFill>
                  <a:srgbClr val="FFFFFF"/>
                </a:solidFill>
              </a:rPr>
              <a:t>.</a:t>
            </a:r>
          </a:p>
        </p:txBody>
      </p:sp>
      <p:sp>
        <p:nvSpPr>
          <p:cNvPr id="35"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18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142</TotalTime>
  <Words>370</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Open Sans</vt:lpstr>
      <vt:lpstr>Quire Sans</vt:lpstr>
      <vt:lpstr>Office 2013 - 2022 Theme</vt:lpstr>
      <vt:lpstr>Most Popular Components in Syncfusion</vt:lpstr>
      <vt:lpstr>Most Popular Components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dc:title>
  <dc:creator>Vallarasu Ravichandran</dc:creator>
  <cp:lastModifiedBy>Vallarasu Ravichandran</cp:lastModifiedBy>
  <cp:revision>2</cp:revision>
  <dcterms:created xsi:type="dcterms:W3CDTF">2024-03-25T09:33:00Z</dcterms:created>
  <dcterms:modified xsi:type="dcterms:W3CDTF">2024-03-25T15:58:11Z</dcterms:modified>
</cp:coreProperties>
</file>