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3" r:id="rId4"/>
    <p:sldId id="261" r:id="rId5"/>
    <p:sldId id="270" r:id="rId6"/>
    <p:sldId id="269" r:id="rId7"/>
    <p:sldId id="271" r:id="rId8"/>
    <p:sldId id="268" r:id="rId9"/>
    <p:sldId id="259" r:id="rId10"/>
    <p:sldId id="274" r:id="rId11"/>
    <p:sldId id="264" r:id="rId12"/>
    <p:sldId id="260" r:id="rId13"/>
    <p:sldId id="273" r:id="rId14"/>
    <p:sldId id="272" r:id="rId15"/>
    <p:sldId id="266" r:id="rId16"/>
    <p:sldId id="265" r:id="rId17"/>
    <p:sldId id="267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32" autoAdjust="0"/>
    <p:restoredTop sz="94660"/>
  </p:normalViewPr>
  <p:slideViewPr>
    <p:cSldViewPr>
      <p:cViewPr varScale="1">
        <p:scale>
          <a:sx n="73" d="100"/>
          <a:sy n="73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5A2C29B-6E8F-40FF-B207-03333DCCCB2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B15E3B-6678-48E5-893F-8EE7D43C6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vallari\cummins\crowd%20strike\crowd_strike\3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vallari\cummins\crowd%20strike\crowd_strike\1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vallari\cummins\crowd%20strike\crowd_strike\2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857232"/>
            <a:ext cx="7500958" cy="1285884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i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CROWD STRIKE INDIA HACKATHON</a:t>
            </a:r>
            <a:endParaRPr lang="en-US" sz="7200" i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6686552" cy="189547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ROUND 2 : Airline Scheduling</a:t>
            </a:r>
          </a:p>
          <a:p>
            <a:pPr algn="l"/>
            <a:r>
              <a:rPr lang="en-US" sz="3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By : Team </a:t>
            </a:r>
            <a:r>
              <a:rPr lang="en-US" sz="3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Valana</a:t>
            </a:r>
            <a:endParaRPr lang="en-US" sz="34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sz="3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Aditi</a:t>
            </a:r>
            <a:r>
              <a:rPr lang="en-US" sz="3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Joshi</a:t>
            </a:r>
          </a:p>
          <a:p>
            <a:pPr algn="l"/>
            <a:r>
              <a:rPr lang="en-US" sz="3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Anaya </a:t>
            </a:r>
            <a:r>
              <a:rPr lang="en-US" sz="3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Tulpule</a:t>
            </a:r>
            <a:endParaRPr lang="en-US" sz="34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sz="3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Vallari</a:t>
            </a:r>
            <a:r>
              <a:rPr lang="en-US" sz="3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Rajurkar</a:t>
            </a:r>
            <a:endParaRPr lang="en-US" sz="34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endParaRPr lang="en-US" sz="34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4578" name="AutoShape 2" descr="E:\vallari\cummins\crowd strike\plane-getty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AutoShape 4" descr="E:\vallari\cummins\crowd strike\plane-getty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720" y="2000240"/>
            <a:ext cx="2571768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Abu-</a:t>
            </a:r>
            <a:r>
              <a:rPr lang="en-US" sz="2400" b="1" dirty="0" err="1" smtClean="0"/>
              <a:t>dhabi</a:t>
            </a:r>
            <a:endParaRPr lang="en-US" sz="2400" b="1" dirty="0"/>
          </a:p>
        </p:txBody>
      </p:sp>
      <p:sp>
        <p:nvSpPr>
          <p:cNvPr id="4" name="Oval 3"/>
          <p:cNvSpPr/>
          <p:nvPr/>
        </p:nvSpPr>
        <p:spPr>
          <a:xfrm>
            <a:off x="500034" y="3571876"/>
            <a:ext cx="185738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DUBAI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929058" y="2214554"/>
            <a:ext cx="128588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DELHI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857620" y="3714752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MUMBAI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786182" y="5072074"/>
            <a:ext cx="164307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BANGLORE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357166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UAE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6500826" y="1214422"/>
            <a:ext cx="2643174" cy="1214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RIYADH</a:t>
            </a:r>
            <a:endParaRPr lang="en-US" sz="2400" dirty="0"/>
          </a:p>
        </p:txBody>
      </p:sp>
      <p:sp>
        <p:nvSpPr>
          <p:cNvPr id="11" name="Diamond 10"/>
          <p:cNvSpPr/>
          <p:nvPr/>
        </p:nvSpPr>
        <p:spPr>
          <a:xfrm>
            <a:off x="6215074" y="3143248"/>
            <a:ext cx="2714644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JEDDAH</a:t>
            </a:r>
            <a:endParaRPr lang="en-US" sz="2400" dirty="0"/>
          </a:p>
        </p:txBody>
      </p:sp>
      <p:sp>
        <p:nvSpPr>
          <p:cNvPr id="12" name="Diamond 11"/>
          <p:cNvSpPr/>
          <p:nvPr/>
        </p:nvSpPr>
        <p:spPr>
          <a:xfrm>
            <a:off x="6286512" y="4929198"/>
            <a:ext cx="2857488" cy="1214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DAMMAM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214282" y="4929198"/>
            <a:ext cx="242889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SHARJAH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2" idx="6"/>
            <a:endCxn id="6" idx="1"/>
          </p:cNvCxnSpPr>
          <p:nvPr/>
        </p:nvCxnSpPr>
        <p:spPr>
          <a:xfrm>
            <a:off x="2857488" y="2464587"/>
            <a:ext cx="1071570" cy="1071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2357422" y="4000504"/>
            <a:ext cx="1500198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</p:cNvCxnSpPr>
          <p:nvPr/>
        </p:nvCxnSpPr>
        <p:spPr>
          <a:xfrm>
            <a:off x="2643174" y="5322107"/>
            <a:ext cx="1143008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 flipV="1">
            <a:off x="5214942" y="1821645"/>
            <a:ext cx="1285884" cy="750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 flipV="1">
            <a:off x="5286380" y="3643314"/>
            <a:ext cx="928694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1"/>
          </p:cNvCxnSpPr>
          <p:nvPr/>
        </p:nvCxnSpPr>
        <p:spPr>
          <a:xfrm>
            <a:off x="5429256" y="5357826"/>
            <a:ext cx="857256" cy="178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57422" y="2714620"/>
            <a:ext cx="1571636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2107389" y="3393281"/>
            <a:ext cx="2428892" cy="1357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1"/>
          </p:cNvCxnSpPr>
          <p:nvPr/>
        </p:nvCxnSpPr>
        <p:spPr>
          <a:xfrm>
            <a:off x="2357422" y="4071942"/>
            <a:ext cx="1428760" cy="13216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7" idx="1"/>
          </p:cNvCxnSpPr>
          <p:nvPr/>
        </p:nvCxnSpPr>
        <p:spPr>
          <a:xfrm rot="16200000" flipH="1">
            <a:off x="2589596" y="2768198"/>
            <a:ext cx="1535917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1"/>
          </p:cNvCxnSpPr>
          <p:nvPr/>
        </p:nvCxnSpPr>
        <p:spPr>
          <a:xfrm rot="16200000" flipH="1">
            <a:off x="1875216" y="3482578"/>
            <a:ext cx="2821801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1" idx="1"/>
          </p:cNvCxnSpPr>
          <p:nvPr/>
        </p:nvCxnSpPr>
        <p:spPr>
          <a:xfrm rot="16200000" flipH="1">
            <a:off x="5214942" y="2643182"/>
            <a:ext cx="1000132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1"/>
          </p:cNvCxnSpPr>
          <p:nvPr/>
        </p:nvCxnSpPr>
        <p:spPr>
          <a:xfrm rot="16200000" flipH="1">
            <a:off x="4375546" y="3625454"/>
            <a:ext cx="2678925" cy="1143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" idx="1"/>
          </p:cNvCxnSpPr>
          <p:nvPr/>
        </p:nvCxnSpPr>
        <p:spPr>
          <a:xfrm rot="5400000" flipH="1" flipV="1">
            <a:off x="4768444" y="2339582"/>
            <a:ext cx="2250319" cy="1214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1"/>
          </p:cNvCxnSpPr>
          <p:nvPr/>
        </p:nvCxnSpPr>
        <p:spPr>
          <a:xfrm rot="16200000" flipH="1">
            <a:off x="5054207" y="4304115"/>
            <a:ext cx="1464479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0" idx="1"/>
          </p:cNvCxnSpPr>
          <p:nvPr/>
        </p:nvCxnSpPr>
        <p:spPr>
          <a:xfrm rot="5400000" flipH="1" flipV="1">
            <a:off x="4196951" y="2982513"/>
            <a:ext cx="3464743" cy="1143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5107785" y="3964785"/>
            <a:ext cx="1571636" cy="928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00496" y="428604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INDIA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15140" y="214290"/>
            <a:ext cx="1571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SAUDI ARABIA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43050"/>
            <a:ext cx="8229600" cy="4525963"/>
          </a:xfrm>
        </p:spPr>
        <p:txBody>
          <a:bodyPr/>
          <a:lstStyle/>
          <a:p>
            <a:r>
              <a:rPr lang="en-US" dirty="0" smtClean="0"/>
              <a:t>Please find the source code in the adjoining  .java file saved as itinerary.java</a:t>
            </a:r>
          </a:p>
          <a:p>
            <a:r>
              <a:rPr lang="en-US" dirty="0" smtClean="0"/>
              <a:t>We have considered the nodes or the cities as numbers .</a:t>
            </a:r>
          </a:p>
          <a:p>
            <a:r>
              <a:rPr lang="en-US" dirty="0" smtClean="0"/>
              <a:t>The source is 0 and destination is 17 in our case.</a:t>
            </a:r>
          </a:p>
          <a:p>
            <a:r>
              <a:rPr lang="en-US" dirty="0" smtClean="0"/>
              <a:t>The nodes in between are 1 to 16.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Optimal Itinerary : source code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demand dare problem , we use the concepts of machine learning .</a:t>
            </a:r>
          </a:p>
          <a:p>
            <a:r>
              <a:rPr lang="en-US" dirty="0" smtClean="0"/>
              <a:t>A graph is plotted with the year on the X axis and the number of passengers on Y axis .</a:t>
            </a:r>
          </a:p>
          <a:p>
            <a:r>
              <a:rPr lang="en-US" dirty="0" smtClean="0"/>
              <a:t>A non linear graph is obtained.</a:t>
            </a:r>
          </a:p>
          <a:p>
            <a:r>
              <a:rPr lang="en-US" dirty="0" smtClean="0"/>
              <a:t>The demand can be found out using polynomial regression.</a:t>
            </a:r>
          </a:p>
          <a:p>
            <a:r>
              <a:rPr lang="en-US" dirty="0" smtClean="0"/>
              <a:t>Polynomial regression fits a broad range of curvature.</a:t>
            </a:r>
          </a:p>
          <a:p>
            <a:r>
              <a:rPr lang="en-US" dirty="0" smtClean="0"/>
              <a:t>It predicts the value of passengers at a particular time .</a:t>
            </a:r>
          </a:p>
          <a:p>
            <a:r>
              <a:rPr lang="en-US" dirty="0" smtClean="0"/>
              <a:t>Then depending on that value the demand for any airline is obtained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demand dare problem: approach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Please find the source code in the adjoining  </a:t>
            </a:r>
            <a:r>
              <a:rPr lang="en-US" dirty="0" smtClean="0"/>
              <a:t>‘.</a:t>
            </a:r>
            <a:r>
              <a:rPr lang="en-US" dirty="0" err="1" smtClean="0"/>
              <a:t>py</a:t>
            </a:r>
            <a:r>
              <a:rPr lang="en-US" dirty="0" smtClean="0"/>
              <a:t>’ files.</a:t>
            </a:r>
          </a:p>
          <a:p>
            <a:endParaRPr lang="en-US" dirty="0" smtClean="0"/>
          </a:p>
          <a:p>
            <a:r>
              <a:rPr lang="en-US" dirty="0" smtClean="0"/>
              <a:t>There are 2 files: 2015 ,2016,2017 data for Air India .</a:t>
            </a:r>
          </a:p>
          <a:p>
            <a:endParaRPr lang="en-US" dirty="0" smtClean="0"/>
          </a:p>
          <a:p>
            <a:r>
              <a:rPr lang="en-US" dirty="0" smtClean="0"/>
              <a:t>We have assigned numbers to the months  (</a:t>
            </a:r>
            <a:r>
              <a:rPr lang="en-US" dirty="0" err="1" smtClean="0"/>
              <a:t>eg</a:t>
            </a:r>
            <a:r>
              <a:rPr lang="en-US" dirty="0" smtClean="0"/>
              <a:t>: 1 for January,2 for </a:t>
            </a:r>
            <a:r>
              <a:rPr lang="en-US" dirty="0" smtClean="0"/>
              <a:t>F</a:t>
            </a:r>
            <a:r>
              <a:rPr lang="en-US" dirty="0" smtClean="0"/>
              <a:t>ebruary, and likewise for ease of plotting.)</a:t>
            </a:r>
          </a:p>
          <a:p>
            <a:r>
              <a:rPr lang="en-US" dirty="0" smtClean="0"/>
              <a:t>We tested the data for 3</a:t>
            </a:r>
            <a:r>
              <a:rPr lang="en-US" baseline="30000" dirty="0" smtClean="0"/>
              <a:t>rd</a:t>
            </a:r>
            <a:r>
              <a:rPr lang="en-US" dirty="0" smtClean="0"/>
              <a:t> , 4</a:t>
            </a:r>
            <a:r>
              <a:rPr lang="en-US" baseline="30000" dirty="0" smtClean="0"/>
              <a:t>th </a:t>
            </a:r>
            <a:r>
              <a:rPr lang="en-US" dirty="0" smtClean="0"/>
              <a:t> and some higher order degree polynomials too .</a:t>
            </a:r>
          </a:p>
          <a:p>
            <a:r>
              <a:rPr lang="en-US" dirty="0" smtClean="0"/>
              <a:t>Conclusion: 3</a:t>
            </a:r>
            <a:r>
              <a:rPr lang="en-US" baseline="30000" dirty="0" smtClean="0"/>
              <a:t>rd</a:t>
            </a:r>
            <a:r>
              <a:rPr lang="en-US" dirty="0" smtClean="0"/>
              <a:t> degree polynomial regression was the best fit for the generated dataset.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demand dare problem: source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code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99e019-40fe-49e2-90e5-cc2d9c5b6f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8596" y="142852"/>
            <a:ext cx="9144000" cy="1703366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demand dare problem: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1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Graph : Polynomial regression Air India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41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Predicted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value =241033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1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Actual value = 286210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85795"/>
            <a:ext cx="8215370" cy="21431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focused on the logic involved for scheduling the flights over the data sets.</a:t>
            </a:r>
          </a:p>
          <a:p>
            <a:r>
              <a:rPr lang="en-US" dirty="0" smtClean="0"/>
              <a:t>We tested various scheduling algorithms , and came to a solution which was totally formed by us.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1357322" cy="92867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14620"/>
            <a:ext cx="9144000" cy="4143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have excluded the delays caused due to the weather conditions and technical glitches. The schedule will be more accurate and realistic when these conditions are considered.</a:t>
            </a:r>
          </a:p>
          <a:p>
            <a:endParaRPr lang="en-US" dirty="0" smtClean="0"/>
          </a:p>
          <a:p>
            <a:r>
              <a:rPr lang="en-US" dirty="0" smtClean="0"/>
              <a:t>In the scheduling problem we have assumed that the time interval between every two flights is 1 hour. This time can be reduced to increase flight frequency.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We have done every solution using a small data. This is actually applicable for huge data too .Required changes can be made easily according to the dataset.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Possible Improvement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Challenges faced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28596" y="1428736"/>
            <a:ext cx="4040188" cy="3941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Difficulty in obtaining the datasets for the travel time between cities.</a:t>
            </a:r>
          </a:p>
          <a:p>
            <a:endParaRPr lang="en-US" sz="2400" dirty="0" smtClean="0"/>
          </a:p>
          <a:p>
            <a:r>
              <a:rPr lang="en-US" sz="2400" dirty="0" smtClean="0"/>
              <a:t>Inadequate knowledge and available resources for understanding the current working system of flight scheduling.</a:t>
            </a:r>
          </a:p>
          <a:p>
            <a:endParaRPr lang="en-US" sz="2400" dirty="0"/>
          </a:p>
        </p:txBody>
      </p:sp>
      <p:pic>
        <p:nvPicPr>
          <p:cNvPr id="8" name="Content Placeholder 7" descr="images (3)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1857364"/>
            <a:ext cx="4409351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42974" y="214290"/>
            <a:ext cx="5986450" cy="1142984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 smtClean="0">
                <a:solidFill>
                  <a:schemeClr val="bg1"/>
                </a:solidFill>
              </a:rPr>
              <a:t>Thank You !! </a:t>
            </a:r>
            <a:endParaRPr lang="en-US" sz="5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215338" cy="5143536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Technology/ Tool stack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Scheduling problem  : </a:t>
            </a:r>
            <a:r>
              <a:rPr lang="en-US" sz="2400" dirty="0" smtClean="0"/>
              <a:t>Approach</a:t>
            </a:r>
            <a:endParaRPr lang="en-US" sz="2400" b="1" dirty="0" smtClean="0"/>
          </a:p>
          <a:p>
            <a:r>
              <a:rPr lang="en-US" sz="2400" dirty="0" smtClean="0"/>
              <a:t>The Scheduling problem  : Source code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Optimal itinerary problem</a:t>
            </a:r>
            <a:r>
              <a:rPr lang="en-US" sz="2400" dirty="0" smtClean="0"/>
              <a:t> Approach</a:t>
            </a:r>
          </a:p>
          <a:p>
            <a:r>
              <a:rPr lang="en-US" sz="2400" dirty="0" smtClean="0"/>
              <a:t>The Optimal itinerary problem  Source code</a:t>
            </a:r>
          </a:p>
          <a:p>
            <a:pPr lvl="0"/>
            <a:r>
              <a:rPr lang="en-US" sz="2400" dirty="0" smtClean="0"/>
              <a:t>The </a:t>
            </a:r>
            <a:r>
              <a:rPr lang="en-US" sz="2400" b="1" dirty="0" smtClean="0"/>
              <a:t>Demand dare problem </a:t>
            </a:r>
            <a:r>
              <a:rPr lang="en-US" sz="2400" dirty="0" smtClean="0"/>
              <a:t>: Approach</a:t>
            </a:r>
          </a:p>
          <a:p>
            <a:pPr lvl="0"/>
            <a:r>
              <a:rPr lang="en-US" sz="2400" dirty="0" smtClean="0"/>
              <a:t>The Demand dare problem : Source code</a:t>
            </a:r>
          </a:p>
          <a:p>
            <a:r>
              <a:rPr lang="en-US" sz="2400" dirty="0" smtClean="0"/>
              <a:t>Technical architecture / POC</a:t>
            </a:r>
          </a:p>
          <a:p>
            <a:r>
              <a:rPr lang="en-US" sz="2400" dirty="0" smtClean="0"/>
              <a:t>Prototype demo (Video or screenshot)</a:t>
            </a:r>
          </a:p>
          <a:p>
            <a:r>
              <a:rPr lang="en-US" sz="2400" dirty="0" smtClean="0"/>
              <a:t>Possible improvement</a:t>
            </a:r>
          </a:p>
          <a:p>
            <a:r>
              <a:rPr lang="en-US" sz="2400" dirty="0" smtClean="0"/>
              <a:t>Challenges faced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229600" cy="4525963"/>
          </a:xfrm>
        </p:spPr>
        <p:txBody>
          <a:bodyPr/>
          <a:lstStyle/>
          <a:p>
            <a:r>
              <a:rPr lang="en-US" dirty="0" smtClean="0"/>
              <a:t>Scheduling problem : Concepts of object oriented programming</a:t>
            </a:r>
          </a:p>
          <a:p>
            <a:r>
              <a:rPr lang="en-US" dirty="0" smtClean="0"/>
              <a:t>Optimal itinerary :  Graph theory (D. F. S.)</a:t>
            </a:r>
          </a:p>
          <a:p>
            <a:r>
              <a:rPr lang="en-US" dirty="0" smtClean="0"/>
              <a:t>Demand dare problem : Machine learning concepts ( polynomial regression)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Technology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686"/>
            <a:ext cx="9144000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329642" cy="47214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schedule is created by considering one airport at a time. These airports are prioritized on the basis of number of passengers to that city.</a:t>
            </a:r>
          </a:p>
          <a:p>
            <a:r>
              <a:rPr lang="en-US" dirty="0" smtClean="0"/>
              <a:t> Then the various cities to which the flights depart from the airport are  accepted.</a:t>
            </a:r>
          </a:p>
          <a:p>
            <a:r>
              <a:rPr lang="en-US" dirty="0" smtClean="0"/>
              <a:t>Then the time slot in in our airport and the destination cities are reserved depending on the availability and duration of travel.</a:t>
            </a:r>
          </a:p>
          <a:p>
            <a:r>
              <a:rPr lang="en-US" dirty="0" smtClean="0"/>
              <a:t>The next flight to the next city will be  scheduled according to the free slots.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scheduling problem :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6" y="5286388"/>
            <a:ext cx="2095483" cy="1571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Video to explain scheduling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approach: (Part 1)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Video to explain scheduling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approach : (Part 2)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Video to explain scheduling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approach : (Part 3)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2332037"/>
            <a:ext cx="8229600" cy="4525963"/>
          </a:xfrm>
        </p:spPr>
        <p:txBody>
          <a:bodyPr/>
          <a:lstStyle/>
          <a:p>
            <a:r>
              <a:rPr lang="en-US" dirty="0" smtClean="0"/>
              <a:t>Please find the source code in the adjoining  .java file saved as scheduling.java</a:t>
            </a:r>
          </a:p>
          <a:p>
            <a:r>
              <a:rPr lang="en-US" dirty="0" smtClean="0"/>
              <a:t>Note: Scheduled according to IST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scheduling problem : source code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calculating the path with least number of </a:t>
            </a:r>
          </a:p>
          <a:p>
            <a:r>
              <a:rPr lang="en-US" dirty="0" smtClean="0"/>
              <a:t>hops we use </a:t>
            </a:r>
            <a:r>
              <a:rPr lang="en-US" dirty="0" smtClean="0">
                <a:solidFill>
                  <a:srgbClr val="C00000"/>
                </a:solidFill>
              </a:rPr>
              <a:t>graph theory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algorithm used =</a:t>
            </a:r>
            <a:r>
              <a:rPr lang="en-US" b="1" dirty="0" smtClean="0"/>
              <a:t>Depth First Search </a:t>
            </a:r>
            <a:r>
              <a:rPr lang="en-US" sz="3000" b="1" i="1" u="sng" dirty="0" smtClean="0"/>
              <a:t>(D.F.S.)</a:t>
            </a:r>
            <a:endParaRPr lang="en-US" b="1" i="1" u="sng" dirty="0" smtClean="0"/>
          </a:p>
          <a:p>
            <a:r>
              <a:rPr lang="en-US" dirty="0" smtClean="0"/>
              <a:t>Explanation : In this algorithm we consider each city as a numerically assigned node and then we calculate all possible paths between the source and destination. After finding all the paths, we find the path with minimum hops.</a:t>
            </a:r>
          </a:p>
          <a:p>
            <a:r>
              <a:rPr lang="en-US" dirty="0" smtClean="0"/>
              <a:t>If there are more than one paths with same number of hops, then compare the duration of travel and select the path with minimum travel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Optimal Itinerary :approach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1169</TotalTime>
  <Words>765</Words>
  <Application>Microsoft Office PowerPoint</Application>
  <PresentationFormat>On-screen Show (4:3)</PresentationFormat>
  <Paragraphs>94</Paragraphs>
  <Slides>18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CROWD STRIKE INDIA HACKATHON</vt:lpstr>
      <vt:lpstr>Contents</vt:lpstr>
      <vt:lpstr>Technology</vt:lpstr>
      <vt:lpstr>The scheduling problem : approach </vt:lpstr>
      <vt:lpstr>Slide 5</vt:lpstr>
      <vt:lpstr>Slide 6</vt:lpstr>
      <vt:lpstr>Slide 7</vt:lpstr>
      <vt:lpstr>The scheduling problem : source code</vt:lpstr>
      <vt:lpstr>Optimal Itinerary :approach</vt:lpstr>
      <vt:lpstr>Slide 10</vt:lpstr>
      <vt:lpstr>Optimal Itinerary : source code</vt:lpstr>
      <vt:lpstr>The demand dare problem: approach </vt:lpstr>
      <vt:lpstr>Slide 13</vt:lpstr>
      <vt:lpstr>Slide 14</vt:lpstr>
      <vt:lpstr>POC</vt:lpstr>
      <vt:lpstr>Possible Improvement</vt:lpstr>
      <vt:lpstr>Challenges faced</vt:lpstr>
      <vt:lpstr>Thank You !!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STRIKE INDIA HACKATHON</dc:title>
  <dc:creator>USER</dc:creator>
  <cp:lastModifiedBy>USER</cp:lastModifiedBy>
  <cp:revision>83</cp:revision>
  <dcterms:created xsi:type="dcterms:W3CDTF">2020-01-18T08:04:31Z</dcterms:created>
  <dcterms:modified xsi:type="dcterms:W3CDTF">2020-01-21T15:20:40Z</dcterms:modified>
</cp:coreProperties>
</file>