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7" r:id="rId23"/>
    <p:sldId id="299" r:id="rId24"/>
    <p:sldId id="301" r:id="rId25"/>
    <p:sldId id="295" r:id="rId26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301"/>
  </p:normalViewPr>
  <p:slideViewPr>
    <p:cSldViewPr>
      <p:cViewPr varScale="1">
        <p:scale>
          <a:sx n="75" d="100"/>
          <a:sy n="75" d="100"/>
        </p:scale>
        <p:origin x="127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F626-1269-3947-9D6A-D9CB917A674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2BD9-8572-BC45-A91F-EDE6108A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Copyright @ 2009 </a:t>
            </a:r>
            <a:r>
              <a:rPr lang="en-US" b="1" dirty="0" err="1"/>
              <a:t>Ananda</a:t>
            </a:r>
            <a:r>
              <a:rPr lang="en-US" b="1" dirty="0"/>
              <a:t> </a:t>
            </a:r>
            <a:r>
              <a:rPr lang="en-US" b="1" dirty="0" err="1"/>
              <a:t>Gunawardena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A2BD9-8572-BC45-A91F-EDE6108AD2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Copyright @ 2009 </a:t>
            </a:r>
            <a:r>
              <a:rPr lang="en-US" b="1" dirty="0" err="1"/>
              <a:t>Ananda</a:t>
            </a:r>
            <a:r>
              <a:rPr lang="en-US" b="1" dirty="0"/>
              <a:t> </a:t>
            </a:r>
            <a:r>
              <a:rPr lang="en-US" b="1" dirty="0" err="1"/>
              <a:t>Gunawardena</a:t>
            </a:r>
            <a:r>
              <a:rPr lang="en-US" b="1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A2BD9-8572-BC45-A91F-EDE6108AD2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Copyright @ 2009 </a:t>
            </a:r>
            <a:r>
              <a:rPr lang="en-US" b="1" dirty="0" err="1"/>
              <a:t>Ananda</a:t>
            </a:r>
            <a:r>
              <a:rPr lang="en-US" b="1" dirty="0"/>
              <a:t> </a:t>
            </a:r>
            <a:r>
              <a:rPr lang="en-US" b="1" dirty="0" err="1"/>
              <a:t>Gunawardena</a:t>
            </a:r>
            <a:r>
              <a:rPr lang="en-US" b="1" dirty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Loses reference to the memory allocated by </a:t>
            </a:r>
            <a:r>
              <a:rPr lang="en-US" dirty="0" err="1"/>
              <a:t>malloc</a:t>
            </a:r>
            <a:r>
              <a:rPr lang="en-US" dirty="0"/>
              <a:t>.  Memory leak.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A2BD9-8572-BC45-A91F-EDE6108AD2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3608-DC31-4D41-8154-02087C63E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78"/>
            <a:ext cx="7562850" cy="2630781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769DD-B343-A94F-A2B9-A6970E92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68912"/>
            <a:ext cx="7562850" cy="182440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930C-43EA-3049-915B-01503C35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54-B1ED-CD40-AB97-3DE9269675FB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0E5F-E634-6A47-A0FE-D1725BB9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AB8B-AF89-C74D-A33D-AECE008B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1435-2355-3647-A260-B30337E2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651AE-97EE-B44D-9FA0-19C70EC1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8DAA-1A36-7840-BB80-6B77DAD1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C0E6-AF87-6B49-A69D-13EAC8B0D0F3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CE2D-09CA-9246-BD8A-374DB45C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B593-2CBB-3540-A451-F0E5A5BC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30707-3F3F-084D-9F7A-138F9F629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402314"/>
            <a:ext cx="2174319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267A9-65DF-144F-896D-27CC9D57E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402314"/>
            <a:ext cx="6396911" cy="64037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75E7-C12C-384B-8FC2-70C50AA2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2F47-D5F4-E64D-8BE3-B80DF070FCCF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B92A-3288-A34B-BF96-3779E11E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4E41-AAA5-A241-ACFA-C1D7E041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0935-8BB8-B745-8591-DA9D1D10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1454-90C1-CE4B-BC7A-E0BAD0D2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8247-CD80-8A4A-9FDE-04983D30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F678-34DD-874C-A158-F5FDCAF787AF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B5BF6-A55A-AC4A-B1A4-641FD5ED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10"/>
              <a:t>Some content © 2009 Matt Welsh – Harvard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0B00-CE5B-674E-A1B8-5BA967B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F684-CCA8-7740-9363-E3EE0EB9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883878"/>
            <a:ext cx="8697278" cy="3143294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F208-1EDE-3E45-A4C1-3137BC85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5056909"/>
            <a:ext cx="8697278" cy="1652984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2915-B1BF-9340-A939-D3279F8D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3CA3-2E21-8A47-A1DC-399EC43BA92F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FA66-121F-5C45-9E29-CA5FE53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E477-4ABC-BA42-8CFA-416C68C5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5912-B026-DD44-A509-565E0E1E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505E-0E93-CB48-AC5F-D2111E65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640BB-A968-1148-9F35-62FFA9B5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6A82C-5BA8-D740-BCA2-E100A48C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2F3B-A224-E34D-A70C-060F7A1A19E7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42A5-59B7-EE49-B94A-E69634EC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FA566-4FAF-9146-9EB8-F406F3A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3F94-229A-DD42-89BD-134F27B1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4" y="402314"/>
            <a:ext cx="8697278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2F7E-686C-5642-8FCF-F7F3567F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852393"/>
            <a:ext cx="4265920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03E4-CE1E-9741-9E14-E8DC7879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760222"/>
            <a:ext cx="4265920" cy="4059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5C102-903E-2148-8495-F20594A84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852393"/>
            <a:ext cx="4286928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1DFFB-303B-AE4D-938B-F586A630F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760222"/>
            <a:ext cx="4286928" cy="4059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2ECE4-C136-8245-9B68-85263515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5847-381E-0A41-A7B7-DEA077EA5AB7}" type="datetime1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0CAE-9AE3-AB44-8682-EF6F2B24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B3821-8D68-7244-8569-06079C55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9019-323A-044A-BC5D-C05D2ADA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0B339-D5D6-1743-A211-4F4F0CDD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35DB-B8A8-314E-A501-98E0C7B96A6D}" type="datetime1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C0152-EBF2-C343-A6F6-D4739CCE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8910D-BD83-9044-9DB6-466D843C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5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BD226-89A8-4D44-B7D5-8360C35E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2571-3A69-BD43-AAEC-AFCFDC68D980}" type="datetime1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637E1-D9D7-034D-862F-13B457F5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DFEB0-4EB7-E14F-BA84-75B2A122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0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335A-3500-CB40-8763-037114A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3959-A9C1-4043-B346-B0668488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0BB90-FE36-9A45-B662-5838F45D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7C15D-292F-FA4A-8415-21DE7A39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E0A-F080-174F-A562-DFB0A98F91C0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3A29-08E3-C642-B4ED-C9658AEA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F9AE-3A39-2444-9FE0-A0FD4EA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9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0585-02C6-D243-A25C-9E8B9FF5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D1354-8FCD-CF4A-8E8B-0C29D8A68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DF914-9E96-774D-9432-89210C39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B5DA-297E-0045-9ECB-3F1F4C5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5710-EE05-4C44-8F88-707AA065E212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405CC-2C67-6A40-BDCF-41D57A3F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8565-26CE-EA41-8657-CAEE70D7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6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5F2AD-564A-7841-B891-67EFC1E2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402314"/>
            <a:ext cx="869727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90BB7-A3FA-414F-B15E-EFF5210E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61" y="2011568"/>
            <a:ext cx="869727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90E5-4F83-D149-BBDB-11E29246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261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7081-4E5C-1A42-AC8B-4CDEC06E02A8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F619-5904-0B49-BBFE-B8EFBF002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0259" y="7003756"/>
            <a:ext cx="340328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3ADB-49DF-7745-88C9-C908F6E96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684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31900" y="1873250"/>
            <a:ext cx="8312784" cy="147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45"/>
              </a:lnSpc>
            </a:pP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EE 312</a:t>
            </a:r>
          </a:p>
          <a:p>
            <a:pPr marL="12700" algn="ctr">
              <a:lnSpc>
                <a:spcPts val="3245"/>
              </a:lnSpc>
            </a:pP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Day 5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</a:p>
          <a:p>
            <a:pPr marL="12700" algn="ctr">
              <a:lnSpc>
                <a:spcPts val="5595"/>
              </a:lnSpc>
            </a:pP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4000" b="1"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b="1"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b="1"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40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4000" b="1"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n-US" sz="4000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b="1"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4EC619-AC32-FF46-A185-B0AB5B4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49286-F49D-4440-B7F1-F262A960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79" y="255867"/>
            <a:ext cx="9554845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Performance Goals: Allocation overhead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5459" y="1379886"/>
            <a:ext cx="5100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ant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7876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723572"/>
            <a:ext cx="70205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mize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2287936"/>
            <a:ext cx="4514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efu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hro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u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hp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27681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700" y="2704012"/>
            <a:ext cx="583628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xim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819" y="31046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59" y="3604926"/>
            <a:ext cx="12941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2819" y="40914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700" y="4021002"/>
            <a:ext cx="568325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299"/>
              </a:lnSpc>
            </a:pPr>
            <a:r>
              <a:rPr sz="1800" spc="-5" dirty="0">
                <a:latin typeface="Arial"/>
                <a:cs typeface="Arial"/>
              </a:rPr>
              <a:t>5,00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mallo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5,00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fre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7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1,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2819" y="44343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459" y="4934616"/>
            <a:ext cx="875157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fa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e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819" y="57653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5700" y="5701212"/>
            <a:ext cx="7156450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r”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2700"/>
              </a:lnSpc>
              <a:spcBef>
                <a:spcPts val="10"/>
              </a:spcBef>
            </a:pPr>
            <a:r>
              <a:rPr sz="1800" spc="-19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liz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e. </a:t>
            </a:r>
            <a:r>
              <a:rPr sz="1800" spc="-6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the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wo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nf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g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2819" y="61018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2819" y="643967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75864"/>
            <a:ext cx="4670425" cy="1378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Performance Goals: Memory Utilization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4840" y="1641506"/>
            <a:ext cx="74079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fe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469" y="19972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350" y="1933122"/>
            <a:ext cx="54648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lly</a:t>
            </a:r>
            <a:r>
              <a:rPr sz="1800" spc="-5" dirty="0">
                <a:latin typeface="Arial"/>
                <a:cs typeface="Arial"/>
              </a:rPr>
              <a:t> the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“w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" y="2444146"/>
            <a:ext cx="28384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469" y="28849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6350" y="2820852"/>
            <a:ext cx="64185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70"/>
              </a:lnSpc>
            </a:pP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r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 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f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 Ke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ks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that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rag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en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469" y="34056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840" y="3540942"/>
            <a:ext cx="879665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400" spc="-5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efin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 u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il</a:t>
            </a:r>
            <a:r>
              <a:rPr sz="24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z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ion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469" y="429337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350" y="4230552"/>
            <a:ext cx="482917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6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u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pl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he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si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0" y="4965096"/>
            <a:ext cx="5530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we'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ke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1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469" y="54058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350" y="5343071"/>
            <a:ext cx="442785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6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ut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0409" y="4398454"/>
            <a:ext cx="86233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z="1600" i="1" dirty="0">
                <a:latin typeface="Arial"/>
                <a:cs typeface="Arial"/>
              </a:rPr>
              <a:t>Alloca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ed </a:t>
            </a: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o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8950" y="5377624"/>
            <a:ext cx="109855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z="1600" i="1" spc="-10" dirty="0">
                <a:latin typeface="Arial"/>
                <a:cs typeface="Arial"/>
              </a:rPr>
              <a:t>U</a:t>
            </a:r>
            <a:r>
              <a:rPr sz="1600" i="1" dirty="0">
                <a:latin typeface="Arial"/>
                <a:cs typeface="Arial"/>
              </a:rPr>
              <a:t>nall</a:t>
            </a:r>
            <a:r>
              <a:rPr sz="1600" i="1" spc="-10" dirty="0">
                <a:latin typeface="Arial"/>
                <a:cs typeface="Arial"/>
              </a:rPr>
              <a:t>o</a:t>
            </a:r>
            <a:r>
              <a:rPr sz="1600" i="1" spc="10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ed </a:t>
            </a:r>
            <a:r>
              <a:rPr sz="1600" i="1" spc="-10" dirty="0">
                <a:latin typeface="Arial"/>
                <a:cs typeface="Arial"/>
              </a:rPr>
              <a:t>f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ag</a:t>
            </a: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en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4690" y="6673023"/>
            <a:ext cx="87121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ada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05469" y="4157979"/>
            <a:ext cx="156210" cy="148590"/>
          </a:xfrm>
          <a:custGeom>
            <a:avLst/>
            <a:gdLst/>
            <a:ahLst/>
            <a:cxnLst/>
            <a:rect l="l" t="t" r="r" b="b"/>
            <a:pathLst>
              <a:path w="156209" h="148589">
                <a:moveTo>
                  <a:pt x="156209" y="0"/>
                </a:moveTo>
                <a:lnTo>
                  <a:pt x="0" y="68580"/>
                </a:lnTo>
                <a:lnTo>
                  <a:pt x="72389" y="148590"/>
                </a:lnTo>
                <a:lnTo>
                  <a:pt x="156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5919" y="4244340"/>
            <a:ext cx="269240" cy="243840"/>
          </a:xfrm>
          <a:custGeom>
            <a:avLst/>
            <a:gdLst/>
            <a:ahLst/>
            <a:cxnLst/>
            <a:rect l="l" t="t" r="r" b="b"/>
            <a:pathLst>
              <a:path w="269240" h="243839">
                <a:moveTo>
                  <a:pt x="0" y="243840"/>
                </a:moveTo>
                <a:lnTo>
                  <a:pt x="2692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1659" y="4710429"/>
            <a:ext cx="167640" cy="128270"/>
          </a:xfrm>
          <a:custGeom>
            <a:avLst/>
            <a:gdLst/>
            <a:ahLst/>
            <a:cxnLst/>
            <a:rect l="l" t="t" r="r" b="b"/>
            <a:pathLst>
              <a:path w="167640" h="128270">
                <a:moveTo>
                  <a:pt x="54610" y="0"/>
                </a:moveTo>
                <a:lnTo>
                  <a:pt x="0" y="93980"/>
                </a:lnTo>
                <a:lnTo>
                  <a:pt x="167640" y="12827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87030" y="4616450"/>
            <a:ext cx="270510" cy="156210"/>
          </a:xfrm>
          <a:custGeom>
            <a:avLst/>
            <a:gdLst/>
            <a:ahLst/>
            <a:cxnLst/>
            <a:rect l="l" t="t" r="r" b="b"/>
            <a:pathLst>
              <a:path w="270509" h="156210">
                <a:moveTo>
                  <a:pt x="0" y="0"/>
                </a:moveTo>
                <a:lnTo>
                  <a:pt x="270510" y="1562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6419" y="5417820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0" y="0"/>
                </a:moveTo>
                <a:lnTo>
                  <a:pt x="30479" y="104139"/>
                </a:lnTo>
                <a:lnTo>
                  <a:pt x="17017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7980" y="5461000"/>
            <a:ext cx="265430" cy="80010"/>
          </a:xfrm>
          <a:custGeom>
            <a:avLst/>
            <a:gdLst/>
            <a:ahLst/>
            <a:cxnLst/>
            <a:rect l="l" t="t" r="r" b="b"/>
            <a:pathLst>
              <a:path w="265429" h="80010">
                <a:moveTo>
                  <a:pt x="0" y="80010"/>
                </a:moveTo>
                <a:lnTo>
                  <a:pt x="265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77530" y="6772909"/>
            <a:ext cx="166370" cy="106680"/>
          </a:xfrm>
          <a:custGeom>
            <a:avLst/>
            <a:gdLst/>
            <a:ahLst/>
            <a:cxnLst/>
            <a:rect l="l" t="t" r="r" b="b"/>
            <a:pathLst>
              <a:path w="166370" h="106679">
                <a:moveTo>
                  <a:pt x="10160" y="0"/>
                </a:moveTo>
                <a:lnTo>
                  <a:pt x="0" y="106680"/>
                </a:lnTo>
                <a:lnTo>
                  <a:pt x="166370" y="6858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59090" y="6804659"/>
            <a:ext cx="255270" cy="24130"/>
          </a:xfrm>
          <a:custGeom>
            <a:avLst/>
            <a:gdLst/>
            <a:ahLst/>
            <a:cxnLst/>
            <a:rect l="l" t="t" r="r" b="b"/>
            <a:pathLst>
              <a:path w="255270" h="24129">
                <a:moveTo>
                  <a:pt x="0" y="0"/>
                </a:moveTo>
                <a:lnTo>
                  <a:pt x="255269" y="24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9300" y="6786880"/>
            <a:ext cx="1537970" cy="149860"/>
          </a:xfrm>
          <a:custGeom>
            <a:avLst/>
            <a:gdLst/>
            <a:ahLst/>
            <a:cxnLst/>
            <a:rect l="l" t="t" r="r" b="b"/>
            <a:pathLst>
              <a:path w="1537970" h="149859">
                <a:moveTo>
                  <a:pt x="1537970" y="0"/>
                </a:moveTo>
                <a:lnTo>
                  <a:pt x="0" y="0"/>
                </a:lnTo>
                <a:lnTo>
                  <a:pt x="0" y="149860"/>
                </a:lnTo>
                <a:lnTo>
                  <a:pt x="1537970" y="149860"/>
                </a:lnTo>
                <a:lnTo>
                  <a:pt x="1537970" y="0"/>
                </a:lnTo>
                <a:close/>
              </a:path>
            </a:pathLst>
          </a:custGeom>
          <a:solidFill>
            <a:srgbClr val="99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9300" y="5769609"/>
            <a:ext cx="1537970" cy="430530"/>
          </a:xfrm>
          <a:custGeom>
            <a:avLst/>
            <a:gdLst/>
            <a:ahLst/>
            <a:cxnLst/>
            <a:rect l="l" t="t" r="r" b="b"/>
            <a:pathLst>
              <a:path w="1537970" h="430529">
                <a:moveTo>
                  <a:pt x="1537970" y="0"/>
                </a:moveTo>
                <a:lnTo>
                  <a:pt x="0" y="0"/>
                </a:lnTo>
                <a:lnTo>
                  <a:pt x="0" y="430529"/>
                </a:lnTo>
                <a:lnTo>
                  <a:pt x="1537970" y="430529"/>
                </a:lnTo>
                <a:lnTo>
                  <a:pt x="153797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3250" y="6202679"/>
            <a:ext cx="138430" cy="162560"/>
          </a:xfrm>
          <a:custGeom>
            <a:avLst/>
            <a:gdLst/>
            <a:ahLst/>
            <a:cxnLst/>
            <a:rect l="l" t="t" r="r" b="b"/>
            <a:pathLst>
              <a:path w="138429" h="162560">
                <a:moveTo>
                  <a:pt x="87629" y="0"/>
                </a:moveTo>
                <a:lnTo>
                  <a:pt x="0" y="62230"/>
                </a:lnTo>
                <a:lnTo>
                  <a:pt x="138429" y="162560"/>
                </a:lnTo>
                <a:lnTo>
                  <a:pt x="87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58759" y="5669279"/>
            <a:ext cx="427990" cy="590550"/>
          </a:xfrm>
          <a:custGeom>
            <a:avLst/>
            <a:gdLst/>
            <a:ahLst/>
            <a:cxnLst/>
            <a:rect l="l" t="t" r="r" b="b"/>
            <a:pathLst>
              <a:path w="427990" h="590550">
                <a:moveTo>
                  <a:pt x="0" y="0"/>
                </a:moveTo>
                <a:lnTo>
                  <a:pt x="427990" y="5905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368665" y="3858259"/>
          <a:ext cx="1537334" cy="341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872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81280">
                      <a:solidFill>
                        <a:srgbClr val="993333"/>
                      </a:solidFill>
                      <a:prstDash val="solid"/>
                    </a:lnB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1280" cap="flat" cmpd="sng" algn="ctr">
                      <a:solidFill>
                        <a:srgbClr val="99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2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82550">
                      <a:solidFill>
                        <a:srgbClr val="993333"/>
                      </a:solidFill>
                      <a:prstDash val="solid"/>
                    </a:lnB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467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2550">
                      <a:solidFill>
                        <a:srgbClr val="99333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0">
                      <a:solidFill>
                        <a:srgbClr val="FFFFFF"/>
                      </a:solidFill>
                      <a:prstDash val="solid"/>
                    </a:lnB>
                    <a:solidFill>
                      <a:srgbClr val="99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0">
                      <a:solidFill>
                        <a:srgbClr val="FFFFFF"/>
                      </a:solidFill>
                      <a:prstDash val="solid"/>
                    </a:lnT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85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19" y="255867"/>
            <a:ext cx="7110095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Conflicting performance goals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5459" y="1379886"/>
            <a:ext cx="8883650" cy="132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720090" indent="-18288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ughput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di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ult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hie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ultan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ms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28544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2791642"/>
            <a:ext cx="6418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r”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ir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3354735"/>
            <a:ext cx="764285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ewi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fa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38349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700" y="3770812"/>
            <a:ext cx="718502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80"/>
              </a:lnSpc>
            </a:pPr>
            <a:r>
              <a:rPr sz="1800" spc="-19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s)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op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ge</a:t>
            </a:r>
            <a:r>
              <a:rPr sz="1800" spc="-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ong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4598066"/>
            <a:ext cx="61963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balan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fli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go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61" y="802318"/>
            <a:ext cx="8697278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Internal Fragmentation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5459" y="1413430"/>
            <a:ext cx="57569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fr</a:t>
            </a:r>
            <a:r>
              <a:rPr sz="2000" b="1" spc="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nt</a:t>
            </a:r>
            <a:r>
              <a:rPr sz="2000" b="1" spc="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99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7990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736272"/>
            <a:ext cx="5840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rnal</a:t>
            </a:r>
            <a:r>
              <a:rPr sz="18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2523410"/>
            <a:ext cx="24999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292177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819" y="53068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700" y="5242742"/>
            <a:ext cx="8075930" cy="103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</a:t>
            </a:r>
            <a:r>
              <a:rPr sz="1800" spc="-15" dirty="0">
                <a:latin typeface="Arial"/>
                <a:cs typeface="Arial"/>
              </a:rPr>
              <a:t>dd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 pu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 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12700" marR="64135">
              <a:lnSpc>
                <a:spcPts val="1870"/>
              </a:lnSpc>
              <a:spcBef>
                <a:spcPts val="56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 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po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819" y="58529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010" y="63266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9889" y="6263821"/>
            <a:ext cx="648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c(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0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5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) wi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tu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lly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20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4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8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of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7550" y="4032250"/>
            <a:ext cx="3108960" cy="671830"/>
          </a:xfrm>
          <a:custGeom>
            <a:avLst/>
            <a:gdLst/>
            <a:ahLst/>
            <a:cxnLst/>
            <a:rect l="l" t="t" r="r" b="b"/>
            <a:pathLst>
              <a:path w="3108960" h="671829">
                <a:moveTo>
                  <a:pt x="1554479" y="671830"/>
                </a:moveTo>
                <a:lnTo>
                  <a:pt x="0" y="671830"/>
                </a:lnTo>
                <a:lnTo>
                  <a:pt x="0" y="0"/>
                </a:lnTo>
                <a:lnTo>
                  <a:pt x="3108960" y="0"/>
                </a:lnTo>
                <a:lnTo>
                  <a:pt x="3108960" y="671830"/>
                </a:lnTo>
                <a:lnTo>
                  <a:pt x="1554479" y="67183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5790" y="4252972"/>
            <a:ext cx="7924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6509" y="4032250"/>
            <a:ext cx="839469" cy="6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6509" y="4032250"/>
            <a:ext cx="839469" cy="671830"/>
          </a:xfrm>
          <a:custGeom>
            <a:avLst/>
            <a:gdLst/>
            <a:ahLst/>
            <a:cxnLst/>
            <a:rect l="l" t="t" r="r" b="b"/>
            <a:pathLst>
              <a:path w="839470" h="671829">
                <a:moveTo>
                  <a:pt x="420369" y="671830"/>
                </a:moveTo>
                <a:lnTo>
                  <a:pt x="0" y="671830"/>
                </a:lnTo>
                <a:lnTo>
                  <a:pt x="0" y="0"/>
                </a:lnTo>
                <a:lnTo>
                  <a:pt x="839469" y="0"/>
                </a:lnTo>
                <a:lnTo>
                  <a:pt x="839469" y="671830"/>
                </a:lnTo>
                <a:lnTo>
                  <a:pt x="420369" y="67183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079" y="4032250"/>
            <a:ext cx="839469" cy="6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8079" y="4032250"/>
            <a:ext cx="839469" cy="671830"/>
          </a:xfrm>
          <a:custGeom>
            <a:avLst/>
            <a:gdLst/>
            <a:ahLst/>
            <a:cxnLst/>
            <a:rect l="l" t="t" r="r" b="b"/>
            <a:pathLst>
              <a:path w="839470" h="671829">
                <a:moveTo>
                  <a:pt x="420369" y="671830"/>
                </a:moveTo>
                <a:lnTo>
                  <a:pt x="0" y="671830"/>
                </a:lnTo>
                <a:lnTo>
                  <a:pt x="0" y="0"/>
                </a:lnTo>
                <a:lnTo>
                  <a:pt x="839469" y="0"/>
                </a:lnTo>
                <a:lnTo>
                  <a:pt x="839469" y="671830"/>
                </a:lnTo>
                <a:lnTo>
                  <a:pt x="420369" y="67183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92719" y="3979922"/>
            <a:ext cx="13754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l fr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m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53250" y="424560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470" y="0"/>
                </a:moveTo>
                <a:lnTo>
                  <a:pt x="0" y="38100"/>
                </a:lnTo>
                <a:lnTo>
                  <a:pt x="77470" y="7746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5480" y="4283709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1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8079" y="3611879"/>
            <a:ext cx="4789170" cy="335280"/>
          </a:xfrm>
          <a:custGeom>
            <a:avLst/>
            <a:gdLst/>
            <a:ahLst/>
            <a:cxnLst/>
            <a:rect l="l" t="t" r="r" b="b"/>
            <a:pathLst>
              <a:path w="4789170" h="335279">
                <a:moveTo>
                  <a:pt x="0" y="335280"/>
                </a:moveTo>
                <a:lnTo>
                  <a:pt x="12785" y="297843"/>
                </a:lnTo>
                <a:lnTo>
                  <a:pt x="48451" y="262105"/>
                </a:lnTo>
                <a:lnTo>
                  <a:pt x="82946" y="240060"/>
                </a:lnTo>
                <a:lnTo>
                  <a:pt x="124618" y="220027"/>
                </a:lnTo>
                <a:lnTo>
                  <a:pt x="172272" y="202509"/>
                </a:lnTo>
                <a:lnTo>
                  <a:pt x="224712" y="188008"/>
                </a:lnTo>
                <a:lnTo>
                  <a:pt x="280741" y="177027"/>
                </a:lnTo>
                <a:lnTo>
                  <a:pt x="339162" y="170070"/>
                </a:lnTo>
                <a:lnTo>
                  <a:pt x="398780" y="167640"/>
                </a:lnTo>
                <a:lnTo>
                  <a:pt x="398979" y="167640"/>
                </a:lnTo>
                <a:lnTo>
                  <a:pt x="400376" y="167639"/>
                </a:lnTo>
                <a:lnTo>
                  <a:pt x="404167" y="167640"/>
                </a:lnTo>
                <a:lnTo>
                  <a:pt x="411551" y="167639"/>
                </a:lnTo>
                <a:lnTo>
                  <a:pt x="423723" y="167640"/>
                </a:lnTo>
                <a:lnTo>
                  <a:pt x="441882" y="167640"/>
                </a:lnTo>
                <a:lnTo>
                  <a:pt x="467225" y="167640"/>
                </a:lnTo>
                <a:lnTo>
                  <a:pt x="500948" y="167640"/>
                </a:lnTo>
                <a:lnTo>
                  <a:pt x="544251" y="167639"/>
                </a:lnTo>
                <a:lnTo>
                  <a:pt x="598328" y="167640"/>
                </a:lnTo>
                <a:lnTo>
                  <a:pt x="664379" y="167640"/>
                </a:lnTo>
                <a:lnTo>
                  <a:pt x="1995170" y="167640"/>
                </a:lnTo>
                <a:lnTo>
                  <a:pt x="2025053" y="167021"/>
                </a:lnTo>
                <a:lnTo>
                  <a:pt x="2084222" y="162265"/>
                </a:lnTo>
                <a:lnTo>
                  <a:pt x="2141597" y="153233"/>
                </a:lnTo>
                <a:lnTo>
                  <a:pt x="2195980" y="140429"/>
                </a:lnTo>
                <a:lnTo>
                  <a:pt x="2246177" y="124357"/>
                </a:lnTo>
                <a:lnTo>
                  <a:pt x="2290989" y="105518"/>
                </a:lnTo>
                <a:lnTo>
                  <a:pt x="2329223" y="84417"/>
                </a:lnTo>
                <a:lnTo>
                  <a:pt x="2371618" y="49621"/>
                </a:lnTo>
                <a:lnTo>
                  <a:pt x="2392479" y="12562"/>
                </a:lnTo>
                <a:lnTo>
                  <a:pt x="2393949" y="0"/>
                </a:lnTo>
                <a:lnTo>
                  <a:pt x="2395420" y="12562"/>
                </a:lnTo>
                <a:lnTo>
                  <a:pt x="2416281" y="49621"/>
                </a:lnTo>
                <a:lnTo>
                  <a:pt x="2458676" y="84417"/>
                </a:lnTo>
                <a:lnTo>
                  <a:pt x="2496910" y="105518"/>
                </a:lnTo>
                <a:lnTo>
                  <a:pt x="2541722" y="124357"/>
                </a:lnTo>
                <a:lnTo>
                  <a:pt x="2591919" y="140429"/>
                </a:lnTo>
                <a:lnTo>
                  <a:pt x="2646302" y="153233"/>
                </a:lnTo>
                <a:lnTo>
                  <a:pt x="2703677" y="162265"/>
                </a:lnTo>
                <a:lnTo>
                  <a:pt x="2762846" y="167021"/>
                </a:lnTo>
                <a:lnTo>
                  <a:pt x="2792929" y="167640"/>
                </a:lnTo>
                <a:lnTo>
                  <a:pt x="2794326" y="167639"/>
                </a:lnTo>
                <a:lnTo>
                  <a:pt x="2798117" y="167640"/>
                </a:lnTo>
                <a:lnTo>
                  <a:pt x="2805501" y="167639"/>
                </a:lnTo>
                <a:lnTo>
                  <a:pt x="2817673" y="167640"/>
                </a:lnTo>
                <a:lnTo>
                  <a:pt x="2835832" y="167640"/>
                </a:lnTo>
                <a:lnTo>
                  <a:pt x="2861175" y="167640"/>
                </a:lnTo>
                <a:lnTo>
                  <a:pt x="2894898" y="167640"/>
                </a:lnTo>
                <a:lnTo>
                  <a:pt x="2938201" y="167639"/>
                </a:lnTo>
                <a:lnTo>
                  <a:pt x="2992278" y="167640"/>
                </a:lnTo>
                <a:lnTo>
                  <a:pt x="3058329" y="167640"/>
                </a:lnTo>
                <a:lnTo>
                  <a:pt x="3137550" y="167640"/>
                </a:lnTo>
                <a:lnTo>
                  <a:pt x="4389120" y="167640"/>
                </a:lnTo>
                <a:lnTo>
                  <a:pt x="4419012" y="168258"/>
                </a:lnTo>
                <a:lnTo>
                  <a:pt x="4478249" y="173014"/>
                </a:lnTo>
                <a:lnTo>
                  <a:pt x="4535745" y="182046"/>
                </a:lnTo>
                <a:lnTo>
                  <a:pt x="4590288" y="194850"/>
                </a:lnTo>
                <a:lnTo>
                  <a:pt x="4640667" y="210922"/>
                </a:lnTo>
                <a:lnTo>
                  <a:pt x="4685669" y="229761"/>
                </a:lnTo>
                <a:lnTo>
                  <a:pt x="4724085" y="250862"/>
                </a:lnTo>
                <a:lnTo>
                  <a:pt x="4754701" y="273724"/>
                </a:lnTo>
                <a:lnTo>
                  <a:pt x="4783352" y="310217"/>
                </a:lnTo>
                <a:lnTo>
                  <a:pt x="4787690" y="322717"/>
                </a:lnTo>
                <a:lnTo>
                  <a:pt x="4789170" y="335280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55700" y="2858952"/>
            <a:ext cx="648271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al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on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788035" algn="ctr">
              <a:lnSpc>
                <a:spcPts val="1775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090" y="4065011"/>
            <a:ext cx="13754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l fr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m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46070" y="4329429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0" y="0"/>
                </a:moveTo>
                <a:lnTo>
                  <a:pt x="0" y="77470"/>
                </a:lnTo>
                <a:lnTo>
                  <a:pt x="76200" y="3937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66620" y="4367529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69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61" y="318234"/>
            <a:ext cx="8697278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External Fragmentation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24939" y="1779270"/>
            <a:ext cx="2315210" cy="4064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malloc(4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380" y="2741929"/>
            <a:ext cx="231648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malloc(5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6360" y="3666490"/>
            <a:ext cx="2316480" cy="406400"/>
          </a:xfrm>
          <a:prstGeom prst="rect">
            <a:avLst/>
          </a:prstGeom>
          <a:solidFill>
            <a:srgbClr val="FF99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malloc(6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6210" y="4551679"/>
            <a:ext cx="140970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free(p2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2410" y="5531758"/>
            <a:ext cx="585724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4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malloc(6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029460">
              <a:lnSpc>
                <a:spcPct val="100000"/>
              </a:lnSpc>
              <a:spcBef>
                <a:spcPts val="380"/>
              </a:spcBef>
            </a:pP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ps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! -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no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loc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k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la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u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gh.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560" y="1114293"/>
            <a:ext cx="74707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00"/>
              </a:lnSpc>
            </a:pP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Occur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w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h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her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i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eno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u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gh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aggr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he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m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mor</a:t>
            </a:r>
            <a:r>
              <a:rPr sz="1800" b="1" spc="-145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,</a:t>
            </a:r>
            <a:r>
              <a:rPr sz="18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u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t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no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si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gl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 f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loc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k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la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ou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h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10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iv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q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ues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.</a:t>
            </a:r>
            <a:endParaRPr sz="1800">
              <a:latin typeface="Helvetica"/>
              <a:cs typeface="Helvetic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03152" y="2281842"/>
          <a:ext cx="5709912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45062" y="3205132"/>
          <a:ext cx="571118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45062" y="4129692"/>
          <a:ext cx="571118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85702" y="4969162"/>
          <a:ext cx="5712453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61" y="335394"/>
            <a:ext cx="8697278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 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7509" y="1417986"/>
            <a:ext cx="8864600" cy="263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7510" marR="918844" indent="-384810">
              <a:lnSpc>
                <a:spcPts val="2730"/>
              </a:lnSpc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22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k</a:t>
            </a:r>
            <a:r>
              <a:rPr sz="3600" spc="7" baseline="1157" dirty="0">
                <a:latin typeface="Arial"/>
                <a:cs typeface="Arial"/>
              </a:rPr>
              <a:t>n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 ho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u</a:t>
            </a:r>
            <a:r>
              <a:rPr sz="3600" baseline="1157" dirty="0">
                <a:latin typeface="Arial"/>
                <a:cs typeface="Arial"/>
              </a:rPr>
              <a:t>ch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spc="15" baseline="1157" dirty="0">
                <a:latin typeface="Arial"/>
                <a:cs typeface="Arial"/>
              </a:rPr>
              <a:t>r</a:t>
            </a:r>
            <a:r>
              <a:rPr sz="3600" baseline="1157" dirty="0">
                <a:latin typeface="Arial"/>
                <a:cs typeface="Arial"/>
              </a:rPr>
              <a:t>y 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f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ju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gi</a:t>
            </a:r>
            <a:r>
              <a:rPr sz="3600" baseline="1157" dirty="0">
                <a:latin typeface="Arial"/>
                <a:cs typeface="Arial"/>
              </a:rPr>
              <a:t>v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n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ointe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97510" indent="-384810">
              <a:lnSpc>
                <a:spcPct val="100000"/>
              </a:lnSpc>
              <a:spcBef>
                <a:spcPts val="1340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22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k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p</a:t>
            </a:r>
            <a:r>
              <a:rPr sz="3600" spc="-7" baseline="1157" dirty="0">
                <a:latin typeface="Arial"/>
                <a:cs typeface="Arial"/>
              </a:rPr>
              <a:t> t</a:t>
            </a:r>
            <a:r>
              <a:rPr sz="3600" spc="15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3600" baseline="1157" dirty="0">
                <a:latin typeface="Arial"/>
                <a:cs typeface="Arial"/>
              </a:rPr>
              <a:t>ck </a:t>
            </a:r>
            <a:r>
              <a:rPr sz="3600" spc="-7" baseline="1157" dirty="0">
                <a:latin typeface="Arial"/>
                <a:cs typeface="Arial"/>
              </a:rPr>
              <a:t>of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th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0" baseline="1157" dirty="0">
                <a:latin typeface="Arial"/>
                <a:cs typeface="Arial"/>
              </a:rPr>
              <a:t>f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blo</a:t>
            </a:r>
            <a:r>
              <a:rPr sz="3600" baseline="1157" dirty="0">
                <a:latin typeface="Arial"/>
                <a:cs typeface="Arial"/>
              </a:rPr>
              <a:t>cks?</a:t>
            </a:r>
            <a:endParaRPr sz="3600" baseline="1157">
              <a:latin typeface="Arial"/>
              <a:cs typeface="Arial"/>
            </a:endParaRPr>
          </a:p>
          <a:p>
            <a:pPr marL="397510" marR="5080" indent="-384810">
              <a:lnSpc>
                <a:spcPts val="2730"/>
              </a:lnSpc>
              <a:spcBef>
                <a:spcPts val="1595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Wh</a:t>
            </a:r>
            <a:r>
              <a:rPr sz="3600" spc="7" baseline="1157" dirty="0">
                <a:latin typeface="Arial"/>
                <a:cs typeface="Arial"/>
              </a:rPr>
              <a:t>a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wit</a:t>
            </a:r>
            <a:r>
              <a:rPr sz="3600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th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x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baseline="1157" dirty="0">
                <a:latin typeface="Arial"/>
                <a:cs typeface="Arial"/>
              </a:rPr>
              <a:t>ra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pa</a:t>
            </a:r>
            <a:r>
              <a:rPr sz="3600" baseline="1157" dirty="0">
                <a:latin typeface="Arial"/>
                <a:cs typeface="Arial"/>
              </a:rPr>
              <a:t>ce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22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n</a:t>
            </a:r>
            <a:r>
              <a:rPr sz="3600" spc="-7" baseline="1157" dirty="0">
                <a:latin typeface="Arial"/>
                <a:cs typeface="Arial"/>
              </a:rPr>
              <a:t> allo</a:t>
            </a:r>
            <a:r>
              <a:rPr sz="3600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3600" spc="0" baseline="1157" dirty="0">
                <a:latin typeface="Arial"/>
                <a:cs typeface="Arial"/>
              </a:rPr>
              <a:t>t</a:t>
            </a:r>
            <a:r>
              <a:rPr sz="3600" spc="-22" baseline="1157" dirty="0">
                <a:latin typeface="Arial"/>
                <a:cs typeface="Arial"/>
              </a:rPr>
              <a:t>i</a:t>
            </a:r>
            <a:r>
              <a:rPr sz="3600" spc="7" baseline="1157" dirty="0">
                <a:latin typeface="Arial"/>
                <a:cs typeface="Arial"/>
              </a:rPr>
              <a:t>n</a:t>
            </a:r>
            <a:r>
              <a:rPr sz="3600" baseline="1157" dirty="0">
                <a:latin typeface="Arial"/>
                <a:cs typeface="Arial"/>
              </a:rPr>
              <a:t>g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a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spc="15" baseline="1157" dirty="0">
                <a:latin typeface="Arial"/>
                <a:cs typeface="Arial"/>
              </a:rPr>
              <a:t>r</a:t>
            </a:r>
            <a:r>
              <a:rPr sz="3600" baseline="1157" dirty="0">
                <a:latin typeface="Arial"/>
                <a:cs typeface="Arial"/>
              </a:rPr>
              <a:t>y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sm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in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97510" indent="-384810">
              <a:lnSpc>
                <a:spcPts val="2855"/>
              </a:lnSpc>
              <a:spcBef>
                <a:spcPts val="1340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22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p</a:t>
            </a:r>
            <a:r>
              <a:rPr sz="3600" spc="-22" baseline="1157" dirty="0">
                <a:latin typeface="Arial"/>
                <a:cs typeface="Arial"/>
              </a:rPr>
              <a:t>i</a:t>
            </a:r>
            <a:r>
              <a:rPr sz="3600" baseline="1157" dirty="0">
                <a:latin typeface="Arial"/>
                <a:cs typeface="Arial"/>
              </a:rPr>
              <a:t>ck</a:t>
            </a:r>
            <a:r>
              <a:rPr sz="3600" spc="15" baseline="1157" dirty="0">
                <a:latin typeface="Arial"/>
                <a:cs typeface="Arial"/>
              </a:rPr>
              <a:t> </a:t>
            </a:r>
            <a:r>
              <a:rPr sz="3600" spc="-22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hi</a:t>
            </a:r>
            <a:r>
              <a:rPr sz="3600" baseline="1157" dirty="0">
                <a:latin typeface="Arial"/>
                <a:cs typeface="Arial"/>
              </a:rPr>
              <a:t>ch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f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blo</a:t>
            </a:r>
            <a:r>
              <a:rPr sz="3600" baseline="1157" dirty="0">
                <a:latin typeface="Arial"/>
                <a:cs typeface="Arial"/>
              </a:rPr>
              <a:t>ck 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u</a:t>
            </a:r>
            <a:r>
              <a:rPr sz="3600" baseline="1157" dirty="0">
                <a:latin typeface="Arial"/>
                <a:cs typeface="Arial"/>
              </a:rPr>
              <a:t>se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0" baseline="1157" dirty="0">
                <a:latin typeface="Arial"/>
                <a:cs typeface="Arial"/>
              </a:rPr>
              <a:t>f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15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3600" spc="-22" baseline="1157" dirty="0">
                <a:latin typeface="Arial"/>
                <a:cs typeface="Arial"/>
              </a:rPr>
              <a:t>l</a:t>
            </a:r>
            <a:r>
              <a:rPr sz="3600" spc="-7" baseline="1157" dirty="0">
                <a:latin typeface="Arial"/>
                <a:cs typeface="Arial"/>
              </a:rPr>
              <a:t>lo</a:t>
            </a:r>
            <a:r>
              <a:rPr sz="3600" spc="15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ation</a:t>
            </a:r>
            <a:r>
              <a:rPr sz="3600" baseline="1157" dirty="0">
                <a:latin typeface="Arial"/>
                <a:cs typeface="Arial"/>
              </a:rPr>
              <a:t>?</a:t>
            </a:r>
            <a:endParaRPr sz="3600" baseline="115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295237"/>
            <a:ext cx="639318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Knowing how much to free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5480" y="1163986"/>
            <a:ext cx="6570980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Stan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eth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57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5" dirty="0">
                <a:latin typeface="Arial"/>
                <a:cs typeface="Arial"/>
              </a:rPr>
              <a:t>Ke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ade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ts val="2140"/>
              </a:lnSpc>
              <a:spcBef>
                <a:spcPts val="54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389" y="4841765"/>
            <a:ext cx="8794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480" y="3413015"/>
            <a:ext cx="16109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malloc(4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3190" y="3413015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40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057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586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586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13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113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4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4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68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891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891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297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52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952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607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607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135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35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2445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445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97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80" y="0"/>
                </a:moveTo>
                <a:lnTo>
                  <a:pt x="0" y="0"/>
                </a:lnTo>
                <a:lnTo>
                  <a:pt x="0" y="335280"/>
                </a:lnTo>
                <a:lnTo>
                  <a:pt x="335280" y="33528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97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4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4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500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500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891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891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28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80" y="0"/>
                </a:moveTo>
                <a:lnTo>
                  <a:pt x="0" y="0"/>
                </a:lnTo>
                <a:lnTo>
                  <a:pt x="0" y="335280"/>
                </a:lnTo>
                <a:lnTo>
                  <a:pt x="335280" y="33528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28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4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4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684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891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891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0339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339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68109" y="3863340"/>
            <a:ext cx="0" cy="756920"/>
          </a:xfrm>
          <a:custGeom>
            <a:avLst/>
            <a:gdLst/>
            <a:ahLst/>
            <a:cxnLst/>
            <a:rect l="l" t="t" r="r" b="b"/>
            <a:pathLst>
              <a:path h="756920">
                <a:moveTo>
                  <a:pt x="0" y="0"/>
                </a:moveTo>
                <a:lnTo>
                  <a:pt x="0" y="756920"/>
                </a:lnTo>
              </a:path>
            </a:pathLst>
          </a:custGeom>
          <a:ln w="28393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3994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994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53990" y="3954779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0"/>
                </a:moveTo>
                <a:lnTo>
                  <a:pt x="0" y="0"/>
                </a:lnTo>
                <a:lnTo>
                  <a:pt x="38100" y="7747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92090" y="3695700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589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7900" y="3863340"/>
            <a:ext cx="0" cy="756920"/>
          </a:xfrm>
          <a:custGeom>
            <a:avLst/>
            <a:gdLst/>
            <a:ahLst/>
            <a:cxnLst/>
            <a:rect l="l" t="t" r="r" b="b"/>
            <a:pathLst>
              <a:path h="756920">
                <a:moveTo>
                  <a:pt x="0" y="0"/>
                </a:moveTo>
                <a:lnTo>
                  <a:pt x="0" y="756920"/>
                </a:lnTo>
              </a:path>
            </a:pathLst>
          </a:custGeom>
          <a:ln w="28393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790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8790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86959" y="4084061"/>
            <a:ext cx="138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5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30800" y="4406900"/>
            <a:ext cx="1333500" cy="175895"/>
          </a:xfrm>
          <a:custGeom>
            <a:avLst/>
            <a:gdLst/>
            <a:ahLst/>
            <a:cxnLst/>
            <a:rect l="l" t="t" r="r" b="b"/>
            <a:pathLst>
              <a:path w="1333500" h="175895">
                <a:moveTo>
                  <a:pt x="0" y="0"/>
                </a:moveTo>
                <a:lnTo>
                  <a:pt x="18698" y="45435"/>
                </a:lnTo>
                <a:lnTo>
                  <a:pt x="51485" y="72289"/>
                </a:lnTo>
                <a:lnTo>
                  <a:pt x="93281" y="87326"/>
                </a:lnTo>
                <a:lnTo>
                  <a:pt x="139420" y="88886"/>
                </a:lnTo>
                <a:lnTo>
                  <a:pt x="185381" y="88894"/>
                </a:lnTo>
                <a:lnTo>
                  <a:pt x="233674" y="88897"/>
                </a:lnTo>
                <a:lnTo>
                  <a:pt x="299226" y="88899"/>
                </a:lnTo>
                <a:lnTo>
                  <a:pt x="339314" y="88899"/>
                </a:lnTo>
                <a:lnTo>
                  <a:pt x="384726" y="88899"/>
                </a:lnTo>
                <a:lnTo>
                  <a:pt x="435796" y="88899"/>
                </a:lnTo>
                <a:lnTo>
                  <a:pt x="492862" y="88899"/>
                </a:lnTo>
                <a:lnTo>
                  <a:pt x="556260" y="88900"/>
                </a:lnTo>
                <a:lnTo>
                  <a:pt x="571203" y="89937"/>
                </a:lnTo>
                <a:lnTo>
                  <a:pt x="613370" y="103968"/>
                </a:lnTo>
                <a:lnTo>
                  <a:pt x="646712" y="130353"/>
                </a:lnTo>
                <a:lnTo>
                  <a:pt x="665023" y="163920"/>
                </a:lnTo>
                <a:lnTo>
                  <a:pt x="666713" y="175812"/>
                </a:lnTo>
                <a:lnTo>
                  <a:pt x="668030" y="164372"/>
                </a:lnTo>
                <a:lnTo>
                  <a:pt x="695415" y="121676"/>
                </a:lnTo>
                <a:lnTo>
                  <a:pt x="732408" y="98496"/>
                </a:lnTo>
                <a:lnTo>
                  <a:pt x="776254" y="88924"/>
                </a:lnTo>
                <a:lnTo>
                  <a:pt x="818639" y="88903"/>
                </a:lnTo>
                <a:lnTo>
                  <a:pt x="874377" y="88901"/>
                </a:lnTo>
                <a:lnTo>
                  <a:pt x="930912" y="88900"/>
                </a:lnTo>
                <a:lnTo>
                  <a:pt x="1006075" y="88900"/>
                </a:lnTo>
                <a:lnTo>
                  <a:pt x="1051480" y="88900"/>
                </a:lnTo>
                <a:lnTo>
                  <a:pt x="1102548" y="88900"/>
                </a:lnTo>
                <a:lnTo>
                  <a:pt x="1159612" y="88900"/>
                </a:lnTo>
                <a:lnTo>
                  <a:pt x="1223010" y="88900"/>
                </a:lnTo>
                <a:lnTo>
                  <a:pt x="1237953" y="87862"/>
                </a:lnTo>
                <a:lnTo>
                  <a:pt x="1280120" y="73831"/>
                </a:lnTo>
                <a:lnTo>
                  <a:pt x="1313462" y="47446"/>
                </a:lnTo>
                <a:lnTo>
                  <a:pt x="1331773" y="13879"/>
                </a:lnTo>
                <a:lnTo>
                  <a:pt x="1333463" y="19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75300" y="4669971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12309" y="4846502"/>
            <a:ext cx="7340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12309" y="5106106"/>
            <a:ext cx="10883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-</a:t>
            </a:r>
            <a:r>
              <a:rPr sz="1400" spc="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74259" y="445770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27600" y="4587240"/>
            <a:ext cx="0" cy="251460"/>
          </a:xfrm>
          <a:custGeom>
            <a:avLst/>
            <a:gdLst/>
            <a:ahLst/>
            <a:cxnLst/>
            <a:rect l="l" t="t" r="r" b="b"/>
            <a:pathLst>
              <a:path h="251460">
                <a:moveTo>
                  <a:pt x="0" y="2514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2412" y="2769522"/>
          <a:ext cx="5711182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62412" y="5374292"/>
          <a:ext cx="5711182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439" y="111087"/>
            <a:ext cx="6859905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Keeping Track of Free Blocks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3840" y="929036"/>
            <a:ext cx="8883015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ts val="276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big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k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115"/>
              </a:spcBef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app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469" y="23909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350" y="2328092"/>
            <a:ext cx="840740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ug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c()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 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etad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of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69" y="27274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40" y="3227736"/>
            <a:ext cx="78346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69" y="37079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350" y="3645082"/>
            <a:ext cx="52489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da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lk</a:t>
            </a:r>
            <a:r>
              <a:rPr sz="1800" spc="-5" dirty="0">
                <a:latin typeface="Arial"/>
                <a:cs typeface="Arial"/>
              </a:rPr>
              <a:t> ab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469" y="404572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279" y="112357"/>
            <a:ext cx="382016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  <a:tabLst>
                <a:tab pos="194881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Implicit	free list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7669" y="965866"/>
            <a:ext cx="87337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Id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 c</a:t>
            </a:r>
            <a:r>
              <a:rPr sz="2400" spc="-5" dirty="0">
                <a:latin typeface="Arial"/>
                <a:cs typeface="Arial"/>
              </a:rPr>
              <a:t>ont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 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heade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info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4396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180" y="1376862"/>
            <a:ext cx="617664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sz="1800" b="1" spc="-10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loca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b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e. 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dirty="0">
                <a:latin typeface="Arial"/>
                <a:cs typeface="Arial"/>
              </a:rPr>
              <a:t>ire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he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r) </a:t>
            </a:r>
            <a:r>
              <a:rPr sz="1800" spc="-7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orde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bi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7838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21267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669" y="2625756"/>
            <a:ext cx="755395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let'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he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dirty="0">
                <a:latin typeface="Arial"/>
                <a:cs typeface="Arial"/>
              </a:rPr>
              <a:t>s 1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1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300" y="3107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180" y="3043102"/>
            <a:ext cx="808735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'll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12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^7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ant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.g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s)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34500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37929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3650" y="4258052"/>
            <a:ext cx="2454910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830">
              <a:lnSpc>
                <a:spcPts val="16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= 1: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= 0: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ee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10" dirty="0">
                <a:solidFill>
                  <a:srgbClr val="000066"/>
                </a:solidFill>
                <a:latin typeface="Helvetica"/>
                <a:cs typeface="Helvetica"/>
              </a:rPr>
              <a:t>z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size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ay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: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ic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 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endParaRPr sz="1600">
              <a:latin typeface="Helvetica"/>
              <a:cs typeface="Helvetic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34945" y="4333240"/>
          <a:ext cx="1849119" cy="256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ze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714">
                <a:tc gridSpan="2">
                  <a:txBody>
                    <a:bodyPr/>
                    <a:lstStyle/>
                    <a:p>
                      <a:pPr marL="295275" marR="283845" indent="248920">
                        <a:lnSpc>
                          <a:spcPts val="159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pa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y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ad 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 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fr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ee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ace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 gridSpan="2">
                  <a:txBody>
                    <a:bodyPr/>
                    <a:lstStyle/>
                    <a:p>
                      <a:pPr marL="530225" marR="523875">
                        <a:lnSpc>
                          <a:spcPts val="16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op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on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al 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dd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g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870" y="114954"/>
            <a:ext cx="2253615" cy="655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36850" y="1596389"/>
            <a:ext cx="1847850" cy="1417320"/>
          </a:xfrm>
          <a:custGeom>
            <a:avLst/>
            <a:gdLst/>
            <a:ahLst/>
            <a:cxnLst/>
            <a:rect l="l" t="t" r="r" b="b"/>
            <a:pathLst>
              <a:path w="1847850" h="1417320">
                <a:moveTo>
                  <a:pt x="924560" y="1417320"/>
                </a:moveTo>
                <a:lnTo>
                  <a:pt x="0" y="1417320"/>
                </a:lnTo>
                <a:lnTo>
                  <a:pt x="0" y="0"/>
                </a:lnTo>
                <a:lnTo>
                  <a:pt x="1847850" y="0"/>
                </a:lnTo>
                <a:lnTo>
                  <a:pt x="1847850" y="1417320"/>
                </a:lnTo>
                <a:lnTo>
                  <a:pt x="924560" y="141732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6440" y="2190492"/>
            <a:ext cx="791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9229" y="1153160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19">
                <a:moveTo>
                  <a:pt x="1854199" y="0"/>
                </a:moveTo>
                <a:lnTo>
                  <a:pt x="0" y="0"/>
                </a:lnTo>
                <a:lnTo>
                  <a:pt x="0" y="515619"/>
                </a:lnTo>
                <a:lnTo>
                  <a:pt x="1854199" y="515619"/>
                </a:lnTo>
                <a:lnTo>
                  <a:pt x="185419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9229" y="1153160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19">
                <a:moveTo>
                  <a:pt x="927099" y="515619"/>
                </a:moveTo>
                <a:lnTo>
                  <a:pt x="0" y="515619"/>
                </a:lnTo>
                <a:lnTo>
                  <a:pt x="0" y="0"/>
                </a:lnTo>
                <a:lnTo>
                  <a:pt x="1854199" y="0"/>
                </a:lnTo>
                <a:lnTo>
                  <a:pt x="1854199" y="515619"/>
                </a:lnTo>
                <a:lnTo>
                  <a:pt x="927099" y="515619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8840" y="1295142"/>
            <a:ext cx="4762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0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x84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6850" y="3942079"/>
            <a:ext cx="1847850" cy="1417320"/>
          </a:xfrm>
          <a:custGeom>
            <a:avLst/>
            <a:gdLst/>
            <a:ahLst/>
            <a:cxnLst/>
            <a:rect l="l" t="t" r="r" b="b"/>
            <a:pathLst>
              <a:path w="1847850" h="1417320">
                <a:moveTo>
                  <a:pt x="924560" y="1417320"/>
                </a:moveTo>
                <a:lnTo>
                  <a:pt x="0" y="1417320"/>
                </a:lnTo>
                <a:lnTo>
                  <a:pt x="0" y="0"/>
                </a:lnTo>
                <a:lnTo>
                  <a:pt x="1847850" y="0"/>
                </a:lnTo>
                <a:lnTo>
                  <a:pt x="1847850" y="1417320"/>
                </a:lnTo>
                <a:lnTo>
                  <a:pt x="924560" y="141732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6440" y="4536182"/>
            <a:ext cx="791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29229" y="3497579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20">
                <a:moveTo>
                  <a:pt x="1854199" y="0"/>
                </a:moveTo>
                <a:lnTo>
                  <a:pt x="0" y="0"/>
                </a:lnTo>
                <a:lnTo>
                  <a:pt x="0" y="515620"/>
                </a:lnTo>
                <a:lnTo>
                  <a:pt x="1854199" y="515620"/>
                </a:lnTo>
                <a:lnTo>
                  <a:pt x="185419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9229" y="3497579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20">
                <a:moveTo>
                  <a:pt x="927099" y="515620"/>
                </a:moveTo>
                <a:lnTo>
                  <a:pt x="0" y="515620"/>
                </a:lnTo>
                <a:lnTo>
                  <a:pt x="0" y="0"/>
                </a:lnTo>
                <a:lnTo>
                  <a:pt x="1854199" y="0"/>
                </a:lnTo>
                <a:lnTo>
                  <a:pt x="1854199" y="515620"/>
                </a:lnTo>
                <a:lnTo>
                  <a:pt x="927099" y="51562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97579" y="3639561"/>
            <a:ext cx="3194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0xf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0040" y="1196784"/>
            <a:ext cx="236220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dirty="0">
                <a:latin typeface="Arial"/>
                <a:cs typeface="Arial"/>
              </a:rPr>
              <a:t>0x84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993333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000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0100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alloca</a:t>
            </a:r>
            <a:r>
              <a:rPr sz="1600" spc="-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ed</a:t>
            </a:r>
            <a:r>
              <a:rPr sz="1600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= 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si</a:t>
            </a:r>
            <a:r>
              <a:rPr sz="1600" spc="10" dirty="0">
                <a:solidFill>
                  <a:srgbClr val="2222DB"/>
                </a:solidFill>
                <a:latin typeface="Arial"/>
                <a:cs typeface="Arial"/>
              </a:rPr>
              <a:t>z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= 0x4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= 4</a:t>
            </a:r>
            <a:r>
              <a:rPr sz="1600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222DB"/>
                </a:solidFill>
                <a:latin typeface="Arial"/>
                <a:cs typeface="Arial"/>
              </a:rPr>
              <a:t>b</a:t>
            </a:r>
            <a:r>
              <a:rPr sz="1600" spc="10" dirty="0">
                <a:solidFill>
                  <a:srgbClr val="2222DB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0040" y="3724083"/>
            <a:ext cx="214630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dirty="0">
                <a:latin typeface="Arial"/>
                <a:cs typeface="Arial"/>
              </a:rPr>
              <a:t>0x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0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000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2222DB"/>
                </a:solidFill>
                <a:latin typeface="Arial"/>
                <a:cs typeface="Arial"/>
              </a:rPr>
              <a:t>11</a:t>
            </a:r>
            <a:r>
              <a:rPr sz="1600" spc="-130" dirty="0">
                <a:solidFill>
                  <a:srgbClr val="2222DB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alloca</a:t>
            </a:r>
            <a:r>
              <a:rPr sz="1600" spc="-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ed</a:t>
            </a:r>
            <a:r>
              <a:rPr sz="1600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= 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si</a:t>
            </a:r>
            <a:r>
              <a:rPr sz="1600" spc="10" dirty="0">
                <a:solidFill>
                  <a:srgbClr val="2222DB"/>
                </a:solidFill>
                <a:latin typeface="Arial"/>
                <a:cs typeface="Arial"/>
              </a:rPr>
              <a:t>z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= 0x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f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 = 15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byt</a:t>
            </a:r>
            <a:r>
              <a:rPr sz="1600" spc="-10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61" y="527868"/>
            <a:ext cx="8697278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Harsh Reality: Memory Matters!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5459" y="1417986"/>
            <a:ext cx="33286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u</a:t>
            </a:r>
            <a:r>
              <a:rPr sz="2400" spc="-5" dirty="0">
                <a:latin typeface="Arial"/>
                <a:cs typeface="Arial"/>
              </a:rPr>
              <a:t>nli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ited!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8918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828982"/>
            <a:ext cx="426021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do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819" y="22347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010" y="25268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9889" y="2463982"/>
            <a:ext cx="54127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pe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x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, g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go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2914663"/>
            <a:ext cx="63741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ef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iall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ni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iou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819" y="34119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700" y="3347902"/>
            <a:ext cx="42106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tant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5459" y="3809396"/>
            <a:ext cx="4838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ifo</a:t>
            </a:r>
            <a:r>
              <a:rPr sz="2400" dirty="0">
                <a:latin typeface="Arial"/>
                <a:cs typeface="Arial"/>
              </a:rPr>
              <a:t>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2819" y="42959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5700" y="4231821"/>
            <a:ext cx="8044815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5" dirty="0">
                <a:latin typeface="Arial"/>
                <a:cs typeface="Arial"/>
              </a:rPr>
              <a:t>tua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pe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</a:p>
          <a:p>
            <a:pPr marL="12700" marR="5080">
              <a:lnSpc>
                <a:spcPts val="2080"/>
              </a:lnSpc>
              <a:spcBef>
                <a:spcPts val="675"/>
              </a:spcBef>
            </a:pPr>
            <a:r>
              <a:rPr sz="1800" spc="-5" dirty="0">
                <a:latin typeface="Arial"/>
                <a:cs typeface="Arial"/>
              </a:rPr>
              <a:t>Ada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m 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im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2819" y="46388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279" y="112357"/>
            <a:ext cx="382016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  <a:tabLst>
                <a:tab pos="194881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Implicit	free list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76300" y="28443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180" y="2781482"/>
            <a:ext cx="82346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in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rm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impl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669" y="3344576"/>
            <a:ext cx="5530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fin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blo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eap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6509" y="14198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34289" y="0"/>
                </a:moveTo>
                <a:lnTo>
                  <a:pt x="0" y="68579"/>
                </a:lnTo>
                <a:lnTo>
                  <a:pt x="85089" y="6857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7579" y="1386839"/>
            <a:ext cx="248920" cy="113030"/>
          </a:xfrm>
          <a:custGeom>
            <a:avLst/>
            <a:gdLst/>
            <a:ahLst/>
            <a:cxnLst/>
            <a:rect l="l" t="t" r="r" b="b"/>
            <a:pathLst>
              <a:path w="248919" h="113030">
                <a:moveTo>
                  <a:pt x="240030" y="0"/>
                </a:moveTo>
                <a:lnTo>
                  <a:pt x="0" y="88900"/>
                </a:lnTo>
                <a:lnTo>
                  <a:pt x="3809" y="101600"/>
                </a:lnTo>
                <a:lnTo>
                  <a:pt x="8889" y="113030"/>
                </a:lnTo>
                <a:lnTo>
                  <a:pt x="248919" y="24130"/>
                </a:lnTo>
                <a:lnTo>
                  <a:pt x="245109" y="11430"/>
                </a:lnTo>
                <a:lnTo>
                  <a:pt x="2400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7610" y="138683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80" h="11430">
                <a:moveTo>
                  <a:pt x="1269" y="0"/>
                </a:moveTo>
                <a:lnTo>
                  <a:pt x="0" y="0"/>
                </a:lnTo>
                <a:lnTo>
                  <a:pt x="507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1308100"/>
            <a:ext cx="243840" cy="102870"/>
          </a:xfrm>
          <a:custGeom>
            <a:avLst/>
            <a:gdLst/>
            <a:ahLst/>
            <a:cxnLst/>
            <a:rect l="l" t="t" r="r" b="b"/>
            <a:pathLst>
              <a:path w="243839" h="102869">
                <a:moveTo>
                  <a:pt x="236219" y="0"/>
                </a:moveTo>
                <a:lnTo>
                  <a:pt x="0" y="78739"/>
                </a:lnTo>
                <a:lnTo>
                  <a:pt x="3809" y="90170"/>
                </a:lnTo>
                <a:lnTo>
                  <a:pt x="7619" y="102870"/>
                </a:lnTo>
                <a:lnTo>
                  <a:pt x="243839" y="24129"/>
                </a:lnTo>
                <a:lnTo>
                  <a:pt x="240030" y="12700"/>
                </a:lnTo>
                <a:lnTo>
                  <a:pt x="2362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5100" y="13081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10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6370" y="1276350"/>
            <a:ext cx="121920" cy="55880"/>
          </a:xfrm>
          <a:custGeom>
            <a:avLst/>
            <a:gdLst/>
            <a:ahLst/>
            <a:cxnLst/>
            <a:rect l="l" t="t" r="r" b="b"/>
            <a:pathLst>
              <a:path w="121919" h="55880">
                <a:moveTo>
                  <a:pt x="115569" y="0"/>
                </a:moveTo>
                <a:lnTo>
                  <a:pt x="0" y="31750"/>
                </a:lnTo>
                <a:lnTo>
                  <a:pt x="2540" y="44450"/>
                </a:lnTo>
                <a:lnTo>
                  <a:pt x="6350" y="55879"/>
                </a:lnTo>
                <a:lnTo>
                  <a:pt x="121919" y="25400"/>
                </a:lnTo>
                <a:lnTo>
                  <a:pt x="119380" y="12700"/>
                </a:lnTo>
                <a:lnTo>
                  <a:pt x="1155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1939" y="1252219"/>
            <a:ext cx="119380" cy="49530"/>
          </a:xfrm>
          <a:custGeom>
            <a:avLst/>
            <a:gdLst/>
            <a:ahLst/>
            <a:cxnLst/>
            <a:rect l="l" t="t" r="r" b="b"/>
            <a:pathLst>
              <a:path w="119380" h="49530">
                <a:moveTo>
                  <a:pt x="114300" y="0"/>
                </a:moveTo>
                <a:lnTo>
                  <a:pt x="0" y="24129"/>
                </a:lnTo>
                <a:lnTo>
                  <a:pt x="3810" y="36829"/>
                </a:lnTo>
                <a:lnTo>
                  <a:pt x="6350" y="49529"/>
                </a:lnTo>
                <a:lnTo>
                  <a:pt x="119380" y="254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6239" y="1236980"/>
            <a:ext cx="114300" cy="40640"/>
          </a:xfrm>
          <a:custGeom>
            <a:avLst/>
            <a:gdLst/>
            <a:ahLst/>
            <a:cxnLst/>
            <a:rect l="l" t="t" r="r" b="b"/>
            <a:pathLst>
              <a:path w="114300" h="40640">
                <a:moveTo>
                  <a:pt x="110490" y="0"/>
                </a:moveTo>
                <a:lnTo>
                  <a:pt x="0" y="15240"/>
                </a:lnTo>
                <a:lnTo>
                  <a:pt x="2540" y="27940"/>
                </a:lnTo>
                <a:lnTo>
                  <a:pt x="3810" y="40640"/>
                </a:lnTo>
                <a:lnTo>
                  <a:pt x="114300" y="25400"/>
                </a:lnTo>
                <a:lnTo>
                  <a:pt x="113030" y="12700"/>
                </a:lnTo>
                <a:lnTo>
                  <a:pt x="1104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729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1231900"/>
            <a:ext cx="107950" cy="30480"/>
          </a:xfrm>
          <a:custGeom>
            <a:avLst/>
            <a:gdLst/>
            <a:ahLst/>
            <a:cxnLst/>
            <a:rect l="l" t="t" r="r" b="b"/>
            <a:pathLst>
              <a:path w="107950" h="30480">
                <a:moveTo>
                  <a:pt x="106680" y="0"/>
                </a:moveTo>
                <a:lnTo>
                  <a:pt x="0" y="5079"/>
                </a:lnTo>
                <a:lnTo>
                  <a:pt x="1269" y="17779"/>
                </a:lnTo>
                <a:lnTo>
                  <a:pt x="1269" y="30479"/>
                </a:lnTo>
                <a:lnTo>
                  <a:pt x="107950" y="25400"/>
                </a:lnTo>
                <a:lnTo>
                  <a:pt x="107950" y="1270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4679" y="1238250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5950" y="1231900"/>
            <a:ext cx="52069" cy="26670"/>
          </a:xfrm>
          <a:custGeom>
            <a:avLst/>
            <a:gdLst/>
            <a:ahLst/>
            <a:cxnLst/>
            <a:rect l="l" t="t" r="r" b="b"/>
            <a:pathLst>
              <a:path w="52069" h="26669">
                <a:moveTo>
                  <a:pt x="0" y="0"/>
                </a:moveTo>
                <a:lnTo>
                  <a:pt x="0" y="25400"/>
                </a:lnTo>
                <a:lnTo>
                  <a:pt x="52069" y="26670"/>
                </a:lnTo>
                <a:lnTo>
                  <a:pt x="5206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8020" y="1239519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6750" y="1233169"/>
            <a:ext cx="53340" cy="29209"/>
          </a:xfrm>
          <a:custGeom>
            <a:avLst/>
            <a:gdLst/>
            <a:ahLst/>
            <a:cxnLst/>
            <a:rect l="l" t="t" r="r" b="b"/>
            <a:pathLst>
              <a:path w="53339" h="29209">
                <a:moveTo>
                  <a:pt x="2539" y="0"/>
                </a:moveTo>
                <a:lnTo>
                  <a:pt x="0" y="25400"/>
                </a:lnTo>
                <a:lnTo>
                  <a:pt x="50800" y="29209"/>
                </a:lnTo>
                <a:lnTo>
                  <a:pt x="53339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8820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7550" y="1236980"/>
            <a:ext cx="102870" cy="40640"/>
          </a:xfrm>
          <a:custGeom>
            <a:avLst/>
            <a:gdLst/>
            <a:ahLst/>
            <a:cxnLst/>
            <a:rect l="l" t="t" r="r" b="b"/>
            <a:pathLst>
              <a:path w="10287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99060" y="40640"/>
                </a:lnTo>
                <a:lnTo>
                  <a:pt x="100329" y="27940"/>
                </a:lnTo>
                <a:lnTo>
                  <a:pt x="102870" y="1524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7879" y="12522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5340" y="1252219"/>
            <a:ext cx="102870" cy="49530"/>
          </a:xfrm>
          <a:custGeom>
            <a:avLst/>
            <a:gdLst/>
            <a:ahLst/>
            <a:cxnLst/>
            <a:rect l="l" t="t" r="r" b="b"/>
            <a:pathLst>
              <a:path w="102870" h="49530">
                <a:moveTo>
                  <a:pt x="6350" y="0"/>
                </a:moveTo>
                <a:lnTo>
                  <a:pt x="2539" y="12700"/>
                </a:lnTo>
                <a:lnTo>
                  <a:pt x="0" y="25400"/>
                </a:lnTo>
                <a:lnTo>
                  <a:pt x="96520" y="49529"/>
                </a:lnTo>
                <a:lnTo>
                  <a:pt x="100330" y="36829"/>
                </a:lnTo>
                <a:lnTo>
                  <a:pt x="102870" y="241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5670" y="12763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09" y="0"/>
                </a:moveTo>
                <a:lnTo>
                  <a:pt x="2539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859" y="1276350"/>
            <a:ext cx="101600" cy="55880"/>
          </a:xfrm>
          <a:custGeom>
            <a:avLst/>
            <a:gdLst/>
            <a:ahLst/>
            <a:cxnLst/>
            <a:rect l="l" t="t" r="r" b="b"/>
            <a:pathLst>
              <a:path w="101600" h="55880">
                <a:moveTo>
                  <a:pt x="7619" y="0"/>
                </a:moveTo>
                <a:lnTo>
                  <a:pt x="0" y="25400"/>
                </a:lnTo>
                <a:lnTo>
                  <a:pt x="93979" y="55879"/>
                </a:lnTo>
                <a:lnTo>
                  <a:pt x="97789" y="44450"/>
                </a:lnTo>
                <a:lnTo>
                  <a:pt x="101600" y="3175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9650" y="13081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10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4570" y="1308100"/>
            <a:ext cx="101600" cy="60960"/>
          </a:xfrm>
          <a:custGeom>
            <a:avLst/>
            <a:gdLst/>
            <a:ahLst/>
            <a:cxnLst/>
            <a:rect l="l" t="t" r="r" b="b"/>
            <a:pathLst>
              <a:path w="101600" h="60959">
                <a:moveTo>
                  <a:pt x="1015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92709" y="60960"/>
                </a:lnTo>
                <a:lnTo>
                  <a:pt x="97789" y="49529"/>
                </a:lnTo>
                <a:lnTo>
                  <a:pt x="101600" y="3810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2359" y="134620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30">
                <a:moveTo>
                  <a:pt x="5079" y="0"/>
                </a:moveTo>
                <a:lnTo>
                  <a:pt x="3810" y="0"/>
                </a:lnTo>
                <a:lnTo>
                  <a:pt x="0" y="114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7279" y="1346200"/>
            <a:ext cx="100330" cy="63500"/>
          </a:xfrm>
          <a:custGeom>
            <a:avLst/>
            <a:gdLst/>
            <a:ahLst/>
            <a:cxnLst/>
            <a:rect l="l" t="t" r="r" b="b"/>
            <a:pathLst>
              <a:path w="100329" h="63500">
                <a:moveTo>
                  <a:pt x="10160" y="0"/>
                </a:moveTo>
                <a:lnTo>
                  <a:pt x="0" y="22860"/>
                </a:lnTo>
                <a:lnTo>
                  <a:pt x="90170" y="63500"/>
                </a:lnTo>
                <a:lnTo>
                  <a:pt x="100330" y="4063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2529" y="138683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7450" y="1386839"/>
            <a:ext cx="135890" cy="85090"/>
          </a:xfrm>
          <a:custGeom>
            <a:avLst/>
            <a:gdLst/>
            <a:ahLst/>
            <a:cxnLst/>
            <a:rect l="l" t="t" r="r" b="b"/>
            <a:pathLst>
              <a:path w="135889" h="85090">
                <a:moveTo>
                  <a:pt x="1142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124460" y="85089"/>
                </a:lnTo>
                <a:lnTo>
                  <a:pt x="129539" y="73660"/>
                </a:lnTo>
                <a:lnTo>
                  <a:pt x="135889" y="6223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0170" y="1418589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8100" y="0"/>
                </a:moveTo>
                <a:lnTo>
                  <a:pt x="0" y="66039"/>
                </a:lnTo>
                <a:lnTo>
                  <a:pt x="86359" y="698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5250" y="1384300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69">
                <a:moveTo>
                  <a:pt x="167639" y="0"/>
                </a:moveTo>
                <a:lnTo>
                  <a:pt x="0" y="92710"/>
                </a:lnTo>
                <a:lnTo>
                  <a:pt x="12700" y="115570"/>
                </a:lnTo>
                <a:lnTo>
                  <a:pt x="180339" y="22860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2890" y="13843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30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4159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83819" y="0"/>
                </a:moveTo>
                <a:lnTo>
                  <a:pt x="0" y="43179"/>
                </a:lnTo>
                <a:lnTo>
                  <a:pt x="6350" y="54609"/>
                </a:lnTo>
                <a:lnTo>
                  <a:pt x="11429" y="66039"/>
                </a:lnTo>
                <a:lnTo>
                  <a:pt x="95250" y="24129"/>
                </a:lnTo>
                <a:lnTo>
                  <a:pt x="90169" y="127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7979" y="130301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30">
                <a:moveTo>
                  <a:pt x="85090" y="0"/>
                </a:moveTo>
                <a:lnTo>
                  <a:pt x="0" y="38100"/>
                </a:lnTo>
                <a:lnTo>
                  <a:pt x="6350" y="50800"/>
                </a:lnTo>
                <a:lnTo>
                  <a:pt x="11430" y="62229"/>
                </a:lnTo>
                <a:lnTo>
                  <a:pt x="95250" y="24129"/>
                </a:lnTo>
                <a:lnTo>
                  <a:pt x="90170" y="11429"/>
                </a:lnTo>
                <a:lnTo>
                  <a:pt x="850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43070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3819" y="0"/>
                </a:moveTo>
                <a:lnTo>
                  <a:pt x="0" y="31750"/>
                </a:lnTo>
                <a:lnTo>
                  <a:pt x="5079" y="43179"/>
                </a:lnTo>
                <a:lnTo>
                  <a:pt x="8889" y="55879"/>
                </a:lnTo>
                <a:lnTo>
                  <a:pt x="93979" y="2285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6890" y="12700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70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2815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83819" y="0"/>
                </a:moveTo>
                <a:lnTo>
                  <a:pt x="0" y="24129"/>
                </a:lnTo>
                <a:lnTo>
                  <a:pt x="7619" y="49529"/>
                </a:lnTo>
                <a:lnTo>
                  <a:pt x="91439" y="24129"/>
                </a:lnTo>
                <a:lnTo>
                  <a:pt x="87629" y="1142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1979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1270" y="0"/>
                </a:moveTo>
                <a:lnTo>
                  <a:pt x="0" y="0"/>
                </a:lnTo>
                <a:lnTo>
                  <a:pt x="381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325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41910" y="0"/>
                </a:moveTo>
                <a:lnTo>
                  <a:pt x="0" y="10160"/>
                </a:lnTo>
                <a:lnTo>
                  <a:pt x="2539" y="21589"/>
                </a:lnTo>
                <a:lnTo>
                  <a:pt x="5079" y="34289"/>
                </a:lnTo>
                <a:lnTo>
                  <a:pt x="46989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5159" y="122936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6350"/>
                </a:lnTo>
                <a:lnTo>
                  <a:pt x="5079" y="31750"/>
                </a:lnTo>
                <a:lnTo>
                  <a:pt x="46989" y="25400"/>
                </a:lnTo>
                <a:lnTo>
                  <a:pt x="44450" y="12700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8340" y="1225550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09">
                <a:moveTo>
                  <a:pt x="41910" y="0"/>
                </a:moveTo>
                <a:lnTo>
                  <a:pt x="0" y="3810"/>
                </a:lnTo>
                <a:lnTo>
                  <a:pt x="2539" y="29210"/>
                </a:lnTo>
                <a:lnTo>
                  <a:pt x="44450" y="24129"/>
                </a:lnTo>
                <a:lnTo>
                  <a:pt x="4318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0250" y="12255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1520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41909" y="0"/>
                </a:moveTo>
                <a:lnTo>
                  <a:pt x="0" y="2539"/>
                </a:lnTo>
                <a:lnTo>
                  <a:pt x="0" y="15239"/>
                </a:lnTo>
                <a:lnTo>
                  <a:pt x="1269" y="26669"/>
                </a:lnTo>
                <a:lnTo>
                  <a:pt x="43179" y="25400"/>
                </a:lnTo>
                <a:lnTo>
                  <a:pt x="41909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3429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41910" y="26669"/>
                </a:lnTo>
                <a:lnTo>
                  <a:pt x="43180" y="15239"/>
                </a:lnTo>
                <a:lnTo>
                  <a:pt x="4318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26609" y="123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24070" y="1225550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09">
                <a:moveTo>
                  <a:pt x="2539" y="0"/>
                </a:moveTo>
                <a:lnTo>
                  <a:pt x="2539" y="12700"/>
                </a:lnTo>
                <a:lnTo>
                  <a:pt x="0" y="24129"/>
                </a:lnTo>
                <a:lnTo>
                  <a:pt x="43179" y="29210"/>
                </a:lnTo>
                <a:lnTo>
                  <a:pt x="45719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5979" y="122936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40" y="12700"/>
                </a:lnTo>
                <a:lnTo>
                  <a:pt x="0" y="25400"/>
                </a:lnTo>
                <a:lnTo>
                  <a:pt x="41910" y="31750"/>
                </a:lnTo>
                <a:lnTo>
                  <a:pt x="44450" y="19050"/>
                </a:lnTo>
                <a:lnTo>
                  <a:pt x="45720" y="63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0429" y="123571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0789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5080" y="0"/>
                </a:moveTo>
                <a:lnTo>
                  <a:pt x="0" y="25400"/>
                </a:lnTo>
                <a:lnTo>
                  <a:pt x="41910" y="34289"/>
                </a:lnTo>
                <a:lnTo>
                  <a:pt x="44450" y="21589"/>
                </a:lnTo>
                <a:lnTo>
                  <a:pt x="46989" y="1016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52340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3810" y="0"/>
                </a:moveTo>
                <a:lnTo>
                  <a:pt x="2539" y="0"/>
                </a:lnTo>
                <a:lnTo>
                  <a:pt x="0" y="1142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4852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7620" y="0"/>
                </a:moveTo>
                <a:lnTo>
                  <a:pt x="3810" y="11429"/>
                </a:lnTo>
                <a:lnTo>
                  <a:pt x="0" y="24129"/>
                </a:lnTo>
                <a:lnTo>
                  <a:pt x="83820" y="49529"/>
                </a:lnTo>
                <a:lnTo>
                  <a:pt x="91440" y="24129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6159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31079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890" y="0"/>
                </a:moveTo>
                <a:lnTo>
                  <a:pt x="5080" y="11429"/>
                </a:lnTo>
                <a:lnTo>
                  <a:pt x="0" y="22859"/>
                </a:lnTo>
                <a:lnTo>
                  <a:pt x="83820" y="55879"/>
                </a:lnTo>
                <a:lnTo>
                  <a:pt x="88900" y="43179"/>
                </a:lnTo>
                <a:lnTo>
                  <a:pt x="9398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14900" y="130301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30">
                <a:moveTo>
                  <a:pt x="1016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83820" y="62229"/>
                </a:lnTo>
                <a:lnTo>
                  <a:pt x="88900" y="50800"/>
                </a:lnTo>
                <a:lnTo>
                  <a:pt x="93979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3800" y="134111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5079" y="0"/>
                </a:lnTo>
                <a:lnTo>
                  <a:pt x="0" y="127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8720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1142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83819" y="66039"/>
                </a:lnTo>
                <a:lnTo>
                  <a:pt x="88900" y="54609"/>
                </a:lnTo>
                <a:lnTo>
                  <a:pt x="95250" y="43179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82540" y="1384300"/>
            <a:ext cx="125730" cy="86360"/>
          </a:xfrm>
          <a:custGeom>
            <a:avLst/>
            <a:gdLst/>
            <a:ahLst/>
            <a:cxnLst/>
            <a:rect l="l" t="t" r="r" b="b"/>
            <a:pathLst>
              <a:path w="125729" h="86359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114300" y="86360"/>
                </a:lnTo>
                <a:lnTo>
                  <a:pt x="120650" y="74929"/>
                </a:lnTo>
                <a:lnTo>
                  <a:pt x="125730" y="6350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86930" y="142621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19">
                <a:moveTo>
                  <a:pt x="26670" y="0"/>
                </a:moveTo>
                <a:lnTo>
                  <a:pt x="0" y="71119"/>
                </a:lnTo>
                <a:lnTo>
                  <a:pt x="85090" y="6222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1450" y="1384300"/>
            <a:ext cx="260350" cy="115570"/>
          </a:xfrm>
          <a:custGeom>
            <a:avLst/>
            <a:gdLst/>
            <a:ahLst/>
            <a:cxnLst/>
            <a:rect l="l" t="t" r="r" b="b"/>
            <a:pathLst>
              <a:path w="260350" h="115569">
                <a:moveTo>
                  <a:pt x="252729" y="0"/>
                </a:moveTo>
                <a:lnTo>
                  <a:pt x="0" y="92710"/>
                </a:lnTo>
                <a:lnTo>
                  <a:pt x="5079" y="104139"/>
                </a:lnTo>
                <a:lnTo>
                  <a:pt x="8889" y="115570"/>
                </a:lnTo>
                <a:lnTo>
                  <a:pt x="260350" y="24129"/>
                </a:lnTo>
                <a:lnTo>
                  <a:pt x="256539" y="11429"/>
                </a:lnTo>
                <a:lnTo>
                  <a:pt x="252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04179" y="1341119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125730" y="0"/>
                </a:moveTo>
                <a:lnTo>
                  <a:pt x="0" y="43179"/>
                </a:lnTo>
                <a:lnTo>
                  <a:pt x="3810" y="54609"/>
                </a:lnTo>
                <a:lnTo>
                  <a:pt x="7620" y="67309"/>
                </a:lnTo>
                <a:lnTo>
                  <a:pt x="133350" y="24129"/>
                </a:lnTo>
                <a:lnTo>
                  <a:pt x="129540" y="1270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990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127000" y="0"/>
                </a:moveTo>
                <a:lnTo>
                  <a:pt x="0" y="38100"/>
                </a:lnTo>
                <a:lnTo>
                  <a:pt x="3810" y="50800"/>
                </a:lnTo>
                <a:lnTo>
                  <a:pt x="7619" y="62229"/>
                </a:lnTo>
                <a:lnTo>
                  <a:pt x="133350" y="24129"/>
                </a:lnTo>
                <a:lnTo>
                  <a:pt x="129539" y="1142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690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125729" y="0"/>
                </a:moveTo>
                <a:lnTo>
                  <a:pt x="0" y="33020"/>
                </a:lnTo>
                <a:lnTo>
                  <a:pt x="2539" y="44450"/>
                </a:lnTo>
                <a:lnTo>
                  <a:pt x="6350" y="57150"/>
                </a:lnTo>
                <a:lnTo>
                  <a:pt x="132079" y="25400"/>
                </a:lnTo>
                <a:lnTo>
                  <a:pt x="12953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82640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0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83909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10" h="49530">
                <a:moveTo>
                  <a:pt x="125729" y="0"/>
                </a:moveTo>
                <a:lnTo>
                  <a:pt x="0" y="24129"/>
                </a:lnTo>
                <a:lnTo>
                  <a:pt x="5079" y="49529"/>
                </a:lnTo>
                <a:lnTo>
                  <a:pt x="130810" y="24129"/>
                </a:lnTo>
                <a:lnTo>
                  <a:pt x="128269" y="11429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9640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1270" y="0"/>
                </a:moveTo>
                <a:lnTo>
                  <a:pt x="0" y="0"/>
                </a:lnTo>
                <a:lnTo>
                  <a:pt x="2539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0909" y="1229360"/>
            <a:ext cx="128270" cy="40640"/>
          </a:xfrm>
          <a:custGeom>
            <a:avLst/>
            <a:gdLst/>
            <a:ahLst/>
            <a:cxnLst/>
            <a:rect l="l" t="t" r="r" b="b"/>
            <a:pathLst>
              <a:path w="128270" h="40640">
                <a:moveTo>
                  <a:pt x="125729" y="0"/>
                </a:moveTo>
                <a:lnTo>
                  <a:pt x="0" y="16510"/>
                </a:lnTo>
                <a:lnTo>
                  <a:pt x="1269" y="27939"/>
                </a:lnTo>
                <a:lnTo>
                  <a:pt x="2539" y="40639"/>
                </a:lnTo>
                <a:lnTo>
                  <a:pt x="128269" y="254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36640" y="122936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37909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5729" y="0"/>
                </a:moveTo>
                <a:lnTo>
                  <a:pt x="0" y="6350"/>
                </a:lnTo>
                <a:lnTo>
                  <a:pt x="0" y="19050"/>
                </a:lnTo>
                <a:lnTo>
                  <a:pt x="1269" y="31750"/>
                </a:lnTo>
                <a:lnTo>
                  <a:pt x="127000" y="25400"/>
                </a:lnTo>
                <a:lnTo>
                  <a:pt x="12572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63640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63640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125730" y="31750"/>
                </a:lnTo>
                <a:lnTo>
                  <a:pt x="125730" y="19050"/>
                </a:lnTo>
                <a:lnTo>
                  <a:pt x="127000" y="635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89370" y="122936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88100" y="1229360"/>
            <a:ext cx="129539" cy="40640"/>
          </a:xfrm>
          <a:custGeom>
            <a:avLst/>
            <a:gdLst/>
            <a:ahLst/>
            <a:cxnLst/>
            <a:rect l="l" t="t" r="r" b="b"/>
            <a:pathLst>
              <a:path w="12954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127000" y="40639"/>
                </a:lnTo>
                <a:lnTo>
                  <a:pt x="128270" y="27939"/>
                </a:lnTo>
                <a:lnTo>
                  <a:pt x="129540" y="1651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6369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40" h="11430">
                <a:moveTo>
                  <a:pt x="2539" y="0"/>
                </a:moveTo>
                <a:lnTo>
                  <a:pt x="1270" y="0"/>
                </a:lnTo>
                <a:lnTo>
                  <a:pt x="0" y="1142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3830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09" h="49530">
                <a:moveTo>
                  <a:pt x="5079" y="0"/>
                </a:moveTo>
                <a:lnTo>
                  <a:pt x="2540" y="11429"/>
                </a:lnTo>
                <a:lnTo>
                  <a:pt x="0" y="24129"/>
                </a:lnTo>
                <a:lnTo>
                  <a:pt x="125729" y="49529"/>
                </a:lnTo>
                <a:lnTo>
                  <a:pt x="130810" y="241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3955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5080" y="0"/>
                </a:moveTo>
                <a:lnTo>
                  <a:pt x="0" y="25400"/>
                </a:lnTo>
                <a:lnTo>
                  <a:pt x="125730" y="57150"/>
                </a:lnTo>
                <a:lnTo>
                  <a:pt x="128270" y="44450"/>
                </a:lnTo>
                <a:lnTo>
                  <a:pt x="132080" y="3302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6401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7620" y="0"/>
                </a:moveTo>
                <a:lnTo>
                  <a:pt x="3809" y="11429"/>
                </a:lnTo>
                <a:lnTo>
                  <a:pt x="0" y="24129"/>
                </a:lnTo>
                <a:lnTo>
                  <a:pt x="127000" y="62229"/>
                </a:lnTo>
                <a:lnTo>
                  <a:pt x="130809" y="50800"/>
                </a:lnTo>
                <a:lnTo>
                  <a:pt x="133350" y="381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94830" y="13411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89750" y="1341119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20" h="67309">
                <a:moveTo>
                  <a:pt x="8890" y="0"/>
                </a:moveTo>
                <a:lnTo>
                  <a:pt x="5079" y="12700"/>
                </a:lnTo>
                <a:lnTo>
                  <a:pt x="0" y="24129"/>
                </a:lnTo>
                <a:lnTo>
                  <a:pt x="125729" y="67309"/>
                </a:lnTo>
                <a:lnTo>
                  <a:pt x="130809" y="54609"/>
                </a:lnTo>
                <a:lnTo>
                  <a:pt x="134620" y="43179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15480" y="1384300"/>
            <a:ext cx="203200" cy="95250"/>
          </a:xfrm>
          <a:custGeom>
            <a:avLst/>
            <a:gdLst/>
            <a:ahLst/>
            <a:cxnLst/>
            <a:rect l="l" t="t" r="r" b="b"/>
            <a:pathLst>
              <a:path w="203200" h="95250">
                <a:moveTo>
                  <a:pt x="889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195579" y="95250"/>
                </a:lnTo>
                <a:lnTo>
                  <a:pt x="199390" y="82550"/>
                </a:lnTo>
                <a:lnTo>
                  <a:pt x="203200" y="7112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07669" y="1872424"/>
            <a:ext cx="839724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30">
              <a:lnSpc>
                <a:spcPct val="100000"/>
              </a:lnSpc>
              <a:tabLst>
                <a:tab pos="3769995" algn="l"/>
                <a:tab pos="5493385" algn="l"/>
                <a:tab pos="6608445" algn="l"/>
              </a:tabLst>
            </a:pP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	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Alloca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x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li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ee</a:t>
            </a:r>
            <a:r>
              <a:rPr sz="2400" spc="0" dirty="0">
                <a:latin typeface="Arial"/>
                <a:cs typeface="Arial"/>
              </a:rPr>
              <a:t>/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933700" y="958024"/>
            <a:ext cx="965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600" i="1" spc="-10" dirty="0">
                <a:latin typeface="Arial"/>
                <a:cs typeface="Arial"/>
              </a:rPr>
              <a:t>I</a:t>
            </a:r>
            <a:r>
              <a:rPr sz="1600" i="1" spc="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p</a:t>
            </a:r>
            <a:r>
              <a:rPr sz="1600" i="1" dirty="0">
                <a:latin typeface="Arial"/>
                <a:cs typeface="Arial"/>
              </a:rPr>
              <a:t>li</a:t>
            </a:r>
            <a:r>
              <a:rPr sz="1600" i="1" spc="10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 lis</a:t>
            </a:r>
            <a:r>
              <a:rPr sz="1600" i="1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3402" y="1486822"/>
          <a:ext cx="5711183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6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279" y="112357"/>
            <a:ext cx="382016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  <a:tabLst>
                <a:tab pos="194881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Implicit	free list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97706" y="3193687"/>
            <a:ext cx="8697278" cy="479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</a:t>
            </a:r>
            <a:r>
              <a:rPr dirty="0"/>
              <a:t>w</a:t>
            </a:r>
            <a:r>
              <a:rPr spc="-5" dirty="0"/>
              <a:t> d</a:t>
            </a:r>
            <a:r>
              <a:rPr dirty="0"/>
              <a:t>o</a:t>
            </a:r>
            <a:r>
              <a:rPr spc="5" dirty="0"/>
              <a:t> </a:t>
            </a:r>
            <a:r>
              <a:rPr spc="-5" dirty="0"/>
              <a:t>w</a:t>
            </a:r>
            <a:r>
              <a:rPr dirty="0"/>
              <a:t>e</a:t>
            </a:r>
            <a:r>
              <a:rPr spc="-5" dirty="0"/>
              <a:t> fin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f</a:t>
            </a:r>
            <a:r>
              <a:rPr dirty="0"/>
              <a:t>r</a:t>
            </a:r>
            <a:r>
              <a:rPr spc="5" dirty="0"/>
              <a:t>e</a:t>
            </a:r>
            <a:r>
              <a:rPr dirty="0"/>
              <a:t>e</a:t>
            </a:r>
            <a:r>
              <a:rPr spc="-5" dirty="0"/>
              <a:t> blo</a:t>
            </a:r>
            <a:r>
              <a:rPr dirty="0"/>
              <a:t>ck </a:t>
            </a:r>
            <a:r>
              <a:rPr spc="-5" dirty="0"/>
              <a:t>i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5" dirty="0"/>
              <a:t>h</a:t>
            </a:r>
            <a:r>
              <a:rPr spc="-5" dirty="0"/>
              <a:t>eap</a:t>
            </a:r>
            <a:r>
              <a:rPr dirty="0"/>
              <a:t>?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Sta</a:t>
            </a:r>
            <a:r>
              <a:rPr spc="10" dirty="0"/>
              <a:t>r</a:t>
            </a:r>
            <a:r>
              <a:rPr spc="-5" dirty="0"/>
              <a:t>t</a:t>
            </a:r>
            <a:r>
              <a:rPr spc="5" dirty="0"/>
              <a:t> </a:t>
            </a:r>
            <a:r>
              <a:rPr dirty="0"/>
              <a:t>sc</a:t>
            </a:r>
            <a:r>
              <a:rPr spc="-5" dirty="0"/>
              <a:t>annin</a:t>
            </a:r>
            <a:r>
              <a:rPr dirty="0"/>
              <a:t>g</a:t>
            </a:r>
            <a:r>
              <a:rPr spc="5" dirty="0"/>
              <a:t> </a:t>
            </a:r>
            <a:r>
              <a:rPr spc="-5" dirty="0"/>
              <a:t>f</a:t>
            </a:r>
            <a:r>
              <a:rPr dirty="0"/>
              <a:t>r</a:t>
            </a:r>
            <a:r>
              <a:rPr spc="5" dirty="0"/>
              <a:t>o</a:t>
            </a:r>
            <a:r>
              <a:rPr dirty="0"/>
              <a:t>m </a:t>
            </a:r>
            <a:r>
              <a:rPr spc="-5" dirty="0"/>
              <a:t>t</a:t>
            </a:r>
            <a:r>
              <a:rPr spc="5" dirty="0"/>
              <a:t>h</a:t>
            </a:r>
            <a:r>
              <a:rPr dirty="0"/>
              <a:t>e</a:t>
            </a:r>
            <a:r>
              <a:rPr spc="-5" dirty="0"/>
              <a:t> b</a:t>
            </a:r>
            <a:r>
              <a:rPr spc="5" dirty="0"/>
              <a:t>e</a:t>
            </a:r>
            <a:r>
              <a:rPr spc="-5" dirty="0"/>
              <a:t>ginnin</a:t>
            </a:r>
            <a:r>
              <a:rPr dirty="0"/>
              <a:t>g</a:t>
            </a:r>
            <a:r>
              <a:rPr spc="-5" dirty="0"/>
              <a:t> </a:t>
            </a:r>
            <a:r>
              <a:rPr spc="5"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heap.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760"/>
              </a:lnSpc>
            </a:pPr>
            <a:r>
              <a:rPr spc="-95" dirty="0"/>
              <a:t>T</a:t>
            </a:r>
            <a:r>
              <a:rPr dirty="0"/>
              <a:t>r</a:t>
            </a:r>
            <a:r>
              <a:rPr spc="5" dirty="0"/>
              <a:t>a</a:t>
            </a:r>
            <a:r>
              <a:rPr dirty="0"/>
              <a:t>v</a:t>
            </a:r>
            <a:r>
              <a:rPr spc="-5" dirty="0"/>
              <a:t>e</a:t>
            </a:r>
            <a:r>
              <a:rPr dirty="0"/>
              <a:t>rse</a:t>
            </a:r>
            <a:r>
              <a:rPr spc="5" dirty="0"/>
              <a:t> </a:t>
            </a:r>
            <a:r>
              <a:rPr spc="-5" dirty="0"/>
              <a:t>ea</a:t>
            </a:r>
            <a:r>
              <a:rPr dirty="0"/>
              <a:t>ch</a:t>
            </a:r>
            <a:r>
              <a:rPr spc="5" dirty="0"/>
              <a:t> </a:t>
            </a:r>
            <a:r>
              <a:rPr spc="-5" dirty="0"/>
              <a:t>blo</a:t>
            </a:r>
            <a:r>
              <a:rPr dirty="0"/>
              <a:t>ck </a:t>
            </a:r>
            <a:r>
              <a:rPr spc="-5" dirty="0"/>
              <a:t>unti</a:t>
            </a:r>
            <a:r>
              <a:rPr dirty="0"/>
              <a:t>l</a:t>
            </a:r>
            <a:r>
              <a:rPr spc="-5" dirty="0"/>
              <a:t> </a:t>
            </a:r>
            <a:r>
              <a:rPr spc="10" dirty="0"/>
              <a:t>(</a:t>
            </a:r>
            <a:r>
              <a:rPr spc="-5" dirty="0"/>
              <a:t>a</a:t>
            </a:r>
            <a:r>
              <a:rPr dirty="0"/>
              <a:t>) </a:t>
            </a:r>
            <a:r>
              <a:rPr spc="-5" dirty="0"/>
              <a:t>w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fin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f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blo</a:t>
            </a:r>
            <a:r>
              <a:rPr dirty="0"/>
              <a:t>ck </a:t>
            </a:r>
            <a:r>
              <a:rPr spc="-5" dirty="0"/>
              <a:t>a</a:t>
            </a:r>
            <a:r>
              <a:rPr spc="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10" dirty="0"/>
              <a:t>(</a:t>
            </a:r>
            <a:r>
              <a:rPr spc="-5" dirty="0"/>
              <a:t>b</a:t>
            </a:r>
            <a:r>
              <a:rPr dirty="0"/>
              <a:t>) </a:t>
            </a:r>
            <a:r>
              <a:rPr spc="-5" dirty="0"/>
              <a:t>t</a:t>
            </a:r>
            <a:r>
              <a:rPr spc="5" dirty="0"/>
              <a:t>h</a:t>
            </a:r>
            <a:r>
              <a:rPr dirty="0"/>
              <a:t>e</a:t>
            </a:r>
            <a:r>
              <a:rPr spc="-5" dirty="0"/>
              <a:t> blo</a:t>
            </a:r>
            <a:r>
              <a:rPr dirty="0"/>
              <a:t>ck </a:t>
            </a:r>
            <a:r>
              <a:rPr spc="-5" dirty="0"/>
              <a:t>i</a:t>
            </a:r>
            <a:r>
              <a:rPr dirty="0"/>
              <a:t>s </a:t>
            </a:r>
            <a:r>
              <a:rPr spc="-5" dirty="0"/>
              <a:t>la</a:t>
            </a:r>
            <a:r>
              <a:rPr spc="10" dirty="0"/>
              <a:t>r</a:t>
            </a:r>
            <a:r>
              <a:rPr spc="-5" dirty="0"/>
              <a:t>g</a:t>
            </a:r>
            <a:r>
              <a:rPr dirty="0"/>
              <a:t>e</a:t>
            </a:r>
            <a:r>
              <a:rPr spc="-5" dirty="0"/>
              <a:t> en</a:t>
            </a:r>
            <a:r>
              <a:rPr spc="5" dirty="0"/>
              <a:t>o</a:t>
            </a:r>
            <a:r>
              <a:rPr spc="-5" dirty="0"/>
              <a:t>ug</a:t>
            </a:r>
            <a:r>
              <a:rPr dirty="0"/>
              <a:t>h</a:t>
            </a:r>
            <a:r>
              <a:rPr spc="-5" dirty="0"/>
              <a:t> </a:t>
            </a:r>
            <a:r>
              <a:rPr spc="0" dirty="0"/>
              <a:t>t</a:t>
            </a:r>
            <a:r>
              <a:rPr dirty="0"/>
              <a:t>o</a:t>
            </a:r>
            <a:r>
              <a:rPr spc="-5" dirty="0"/>
              <a:t> ha</a:t>
            </a:r>
            <a:r>
              <a:rPr spc="5" dirty="0"/>
              <a:t>n</a:t>
            </a:r>
            <a:r>
              <a:rPr spc="-5" dirty="0"/>
              <a:t>dl</a:t>
            </a:r>
            <a:r>
              <a:rPr dirty="0"/>
              <a:t>e</a:t>
            </a:r>
            <a:r>
              <a:rPr spc="-5" dirty="0"/>
              <a:t> 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r</a:t>
            </a:r>
            <a:r>
              <a:rPr spc="-5" dirty="0"/>
              <a:t>e</a:t>
            </a:r>
            <a:r>
              <a:rPr spc="5" dirty="0"/>
              <a:t>q</a:t>
            </a:r>
            <a:r>
              <a:rPr spc="-5" dirty="0"/>
              <a:t>ue</a:t>
            </a:r>
            <a:r>
              <a:rPr dirty="0"/>
              <a:t>s</a:t>
            </a:r>
            <a:r>
              <a:rPr spc="-5" dirty="0"/>
              <a:t>t.</a:t>
            </a: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pc="-15" dirty="0"/>
              <a:t>T</a:t>
            </a:r>
            <a:r>
              <a:rPr spc="5" dirty="0"/>
              <a:t>h</a:t>
            </a:r>
            <a:r>
              <a:rPr spc="-5" dirty="0"/>
              <a:t>i</a:t>
            </a:r>
            <a:r>
              <a:rPr dirty="0"/>
              <a:t>s </a:t>
            </a:r>
            <a:r>
              <a:rPr spc="-15" dirty="0"/>
              <a:t>i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c</a:t>
            </a:r>
            <a:r>
              <a:rPr spc="-5" dirty="0"/>
              <a:t>al</a:t>
            </a:r>
            <a:r>
              <a:rPr spc="-15" dirty="0"/>
              <a:t>l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th</a:t>
            </a:r>
            <a:r>
              <a:rPr dirty="0"/>
              <a:t>e</a:t>
            </a:r>
            <a:r>
              <a:rPr spc="5" dirty="0"/>
              <a:t> 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b="1" spc="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b="1" spc="-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spc="10" dirty="0"/>
              <a:t>r</a:t>
            </a:r>
            <a:r>
              <a:rPr spc="-5" dirty="0"/>
              <a:t>ateg</a:t>
            </a:r>
            <a:r>
              <a:rPr spc="-170" dirty="0"/>
              <a:t>y</a:t>
            </a:r>
            <a:r>
              <a:rPr spc="-5" dirty="0"/>
              <a:t>.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76300" y="28443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180" y="2781482"/>
            <a:ext cx="82346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in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rm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impl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6509" y="14198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34289" y="0"/>
                </a:moveTo>
                <a:lnTo>
                  <a:pt x="0" y="68579"/>
                </a:lnTo>
                <a:lnTo>
                  <a:pt x="85089" y="6857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7579" y="1386839"/>
            <a:ext cx="248920" cy="113030"/>
          </a:xfrm>
          <a:custGeom>
            <a:avLst/>
            <a:gdLst/>
            <a:ahLst/>
            <a:cxnLst/>
            <a:rect l="l" t="t" r="r" b="b"/>
            <a:pathLst>
              <a:path w="248919" h="113030">
                <a:moveTo>
                  <a:pt x="240030" y="0"/>
                </a:moveTo>
                <a:lnTo>
                  <a:pt x="0" y="88900"/>
                </a:lnTo>
                <a:lnTo>
                  <a:pt x="3809" y="101600"/>
                </a:lnTo>
                <a:lnTo>
                  <a:pt x="8889" y="113030"/>
                </a:lnTo>
                <a:lnTo>
                  <a:pt x="248919" y="24130"/>
                </a:lnTo>
                <a:lnTo>
                  <a:pt x="245109" y="11430"/>
                </a:lnTo>
                <a:lnTo>
                  <a:pt x="2400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7610" y="138683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80" h="11430">
                <a:moveTo>
                  <a:pt x="1269" y="0"/>
                </a:moveTo>
                <a:lnTo>
                  <a:pt x="0" y="0"/>
                </a:lnTo>
                <a:lnTo>
                  <a:pt x="507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1308100"/>
            <a:ext cx="243840" cy="102870"/>
          </a:xfrm>
          <a:custGeom>
            <a:avLst/>
            <a:gdLst/>
            <a:ahLst/>
            <a:cxnLst/>
            <a:rect l="l" t="t" r="r" b="b"/>
            <a:pathLst>
              <a:path w="243839" h="102869">
                <a:moveTo>
                  <a:pt x="236219" y="0"/>
                </a:moveTo>
                <a:lnTo>
                  <a:pt x="0" y="78739"/>
                </a:lnTo>
                <a:lnTo>
                  <a:pt x="3809" y="90170"/>
                </a:lnTo>
                <a:lnTo>
                  <a:pt x="7619" y="102870"/>
                </a:lnTo>
                <a:lnTo>
                  <a:pt x="243839" y="24129"/>
                </a:lnTo>
                <a:lnTo>
                  <a:pt x="240030" y="12700"/>
                </a:lnTo>
                <a:lnTo>
                  <a:pt x="2362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5100" y="13081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10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6370" y="1276350"/>
            <a:ext cx="121920" cy="55880"/>
          </a:xfrm>
          <a:custGeom>
            <a:avLst/>
            <a:gdLst/>
            <a:ahLst/>
            <a:cxnLst/>
            <a:rect l="l" t="t" r="r" b="b"/>
            <a:pathLst>
              <a:path w="121919" h="55880">
                <a:moveTo>
                  <a:pt x="115569" y="0"/>
                </a:moveTo>
                <a:lnTo>
                  <a:pt x="0" y="31750"/>
                </a:lnTo>
                <a:lnTo>
                  <a:pt x="2540" y="44450"/>
                </a:lnTo>
                <a:lnTo>
                  <a:pt x="6350" y="55879"/>
                </a:lnTo>
                <a:lnTo>
                  <a:pt x="121919" y="25400"/>
                </a:lnTo>
                <a:lnTo>
                  <a:pt x="119380" y="12700"/>
                </a:lnTo>
                <a:lnTo>
                  <a:pt x="1155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1939" y="1252219"/>
            <a:ext cx="119380" cy="49530"/>
          </a:xfrm>
          <a:custGeom>
            <a:avLst/>
            <a:gdLst/>
            <a:ahLst/>
            <a:cxnLst/>
            <a:rect l="l" t="t" r="r" b="b"/>
            <a:pathLst>
              <a:path w="119380" h="49530">
                <a:moveTo>
                  <a:pt x="114300" y="0"/>
                </a:moveTo>
                <a:lnTo>
                  <a:pt x="0" y="24129"/>
                </a:lnTo>
                <a:lnTo>
                  <a:pt x="3810" y="36829"/>
                </a:lnTo>
                <a:lnTo>
                  <a:pt x="6350" y="49529"/>
                </a:lnTo>
                <a:lnTo>
                  <a:pt x="119380" y="254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6239" y="1236980"/>
            <a:ext cx="114300" cy="40640"/>
          </a:xfrm>
          <a:custGeom>
            <a:avLst/>
            <a:gdLst/>
            <a:ahLst/>
            <a:cxnLst/>
            <a:rect l="l" t="t" r="r" b="b"/>
            <a:pathLst>
              <a:path w="114300" h="40640">
                <a:moveTo>
                  <a:pt x="110490" y="0"/>
                </a:moveTo>
                <a:lnTo>
                  <a:pt x="0" y="15240"/>
                </a:lnTo>
                <a:lnTo>
                  <a:pt x="2540" y="27940"/>
                </a:lnTo>
                <a:lnTo>
                  <a:pt x="3810" y="40640"/>
                </a:lnTo>
                <a:lnTo>
                  <a:pt x="114300" y="25400"/>
                </a:lnTo>
                <a:lnTo>
                  <a:pt x="113030" y="12700"/>
                </a:lnTo>
                <a:lnTo>
                  <a:pt x="1104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729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1231900"/>
            <a:ext cx="107950" cy="30480"/>
          </a:xfrm>
          <a:custGeom>
            <a:avLst/>
            <a:gdLst/>
            <a:ahLst/>
            <a:cxnLst/>
            <a:rect l="l" t="t" r="r" b="b"/>
            <a:pathLst>
              <a:path w="107950" h="30480">
                <a:moveTo>
                  <a:pt x="106680" y="0"/>
                </a:moveTo>
                <a:lnTo>
                  <a:pt x="0" y="5079"/>
                </a:lnTo>
                <a:lnTo>
                  <a:pt x="1269" y="17779"/>
                </a:lnTo>
                <a:lnTo>
                  <a:pt x="1269" y="30479"/>
                </a:lnTo>
                <a:lnTo>
                  <a:pt x="107950" y="25400"/>
                </a:lnTo>
                <a:lnTo>
                  <a:pt x="107950" y="1270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4679" y="1238250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5950" y="1231900"/>
            <a:ext cx="52069" cy="26670"/>
          </a:xfrm>
          <a:custGeom>
            <a:avLst/>
            <a:gdLst/>
            <a:ahLst/>
            <a:cxnLst/>
            <a:rect l="l" t="t" r="r" b="b"/>
            <a:pathLst>
              <a:path w="52069" h="26669">
                <a:moveTo>
                  <a:pt x="0" y="0"/>
                </a:moveTo>
                <a:lnTo>
                  <a:pt x="0" y="25400"/>
                </a:lnTo>
                <a:lnTo>
                  <a:pt x="52069" y="26670"/>
                </a:lnTo>
                <a:lnTo>
                  <a:pt x="5206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8020" y="1239519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6750" y="1233169"/>
            <a:ext cx="53340" cy="29209"/>
          </a:xfrm>
          <a:custGeom>
            <a:avLst/>
            <a:gdLst/>
            <a:ahLst/>
            <a:cxnLst/>
            <a:rect l="l" t="t" r="r" b="b"/>
            <a:pathLst>
              <a:path w="53339" h="29209">
                <a:moveTo>
                  <a:pt x="2539" y="0"/>
                </a:moveTo>
                <a:lnTo>
                  <a:pt x="0" y="25400"/>
                </a:lnTo>
                <a:lnTo>
                  <a:pt x="50800" y="29209"/>
                </a:lnTo>
                <a:lnTo>
                  <a:pt x="53339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8820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7550" y="1236980"/>
            <a:ext cx="102870" cy="40640"/>
          </a:xfrm>
          <a:custGeom>
            <a:avLst/>
            <a:gdLst/>
            <a:ahLst/>
            <a:cxnLst/>
            <a:rect l="l" t="t" r="r" b="b"/>
            <a:pathLst>
              <a:path w="10287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99060" y="40640"/>
                </a:lnTo>
                <a:lnTo>
                  <a:pt x="100329" y="27940"/>
                </a:lnTo>
                <a:lnTo>
                  <a:pt x="102870" y="1524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7879" y="12522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5340" y="1252219"/>
            <a:ext cx="102870" cy="49530"/>
          </a:xfrm>
          <a:custGeom>
            <a:avLst/>
            <a:gdLst/>
            <a:ahLst/>
            <a:cxnLst/>
            <a:rect l="l" t="t" r="r" b="b"/>
            <a:pathLst>
              <a:path w="102870" h="49530">
                <a:moveTo>
                  <a:pt x="6350" y="0"/>
                </a:moveTo>
                <a:lnTo>
                  <a:pt x="2539" y="12700"/>
                </a:lnTo>
                <a:lnTo>
                  <a:pt x="0" y="25400"/>
                </a:lnTo>
                <a:lnTo>
                  <a:pt x="96520" y="49529"/>
                </a:lnTo>
                <a:lnTo>
                  <a:pt x="100330" y="36829"/>
                </a:lnTo>
                <a:lnTo>
                  <a:pt x="102870" y="241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5670" y="12763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09" y="0"/>
                </a:moveTo>
                <a:lnTo>
                  <a:pt x="2539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859" y="1276350"/>
            <a:ext cx="101600" cy="55880"/>
          </a:xfrm>
          <a:custGeom>
            <a:avLst/>
            <a:gdLst/>
            <a:ahLst/>
            <a:cxnLst/>
            <a:rect l="l" t="t" r="r" b="b"/>
            <a:pathLst>
              <a:path w="101600" h="55880">
                <a:moveTo>
                  <a:pt x="7619" y="0"/>
                </a:moveTo>
                <a:lnTo>
                  <a:pt x="0" y="25400"/>
                </a:lnTo>
                <a:lnTo>
                  <a:pt x="93979" y="55879"/>
                </a:lnTo>
                <a:lnTo>
                  <a:pt x="97789" y="44450"/>
                </a:lnTo>
                <a:lnTo>
                  <a:pt x="101600" y="3175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9650" y="13081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10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4570" y="1308100"/>
            <a:ext cx="101600" cy="60960"/>
          </a:xfrm>
          <a:custGeom>
            <a:avLst/>
            <a:gdLst/>
            <a:ahLst/>
            <a:cxnLst/>
            <a:rect l="l" t="t" r="r" b="b"/>
            <a:pathLst>
              <a:path w="101600" h="60959">
                <a:moveTo>
                  <a:pt x="1015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92709" y="60960"/>
                </a:lnTo>
                <a:lnTo>
                  <a:pt x="97789" y="49529"/>
                </a:lnTo>
                <a:lnTo>
                  <a:pt x="101600" y="3810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2359" y="134620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30">
                <a:moveTo>
                  <a:pt x="5079" y="0"/>
                </a:moveTo>
                <a:lnTo>
                  <a:pt x="3810" y="0"/>
                </a:lnTo>
                <a:lnTo>
                  <a:pt x="0" y="114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7279" y="1346200"/>
            <a:ext cx="100330" cy="63500"/>
          </a:xfrm>
          <a:custGeom>
            <a:avLst/>
            <a:gdLst/>
            <a:ahLst/>
            <a:cxnLst/>
            <a:rect l="l" t="t" r="r" b="b"/>
            <a:pathLst>
              <a:path w="100329" h="63500">
                <a:moveTo>
                  <a:pt x="10160" y="0"/>
                </a:moveTo>
                <a:lnTo>
                  <a:pt x="0" y="22860"/>
                </a:lnTo>
                <a:lnTo>
                  <a:pt x="90170" y="63500"/>
                </a:lnTo>
                <a:lnTo>
                  <a:pt x="100330" y="4063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2529" y="138683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7450" y="1386839"/>
            <a:ext cx="135890" cy="85090"/>
          </a:xfrm>
          <a:custGeom>
            <a:avLst/>
            <a:gdLst/>
            <a:ahLst/>
            <a:cxnLst/>
            <a:rect l="l" t="t" r="r" b="b"/>
            <a:pathLst>
              <a:path w="135889" h="85090">
                <a:moveTo>
                  <a:pt x="1142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124460" y="85089"/>
                </a:lnTo>
                <a:lnTo>
                  <a:pt x="129539" y="73660"/>
                </a:lnTo>
                <a:lnTo>
                  <a:pt x="135889" y="6223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0170" y="1418589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8100" y="0"/>
                </a:moveTo>
                <a:lnTo>
                  <a:pt x="0" y="66039"/>
                </a:lnTo>
                <a:lnTo>
                  <a:pt x="86359" y="698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5250" y="1384300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69">
                <a:moveTo>
                  <a:pt x="167639" y="0"/>
                </a:moveTo>
                <a:lnTo>
                  <a:pt x="0" y="92710"/>
                </a:lnTo>
                <a:lnTo>
                  <a:pt x="12700" y="115570"/>
                </a:lnTo>
                <a:lnTo>
                  <a:pt x="180339" y="22860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2890" y="13843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30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4159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83819" y="0"/>
                </a:moveTo>
                <a:lnTo>
                  <a:pt x="0" y="43179"/>
                </a:lnTo>
                <a:lnTo>
                  <a:pt x="6350" y="54609"/>
                </a:lnTo>
                <a:lnTo>
                  <a:pt x="11429" y="66039"/>
                </a:lnTo>
                <a:lnTo>
                  <a:pt x="95250" y="24129"/>
                </a:lnTo>
                <a:lnTo>
                  <a:pt x="90169" y="127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7979" y="130301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30">
                <a:moveTo>
                  <a:pt x="85090" y="0"/>
                </a:moveTo>
                <a:lnTo>
                  <a:pt x="0" y="38100"/>
                </a:lnTo>
                <a:lnTo>
                  <a:pt x="6350" y="50800"/>
                </a:lnTo>
                <a:lnTo>
                  <a:pt x="11430" y="62229"/>
                </a:lnTo>
                <a:lnTo>
                  <a:pt x="95250" y="24129"/>
                </a:lnTo>
                <a:lnTo>
                  <a:pt x="90170" y="11429"/>
                </a:lnTo>
                <a:lnTo>
                  <a:pt x="850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43070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3819" y="0"/>
                </a:moveTo>
                <a:lnTo>
                  <a:pt x="0" y="31750"/>
                </a:lnTo>
                <a:lnTo>
                  <a:pt x="5079" y="43179"/>
                </a:lnTo>
                <a:lnTo>
                  <a:pt x="8889" y="55879"/>
                </a:lnTo>
                <a:lnTo>
                  <a:pt x="93979" y="2285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6890" y="12700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70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2815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83819" y="0"/>
                </a:moveTo>
                <a:lnTo>
                  <a:pt x="0" y="24129"/>
                </a:lnTo>
                <a:lnTo>
                  <a:pt x="7619" y="49529"/>
                </a:lnTo>
                <a:lnTo>
                  <a:pt x="91439" y="24129"/>
                </a:lnTo>
                <a:lnTo>
                  <a:pt x="87629" y="1142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1979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1270" y="0"/>
                </a:moveTo>
                <a:lnTo>
                  <a:pt x="0" y="0"/>
                </a:lnTo>
                <a:lnTo>
                  <a:pt x="381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325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41910" y="0"/>
                </a:moveTo>
                <a:lnTo>
                  <a:pt x="0" y="10160"/>
                </a:lnTo>
                <a:lnTo>
                  <a:pt x="2539" y="21589"/>
                </a:lnTo>
                <a:lnTo>
                  <a:pt x="5079" y="34289"/>
                </a:lnTo>
                <a:lnTo>
                  <a:pt x="46989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5159" y="122936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6350"/>
                </a:lnTo>
                <a:lnTo>
                  <a:pt x="5079" y="31750"/>
                </a:lnTo>
                <a:lnTo>
                  <a:pt x="46989" y="25400"/>
                </a:lnTo>
                <a:lnTo>
                  <a:pt x="44450" y="12700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8340" y="1225550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09">
                <a:moveTo>
                  <a:pt x="41910" y="0"/>
                </a:moveTo>
                <a:lnTo>
                  <a:pt x="0" y="3810"/>
                </a:lnTo>
                <a:lnTo>
                  <a:pt x="2539" y="29210"/>
                </a:lnTo>
                <a:lnTo>
                  <a:pt x="44450" y="24129"/>
                </a:lnTo>
                <a:lnTo>
                  <a:pt x="4318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0250" y="12255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1520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41909" y="0"/>
                </a:moveTo>
                <a:lnTo>
                  <a:pt x="0" y="2539"/>
                </a:lnTo>
                <a:lnTo>
                  <a:pt x="0" y="15239"/>
                </a:lnTo>
                <a:lnTo>
                  <a:pt x="1269" y="26669"/>
                </a:lnTo>
                <a:lnTo>
                  <a:pt x="43179" y="25400"/>
                </a:lnTo>
                <a:lnTo>
                  <a:pt x="41909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3429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41910" y="26669"/>
                </a:lnTo>
                <a:lnTo>
                  <a:pt x="43180" y="15239"/>
                </a:lnTo>
                <a:lnTo>
                  <a:pt x="4318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26609" y="123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24070" y="1225550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09">
                <a:moveTo>
                  <a:pt x="2539" y="0"/>
                </a:moveTo>
                <a:lnTo>
                  <a:pt x="2539" y="12700"/>
                </a:lnTo>
                <a:lnTo>
                  <a:pt x="0" y="24129"/>
                </a:lnTo>
                <a:lnTo>
                  <a:pt x="43179" y="29210"/>
                </a:lnTo>
                <a:lnTo>
                  <a:pt x="45719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5979" y="122936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40" y="12700"/>
                </a:lnTo>
                <a:lnTo>
                  <a:pt x="0" y="25400"/>
                </a:lnTo>
                <a:lnTo>
                  <a:pt x="41910" y="31750"/>
                </a:lnTo>
                <a:lnTo>
                  <a:pt x="44450" y="19050"/>
                </a:lnTo>
                <a:lnTo>
                  <a:pt x="45720" y="63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0429" y="123571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0789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5080" y="0"/>
                </a:moveTo>
                <a:lnTo>
                  <a:pt x="0" y="25400"/>
                </a:lnTo>
                <a:lnTo>
                  <a:pt x="41910" y="34289"/>
                </a:lnTo>
                <a:lnTo>
                  <a:pt x="44450" y="21589"/>
                </a:lnTo>
                <a:lnTo>
                  <a:pt x="46989" y="1016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52340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3810" y="0"/>
                </a:moveTo>
                <a:lnTo>
                  <a:pt x="2539" y="0"/>
                </a:lnTo>
                <a:lnTo>
                  <a:pt x="0" y="1142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4852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7620" y="0"/>
                </a:moveTo>
                <a:lnTo>
                  <a:pt x="3810" y="11429"/>
                </a:lnTo>
                <a:lnTo>
                  <a:pt x="0" y="24129"/>
                </a:lnTo>
                <a:lnTo>
                  <a:pt x="83820" y="49529"/>
                </a:lnTo>
                <a:lnTo>
                  <a:pt x="91440" y="24129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6159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31079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890" y="0"/>
                </a:moveTo>
                <a:lnTo>
                  <a:pt x="5080" y="11429"/>
                </a:lnTo>
                <a:lnTo>
                  <a:pt x="0" y="22859"/>
                </a:lnTo>
                <a:lnTo>
                  <a:pt x="83820" y="55879"/>
                </a:lnTo>
                <a:lnTo>
                  <a:pt x="88900" y="43179"/>
                </a:lnTo>
                <a:lnTo>
                  <a:pt x="9398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14900" y="130301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30">
                <a:moveTo>
                  <a:pt x="1016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83820" y="62229"/>
                </a:lnTo>
                <a:lnTo>
                  <a:pt x="88900" y="50800"/>
                </a:lnTo>
                <a:lnTo>
                  <a:pt x="93979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3800" y="134111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5079" y="0"/>
                </a:lnTo>
                <a:lnTo>
                  <a:pt x="0" y="127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8720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1142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83819" y="66039"/>
                </a:lnTo>
                <a:lnTo>
                  <a:pt x="88900" y="54609"/>
                </a:lnTo>
                <a:lnTo>
                  <a:pt x="95250" y="43179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82540" y="1384300"/>
            <a:ext cx="125730" cy="86360"/>
          </a:xfrm>
          <a:custGeom>
            <a:avLst/>
            <a:gdLst/>
            <a:ahLst/>
            <a:cxnLst/>
            <a:rect l="l" t="t" r="r" b="b"/>
            <a:pathLst>
              <a:path w="125729" h="86359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114300" y="86360"/>
                </a:lnTo>
                <a:lnTo>
                  <a:pt x="120650" y="74929"/>
                </a:lnTo>
                <a:lnTo>
                  <a:pt x="125730" y="6350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86930" y="142621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19">
                <a:moveTo>
                  <a:pt x="26670" y="0"/>
                </a:moveTo>
                <a:lnTo>
                  <a:pt x="0" y="71119"/>
                </a:lnTo>
                <a:lnTo>
                  <a:pt x="85090" y="6222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1450" y="1384300"/>
            <a:ext cx="260350" cy="115570"/>
          </a:xfrm>
          <a:custGeom>
            <a:avLst/>
            <a:gdLst/>
            <a:ahLst/>
            <a:cxnLst/>
            <a:rect l="l" t="t" r="r" b="b"/>
            <a:pathLst>
              <a:path w="260350" h="115569">
                <a:moveTo>
                  <a:pt x="252729" y="0"/>
                </a:moveTo>
                <a:lnTo>
                  <a:pt x="0" y="92710"/>
                </a:lnTo>
                <a:lnTo>
                  <a:pt x="5079" y="104139"/>
                </a:lnTo>
                <a:lnTo>
                  <a:pt x="8889" y="115570"/>
                </a:lnTo>
                <a:lnTo>
                  <a:pt x="260350" y="24129"/>
                </a:lnTo>
                <a:lnTo>
                  <a:pt x="256539" y="11429"/>
                </a:lnTo>
                <a:lnTo>
                  <a:pt x="252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04179" y="1341119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125730" y="0"/>
                </a:moveTo>
                <a:lnTo>
                  <a:pt x="0" y="43179"/>
                </a:lnTo>
                <a:lnTo>
                  <a:pt x="3810" y="54609"/>
                </a:lnTo>
                <a:lnTo>
                  <a:pt x="7620" y="67309"/>
                </a:lnTo>
                <a:lnTo>
                  <a:pt x="133350" y="24129"/>
                </a:lnTo>
                <a:lnTo>
                  <a:pt x="129540" y="1270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990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127000" y="0"/>
                </a:moveTo>
                <a:lnTo>
                  <a:pt x="0" y="38100"/>
                </a:lnTo>
                <a:lnTo>
                  <a:pt x="3810" y="50800"/>
                </a:lnTo>
                <a:lnTo>
                  <a:pt x="7619" y="62229"/>
                </a:lnTo>
                <a:lnTo>
                  <a:pt x="133350" y="24129"/>
                </a:lnTo>
                <a:lnTo>
                  <a:pt x="129539" y="1142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690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125729" y="0"/>
                </a:moveTo>
                <a:lnTo>
                  <a:pt x="0" y="33020"/>
                </a:lnTo>
                <a:lnTo>
                  <a:pt x="2539" y="44450"/>
                </a:lnTo>
                <a:lnTo>
                  <a:pt x="6350" y="57150"/>
                </a:lnTo>
                <a:lnTo>
                  <a:pt x="132079" y="25400"/>
                </a:lnTo>
                <a:lnTo>
                  <a:pt x="12953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82640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0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83909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10" h="49530">
                <a:moveTo>
                  <a:pt x="125729" y="0"/>
                </a:moveTo>
                <a:lnTo>
                  <a:pt x="0" y="24129"/>
                </a:lnTo>
                <a:lnTo>
                  <a:pt x="5079" y="49529"/>
                </a:lnTo>
                <a:lnTo>
                  <a:pt x="130810" y="24129"/>
                </a:lnTo>
                <a:lnTo>
                  <a:pt x="128269" y="11429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9640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1270" y="0"/>
                </a:moveTo>
                <a:lnTo>
                  <a:pt x="0" y="0"/>
                </a:lnTo>
                <a:lnTo>
                  <a:pt x="2539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0909" y="1229360"/>
            <a:ext cx="128270" cy="40640"/>
          </a:xfrm>
          <a:custGeom>
            <a:avLst/>
            <a:gdLst/>
            <a:ahLst/>
            <a:cxnLst/>
            <a:rect l="l" t="t" r="r" b="b"/>
            <a:pathLst>
              <a:path w="128270" h="40640">
                <a:moveTo>
                  <a:pt x="125729" y="0"/>
                </a:moveTo>
                <a:lnTo>
                  <a:pt x="0" y="16510"/>
                </a:lnTo>
                <a:lnTo>
                  <a:pt x="1269" y="27939"/>
                </a:lnTo>
                <a:lnTo>
                  <a:pt x="2539" y="40639"/>
                </a:lnTo>
                <a:lnTo>
                  <a:pt x="128269" y="254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36640" y="122936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37909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5729" y="0"/>
                </a:moveTo>
                <a:lnTo>
                  <a:pt x="0" y="6350"/>
                </a:lnTo>
                <a:lnTo>
                  <a:pt x="0" y="19050"/>
                </a:lnTo>
                <a:lnTo>
                  <a:pt x="1269" y="31750"/>
                </a:lnTo>
                <a:lnTo>
                  <a:pt x="127000" y="25400"/>
                </a:lnTo>
                <a:lnTo>
                  <a:pt x="12572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63640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63640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125730" y="31750"/>
                </a:lnTo>
                <a:lnTo>
                  <a:pt x="125730" y="19050"/>
                </a:lnTo>
                <a:lnTo>
                  <a:pt x="127000" y="635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89370" y="122936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88100" y="1229360"/>
            <a:ext cx="129539" cy="40640"/>
          </a:xfrm>
          <a:custGeom>
            <a:avLst/>
            <a:gdLst/>
            <a:ahLst/>
            <a:cxnLst/>
            <a:rect l="l" t="t" r="r" b="b"/>
            <a:pathLst>
              <a:path w="12954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127000" y="40639"/>
                </a:lnTo>
                <a:lnTo>
                  <a:pt x="128270" y="27939"/>
                </a:lnTo>
                <a:lnTo>
                  <a:pt x="129540" y="1651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6369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40" h="11430">
                <a:moveTo>
                  <a:pt x="2539" y="0"/>
                </a:moveTo>
                <a:lnTo>
                  <a:pt x="1270" y="0"/>
                </a:lnTo>
                <a:lnTo>
                  <a:pt x="0" y="1142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3830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09" h="49530">
                <a:moveTo>
                  <a:pt x="5079" y="0"/>
                </a:moveTo>
                <a:lnTo>
                  <a:pt x="2540" y="11429"/>
                </a:lnTo>
                <a:lnTo>
                  <a:pt x="0" y="24129"/>
                </a:lnTo>
                <a:lnTo>
                  <a:pt x="125729" y="49529"/>
                </a:lnTo>
                <a:lnTo>
                  <a:pt x="130810" y="241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3955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5080" y="0"/>
                </a:moveTo>
                <a:lnTo>
                  <a:pt x="0" y="25400"/>
                </a:lnTo>
                <a:lnTo>
                  <a:pt x="125730" y="57150"/>
                </a:lnTo>
                <a:lnTo>
                  <a:pt x="128270" y="44450"/>
                </a:lnTo>
                <a:lnTo>
                  <a:pt x="132080" y="3302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6401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7620" y="0"/>
                </a:moveTo>
                <a:lnTo>
                  <a:pt x="3809" y="11429"/>
                </a:lnTo>
                <a:lnTo>
                  <a:pt x="0" y="24129"/>
                </a:lnTo>
                <a:lnTo>
                  <a:pt x="127000" y="62229"/>
                </a:lnTo>
                <a:lnTo>
                  <a:pt x="130809" y="50800"/>
                </a:lnTo>
                <a:lnTo>
                  <a:pt x="133350" y="381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94830" y="13411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89750" y="1341119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20" h="67309">
                <a:moveTo>
                  <a:pt x="8890" y="0"/>
                </a:moveTo>
                <a:lnTo>
                  <a:pt x="5079" y="12700"/>
                </a:lnTo>
                <a:lnTo>
                  <a:pt x="0" y="24129"/>
                </a:lnTo>
                <a:lnTo>
                  <a:pt x="125729" y="67309"/>
                </a:lnTo>
                <a:lnTo>
                  <a:pt x="130809" y="54609"/>
                </a:lnTo>
                <a:lnTo>
                  <a:pt x="134620" y="43179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15480" y="1384300"/>
            <a:ext cx="203200" cy="95250"/>
          </a:xfrm>
          <a:custGeom>
            <a:avLst/>
            <a:gdLst/>
            <a:ahLst/>
            <a:cxnLst/>
            <a:rect l="l" t="t" r="r" b="b"/>
            <a:pathLst>
              <a:path w="203200" h="95250">
                <a:moveTo>
                  <a:pt x="889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195579" y="95250"/>
                </a:lnTo>
                <a:lnTo>
                  <a:pt x="199390" y="82550"/>
                </a:lnTo>
                <a:lnTo>
                  <a:pt x="203200" y="7112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07669" y="1872424"/>
            <a:ext cx="839724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30">
              <a:lnSpc>
                <a:spcPct val="100000"/>
              </a:lnSpc>
              <a:tabLst>
                <a:tab pos="3769995" algn="l"/>
                <a:tab pos="5493385" algn="l"/>
                <a:tab pos="6608445" algn="l"/>
              </a:tabLst>
            </a:pP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	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Alloca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x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li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ee</a:t>
            </a:r>
            <a:r>
              <a:rPr sz="2400" spc="0" dirty="0">
                <a:latin typeface="Arial"/>
                <a:cs typeface="Arial"/>
              </a:rPr>
              <a:t>/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933700" y="958024"/>
            <a:ext cx="965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600" i="1" spc="-10" dirty="0">
                <a:latin typeface="Arial"/>
                <a:cs typeface="Arial"/>
              </a:rPr>
              <a:t>I</a:t>
            </a:r>
            <a:r>
              <a:rPr sz="1600" i="1" spc="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p</a:t>
            </a:r>
            <a:r>
              <a:rPr sz="1600" i="1" dirty="0">
                <a:latin typeface="Arial"/>
                <a:cs typeface="Arial"/>
              </a:rPr>
              <a:t>li</a:t>
            </a:r>
            <a:r>
              <a:rPr sz="1600" i="1" spc="10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 lis</a:t>
            </a:r>
            <a:r>
              <a:rPr sz="1600" i="1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3402" y="1486822"/>
          <a:ext cx="5711183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6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80" y="535349"/>
            <a:ext cx="8143239" cy="615553"/>
          </a:xfrm>
        </p:spPr>
        <p:txBody>
          <a:bodyPr>
            <a:normAutofit fontScale="90000"/>
          </a:bodyPr>
          <a:lstStyle/>
          <a:p>
            <a:pPr marL="12700" algn="ctr" defTabSz="457200">
              <a:lnSpc>
                <a:spcPts val="5595"/>
              </a:lnSpc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7669" y="1492250"/>
            <a:ext cx="9268460" cy="5909309"/>
          </a:xfrm>
        </p:spPr>
        <p:txBody>
          <a:bodyPr>
            <a:normAutofit/>
          </a:bodyPr>
          <a:lstStyle/>
          <a:p>
            <a:r>
              <a:rPr lang="en-US" b="1" dirty="0"/>
              <a:t>I</a:t>
            </a:r>
            <a:r>
              <a:rPr lang="en-US" dirty="0"/>
              <a:t>f we need an array of n </a:t>
            </a:r>
            <a:r>
              <a:rPr lang="en-US" dirty="0" err="1"/>
              <a:t>ints</a:t>
            </a:r>
            <a:r>
              <a:rPr lang="en-US" dirty="0"/>
              <a:t>, then we can do </a:t>
            </a:r>
          </a:p>
          <a:p>
            <a:pPr algn="ctr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* A =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(n*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 </a:t>
            </a:r>
          </a:p>
          <a:p>
            <a:pPr algn="ctr"/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 holds the address of the first element of this block of 4n bytes, and A can be used as an array. For example, </a:t>
            </a:r>
          </a:p>
          <a:p>
            <a:pPr algn="ctr"/>
            <a:r>
              <a:rPr lang="en-US" dirty="0">
                <a:latin typeface="Courier New"/>
                <a:cs typeface="Courier New"/>
              </a:rPr>
              <a:t>if (A != NULL) 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=0;i&lt;</a:t>
            </a:r>
            <a:r>
              <a:rPr lang="en-US" dirty="0" err="1">
                <a:latin typeface="Courier New"/>
                <a:cs typeface="Courier New"/>
              </a:rPr>
              <a:t>n;i</a:t>
            </a:r>
            <a:r>
              <a:rPr lang="en-US" dirty="0">
                <a:latin typeface="Courier New"/>
                <a:cs typeface="Courier New"/>
              </a:rPr>
              <a:t>++)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0; </a:t>
            </a:r>
          </a:p>
          <a:p>
            <a:pPr algn="ctr"/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will initialize all elements in the array to 0. We note that A[</a:t>
            </a:r>
            <a:r>
              <a:rPr lang="en-US" dirty="0" err="1"/>
              <a:t>i</a:t>
            </a:r>
            <a:r>
              <a:rPr lang="en-US" dirty="0"/>
              <a:t>] is the content at address (</a:t>
            </a:r>
            <a:r>
              <a:rPr lang="en-US" dirty="0" err="1"/>
              <a:t>A+i</a:t>
            </a:r>
            <a:r>
              <a:rPr lang="en-US" dirty="0"/>
              <a:t>). Therefore we can also write </a:t>
            </a:r>
          </a:p>
          <a:p>
            <a:pPr algn="ctr"/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=0;i&lt;</a:t>
            </a:r>
            <a:r>
              <a:rPr lang="en-US" dirty="0" err="1">
                <a:latin typeface="Courier New"/>
                <a:cs typeface="Courier New"/>
              </a:rPr>
              <a:t>n;i</a:t>
            </a:r>
            <a:r>
              <a:rPr lang="en-US" dirty="0">
                <a:latin typeface="Courier New"/>
                <a:cs typeface="Courier New"/>
              </a:rPr>
              <a:t>++) *(</a:t>
            </a:r>
            <a:r>
              <a:rPr lang="en-US" dirty="0" err="1">
                <a:latin typeface="Courier New"/>
                <a:cs typeface="Courier New"/>
              </a:rPr>
              <a:t>A+i</a:t>
            </a:r>
            <a:r>
              <a:rPr lang="en-US" dirty="0">
                <a:latin typeface="Courier New"/>
                <a:cs typeface="Courier New"/>
              </a:rPr>
              <a:t>) = 0; </a:t>
            </a:r>
          </a:p>
          <a:p>
            <a:pPr algn="ctr"/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Recall that A points to the first byte in the block and </a:t>
            </a:r>
            <a:r>
              <a:rPr lang="en-US" dirty="0" err="1"/>
              <a:t>A+i</a:t>
            </a:r>
            <a:r>
              <a:rPr lang="en-US" dirty="0"/>
              <a:t> points to the address of the </a:t>
            </a:r>
            <a:r>
              <a:rPr lang="en-US" dirty="0" err="1"/>
              <a:t>ith</a:t>
            </a:r>
            <a:r>
              <a:rPr lang="en-US" dirty="0"/>
              <a:t> element in the list. That is </a:t>
            </a:r>
            <a:r>
              <a:rPr lang="en-US" dirty="0">
                <a:latin typeface="Courier New"/>
                <a:cs typeface="Courier New"/>
              </a:rPr>
              <a:t>&amp;A[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We can also see the operator [] is equivalent to doing pointer arithmetic to obtain the content of the address.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6C5F-8A69-5148-A260-2CB186E0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10"/>
              <a:t>Some content © 2009 Matt Welsh – Harvard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529F-C13F-2149-A814-D1B387AD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1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80" y="535349"/>
            <a:ext cx="8143239" cy="615553"/>
          </a:xfrm>
        </p:spPr>
        <p:txBody>
          <a:bodyPr>
            <a:normAutofit fontScale="90000"/>
          </a:bodyPr>
          <a:lstStyle/>
          <a:p>
            <a:pPr marL="12700" algn="ctr" defTabSz="457200">
              <a:lnSpc>
                <a:spcPts val="5595"/>
              </a:lnSpc>
            </a:pP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calloc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realloc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7669" y="1492250"/>
            <a:ext cx="9268460" cy="40626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calloc</a:t>
            </a:r>
            <a:r>
              <a:rPr lang="en-US" dirty="0"/>
              <a:t> and </a:t>
            </a:r>
            <a:r>
              <a:rPr lang="en-US" dirty="0" err="1"/>
              <a:t>realloc</a:t>
            </a:r>
            <a:r>
              <a:rPr lang="en-US" dirty="0"/>
              <a:t> are two functions that can be useful in dynamic memory management </a:t>
            </a:r>
          </a:p>
          <a:p>
            <a:pPr algn="ctr"/>
            <a:r>
              <a:rPr lang="en-US" dirty="0">
                <a:latin typeface="Courier New"/>
                <a:cs typeface="Courier New"/>
              </a:rPr>
              <a:t>void *</a:t>
            </a:r>
            <a:r>
              <a:rPr lang="en-US" dirty="0" err="1">
                <a:latin typeface="Courier New"/>
                <a:cs typeface="Courier New"/>
              </a:rPr>
              <a:t>calloc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nmemb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size_t</a:t>
            </a:r>
            <a:r>
              <a:rPr lang="en-US" dirty="0">
                <a:latin typeface="Courier New"/>
                <a:cs typeface="Courier New"/>
              </a:rPr>
              <a:t> size); </a:t>
            </a:r>
          </a:p>
          <a:p>
            <a:pPr algn="ctr"/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allocates memory for an array of </a:t>
            </a:r>
            <a:r>
              <a:rPr lang="en-US" b="1" dirty="0" err="1"/>
              <a:t>nmemb</a:t>
            </a:r>
            <a:r>
              <a:rPr lang="en-US" b="1" dirty="0"/>
              <a:t> </a:t>
            </a:r>
            <a:r>
              <a:rPr lang="en-US" dirty="0"/>
              <a:t>elements each of </a:t>
            </a:r>
            <a:r>
              <a:rPr lang="en-US" b="1" dirty="0"/>
              <a:t>size </a:t>
            </a:r>
            <a:r>
              <a:rPr lang="en-US" dirty="0"/>
              <a:t>and returns a pointer to the allocated memory. Unlike </a:t>
            </a:r>
            <a:r>
              <a:rPr lang="en-US" dirty="0" err="1"/>
              <a:t>malloc</a:t>
            </a:r>
            <a:r>
              <a:rPr lang="en-US" dirty="0"/>
              <a:t> the memory is automatically set to zero. </a:t>
            </a:r>
          </a:p>
          <a:p>
            <a:endParaRPr lang="en-US" dirty="0"/>
          </a:p>
          <a:p>
            <a:pPr algn="ctr"/>
            <a:r>
              <a:rPr lang="en-US" dirty="0" err="1">
                <a:latin typeface="Courier New"/>
                <a:cs typeface="Courier New"/>
              </a:rPr>
              <a:t>calloc</a:t>
            </a:r>
            <a:r>
              <a:rPr lang="en-US" dirty="0">
                <a:latin typeface="Courier New"/>
                <a:cs typeface="Courier New"/>
              </a:rPr>
              <a:t>(n,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 </a:t>
            </a:r>
          </a:p>
          <a:p>
            <a:r>
              <a:rPr lang="en-US" dirty="0"/>
              <a:t>is equivalent to </a:t>
            </a:r>
          </a:p>
          <a:p>
            <a:pPr algn="ctr"/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(n*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00269-3FB7-504B-9FE4-9310B85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10"/>
              <a:t>Some content © 2009 Matt Welsh – Harvard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3CA82-09E0-4747-ACA2-924D685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0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80" y="535349"/>
            <a:ext cx="8143239" cy="615553"/>
          </a:xfrm>
        </p:spPr>
        <p:txBody>
          <a:bodyPr>
            <a:normAutofit fontScale="90000"/>
          </a:bodyPr>
          <a:lstStyle/>
          <a:p>
            <a:pPr marL="12700" algn="ctr" defTabSz="457200">
              <a:lnSpc>
                <a:spcPts val="5595"/>
              </a:lnSpc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Freeing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7669" y="1797050"/>
            <a:ext cx="9268460" cy="44319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n = 10;</a:t>
            </a:r>
          </a:p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A[10];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=0; </a:t>
            </a:r>
          </a:p>
          <a:p>
            <a:r>
              <a:rPr lang="en-US" b="1" dirty="0">
                <a:latin typeface="Courier New"/>
                <a:cs typeface="Courier New"/>
              </a:rPr>
              <a:t>for (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=0;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&lt; n 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++) A[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rand(); </a:t>
            </a:r>
          </a:p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* B = 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*)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b="1" dirty="0">
                <a:latin typeface="Courier New"/>
                <a:cs typeface="Courier New"/>
              </a:rPr>
              <a:t>(2*n); </a:t>
            </a:r>
          </a:p>
          <a:p>
            <a:r>
              <a:rPr lang="en-US" b="1" dirty="0">
                <a:latin typeface="Courier New"/>
                <a:cs typeface="Courier New"/>
              </a:rPr>
              <a:t>B = A; 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What is wrong with </a:t>
            </a:r>
            <a:r>
              <a:rPr lang="en-US"/>
              <a:t>the above code?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B = A; </a:t>
            </a:r>
            <a:r>
              <a:rPr lang="en-US" dirty="0"/>
              <a:t>is legal.  Is </a:t>
            </a:r>
            <a:r>
              <a:rPr lang="en-US" dirty="0">
                <a:latin typeface="Courier New"/>
                <a:cs typeface="Courier New"/>
              </a:rPr>
              <a:t>A = B; </a:t>
            </a:r>
            <a:r>
              <a:rPr lang="en-US" dirty="0"/>
              <a:t>legal?</a:t>
            </a:r>
          </a:p>
          <a:p>
            <a:endParaRPr lang="en-US" dirty="0"/>
          </a:p>
          <a:p>
            <a:r>
              <a:rPr lang="en-US" dirty="0"/>
              <a:t>Freeing a block should be done only once.  So assign null to pointers after you are done with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E15E5-C668-4F44-81D5-15AC33F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/>
            <a:r>
              <a:rPr lang="en-US" spc="10"/>
              <a:t>Some content © 2009 Matt Welsh – Harvard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31709-FD3A-B144-8BA9-900915E7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79667"/>
            <a:ext cx="368046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Malloc 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88009" y="839469"/>
            <a:ext cx="8903970" cy="6145530"/>
          </a:xfrm>
          <a:custGeom>
            <a:avLst/>
            <a:gdLst/>
            <a:ahLst/>
            <a:cxnLst/>
            <a:rect l="l" t="t" r="r" b="b"/>
            <a:pathLst>
              <a:path w="8903970" h="6145530">
                <a:moveTo>
                  <a:pt x="0" y="0"/>
                </a:moveTo>
                <a:lnTo>
                  <a:pt x="8903970" y="0"/>
                </a:lnTo>
                <a:lnTo>
                  <a:pt x="8903970" y="6145530"/>
                </a:lnTo>
                <a:lnTo>
                  <a:pt x="0" y="614553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009" y="839469"/>
            <a:ext cx="8903970" cy="6145530"/>
          </a:xfrm>
          <a:custGeom>
            <a:avLst/>
            <a:gdLst/>
            <a:ahLst/>
            <a:cxnLst/>
            <a:rect l="l" t="t" r="r" b="b"/>
            <a:pathLst>
              <a:path w="8903970" h="6145530">
                <a:moveTo>
                  <a:pt x="0" y="0"/>
                </a:moveTo>
                <a:lnTo>
                  <a:pt x="8903970" y="0"/>
                </a:lnTo>
                <a:lnTo>
                  <a:pt x="8903970" y="6145530"/>
                </a:lnTo>
                <a:lnTo>
                  <a:pt x="0" y="614553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5480" y="893335"/>
            <a:ext cx="4658995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1711960" indent="-24384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voi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foo(in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>
              <a:latin typeface="Times New Roman"/>
              <a:cs typeface="Times New Roman"/>
            </a:endParaRPr>
          </a:p>
          <a:p>
            <a:pPr marL="255904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allocat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int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378460" marR="5080">
              <a:lnSpc>
                <a:spcPts val="1810"/>
              </a:lnSpc>
              <a:spcBef>
                <a:spcPts val="95"/>
              </a:spcBef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*)malloc(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sizeof(int))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=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NULL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207772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perror("malloc")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exit(0)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ts val="1714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(i=0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i&lt;n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]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4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ad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byte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en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319" y="3654315"/>
            <a:ext cx="4049395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realloc(p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perror("realloc")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1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exit(0)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]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600" y="3654315"/>
            <a:ext cx="1854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sizeof(int))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5319" y="3654315"/>
            <a:ext cx="12452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NULL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319" y="5034805"/>
            <a:ext cx="283019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9554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prin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w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arra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(i=0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i&lt;n+m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7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printf("%d\n"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p[i])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319" y="5954285"/>
            <a:ext cx="4049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retur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availabl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4600" y="5954285"/>
            <a:ext cx="173291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memor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poo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" y="6184155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830" y="146647"/>
            <a:ext cx="721487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Dynamic Memory Management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9870" y="890936"/>
            <a:ext cx="8834120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pli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0022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380" y="1938202"/>
            <a:ext cx="802513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1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all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ourier"/>
                <a:cs typeface="Courier"/>
              </a:rPr>
              <a:t>malloc(</a:t>
            </a:r>
            <a:r>
              <a:rPr sz="1800" dirty="0">
                <a:latin typeface="Courier"/>
                <a:cs typeface="Courier"/>
              </a:rPr>
              <a:t>)</a:t>
            </a:r>
            <a:r>
              <a:rPr sz="1800" spc="-585" dirty="0">
                <a:latin typeface="Courier"/>
                <a:cs typeface="Courier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23388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70" y="2839116"/>
            <a:ext cx="42075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500" y="33192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380" y="3256462"/>
            <a:ext cx="8287384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no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m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xp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ici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ga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llec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”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5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00" y="36558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00" y="39936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70" y="4492656"/>
            <a:ext cx="5711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di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830" y="146647"/>
            <a:ext cx="721487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Dynamic Memory Management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9870" y="890936"/>
            <a:ext cx="8834120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pli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0022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380" y="1938202"/>
            <a:ext cx="802513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1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all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ourier"/>
                <a:cs typeface="Courier"/>
              </a:rPr>
              <a:t>malloc(</a:t>
            </a:r>
            <a:r>
              <a:rPr sz="1800" dirty="0">
                <a:latin typeface="Courier"/>
                <a:cs typeface="Courier"/>
              </a:rPr>
              <a:t>)</a:t>
            </a:r>
            <a:r>
              <a:rPr sz="1800" spc="-585" dirty="0">
                <a:latin typeface="Courier"/>
                <a:cs typeface="Courier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23388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70" y="2839116"/>
            <a:ext cx="42075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500" y="33192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380" y="3256462"/>
            <a:ext cx="8287384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no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m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xp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ici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ga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llec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”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5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00" y="36558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00" y="39936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70" y="4492656"/>
            <a:ext cx="5711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di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500" y="49740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380" y="4910002"/>
            <a:ext cx="777240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, 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00" y="53106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1419" y="5647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00" y="5584371"/>
            <a:ext cx="408559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5315">
              <a:lnSpc>
                <a:spcPct val="122700"/>
              </a:lnSpc>
            </a:pP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t</a:t>
            </a:r>
            <a:r>
              <a:rPr sz="1800" i="1" spc="-5" dirty="0">
                <a:latin typeface="Arial"/>
                <a:cs typeface="Arial"/>
              </a:rPr>
              <a:t>te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-15" dirty="0">
                <a:latin typeface="Arial"/>
                <a:cs typeface="Arial"/>
              </a:rPr>
              <a:t>p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cc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ss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f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d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b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i="1" spc="-10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k </a:t>
            </a:r>
            <a:r>
              <a:rPr sz="1800" i="1" spc="0" dirty="0">
                <a:latin typeface="Arial"/>
                <a:cs typeface="Arial"/>
              </a:rPr>
              <a:t>F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5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me</a:t>
            </a:r>
            <a:r>
              <a:rPr sz="1800" i="1" spc="-5" dirty="0">
                <a:latin typeface="Arial"/>
                <a:cs typeface="Arial"/>
              </a:rPr>
              <a:t> b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ck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spc="0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i="1" spc="0" dirty="0">
                <a:latin typeface="Arial"/>
                <a:cs typeface="Arial"/>
              </a:rPr>
              <a:t>F</a:t>
            </a:r>
            <a:r>
              <a:rPr sz="1800" i="1" spc="-15" dirty="0">
                <a:latin typeface="Arial"/>
                <a:cs typeface="Arial"/>
              </a:rPr>
              <a:t>o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spc="-15" dirty="0">
                <a:latin typeface="Arial"/>
                <a:cs typeface="Arial"/>
              </a:rPr>
              <a:t>g</a:t>
            </a:r>
            <a:r>
              <a:rPr sz="1800" i="1" spc="-5" dirty="0">
                <a:latin typeface="Arial"/>
                <a:cs typeface="Arial"/>
              </a:rPr>
              <a:t>ett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g</a:t>
            </a:r>
            <a:r>
              <a:rPr sz="1800" i="1" spc="-5" dirty="0">
                <a:latin typeface="Arial"/>
                <a:cs typeface="Arial"/>
              </a:rPr>
              <a:t> t</a:t>
            </a:r>
            <a:r>
              <a:rPr sz="1800" i="1" dirty="0">
                <a:latin typeface="Arial"/>
                <a:cs typeface="Arial"/>
              </a:rPr>
              <a:t>o</a:t>
            </a:r>
            <a:r>
              <a:rPr sz="1800" i="1" spc="-5" dirty="0">
                <a:latin typeface="Arial"/>
                <a:cs typeface="Arial"/>
              </a:rPr>
              <a:t> f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b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cks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i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i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 le</a:t>
            </a:r>
            <a:r>
              <a:rPr sz="1800" b="1" i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k</a:t>
            </a:r>
            <a:r>
              <a:rPr sz="1800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419" y="59850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1419" y="63215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789" y="112357"/>
            <a:ext cx="6581775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process's view of memory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954779" y="5731509"/>
            <a:ext cx="3528060" cy="436880"/>
          </a:xfrm>
          <a:custGeom>
            <a:avLst/>
            <a:gdLst/>
            <a:ahLst/>
            <a:cxnLst/>
            <a:rect l="l" t="t" r="r" b="b"/>
            <a:pathLst>
              <a:path w="3528059" h="436879">
                <a:moveTo>
                  <a:pt x="3528060" y="0"/>
                </a:moveTo>
                <a:lnTo>
                  <a:pt x="0" y="0"/>
                </a:lnTo>
                <a:lnTo>
                  <a:pt x="0" y="436879"/>
                </a:lnTo>
                <a:lnTo>
                  <a:pt x="3528060" y="436879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4779" y="5311140"/>
            <a:ext cx="3528060" cy="436880"/>
          </a:xfrm>
          <a:custGeom>
            <a:avLst/>
            <a:gdLst/>
            <a:ahLst/>
            <a:cxnLst/>
            <a:rect l="l" t="t" r="r" b="b"/>
            <a:pathLst>
              <a:path w="3528059" h="436879">
                <a:moveTo>
                  <a:pt x="3528060" y="0"/>
                </a:moveTo>
                <a:lnTo>
                  <a:pt x="0" y="0"/>
                </a:lnTo>
                <a:lnTo>
                  <a:pt x="0" y="436880"/>
                </a:lnTo>
                <a:lnTo>
                  <a:pt x="3528060" y="436880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0059" y="418972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57150" y="0"/>
                </a:moveTo>
                <a:lnTo>
                  <a:pt x="0" y="114300"/>
                </a:lnTo>
                <a:lnTo>
                  <a:pt x="115569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4779" y="1682750"/>
            <a:ext cx="3528060" cy="369570"/>
          </a:xfrm>
          <a:custGeom>
            <a:avLst/>
            <a:gdLst/>
            <a:ahLst/>
            <a:cxnLst/>
            <a:rect l="l" t="t" r="r" b="b"/>
            <a:pathLst>
              <a:path w="3528059" h="369569">
                <a:moveTo>
                  <a:pt x="3528060" y="0"/>
                </a:moveTo>
                <a:lnTo>
                  <a:pt x="0" y="0"/>
                </a:lnTo>
                <a:lnTo>
                  <a:pt x="0" y="369570"/>
                </a:lnTo>
                <a:lnTo>
                  <a:pt x="3528060" y="369570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5620" y="23266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02880" y="676325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0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0780" y="1991360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77470" y="0"/>
                </a:moveTo>
                <a:lnTo>
                  <a:pt x="0" y="38100"/>
                </a:lnTo>
                <a:lnTo>
                  <a:pt x="77470" y="7746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3009" y="202946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02219" y="1039363"/>
            <a:ext cx="93662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4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G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50">
              <a:latin typeface="Times New Roman"/>
              <a:cs typeface="Times New Roman"/>
            </a:endParaRPr>
          </a:p>
          <a:p>
            <a:pPr marL="313055">
              <a:lnSpc>
                <a:spcPct val="100000"/>
              </a:lnSpc>
            </a:pP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%es</a:t>
            </a:r>
            <a:r>
              <a:rPr sz="20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000" y="1200332"/>
            <a:ext cx="241109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0">
              <a:lnSpc>
                <a:spcPts val="208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ot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wri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180" y="3196772"/>
            <a:ext cx="222059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 marR="5080" indent="-140970">
              <a:lnSpc>
                <a:spcPts val="208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og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 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180" y="4658542"/>
            <a:ext cx="2280285" cy="184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005" indent="3810">
              <a:lnSpc>
                <a:spcPts val="2080"/>
              </a:lnSpc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y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ly-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(via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Courier"/>
                <a:cs typeface="Courier"/>
              </a:rPr>
              <a:t>malloc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33119" marR="5080" indent="266700">
              <a:lnSpc>
                <a:spcPct val="223100"/>
              </a:lnSpc>
              <a:spcBef>
                <a:spcPts val="725"/>
              </a:spcBef>
            </a:pPr>
            <a:r>
              <a:rPr sz="1800" spc="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ob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rs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og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od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4600" y="5420804"/>
            <a:ext cx="144208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g.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i”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 42”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42021" y="1167070"/>
          <a:ext cx="3528060" cy="5840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4">
                <a:tc gridSpan="2">
                  <a:txBody>
                    <a:bodyPr/>
                    <a:lstStyle/>
                    <a:p>
                      <a:pPr marL="81851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er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v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for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5518">
                      <a:solidFill>
                        <a:srgbClr val="000066"/>
                      </a:solidFill>
                      <a:prstDash val="solid"/>
                    </a:lnL>
                    <a:lnR w="25518">
                      <a:solidFill>
                        <a:srgbClr val="000066"/>
                      </a:solidFill>
                      <a:prstDash val="solid"/>
                    </a:lnR>
                    <a:lnT w="25518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c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k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66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120">
                <a:tc gridSpan="2"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89">
                <a:tc gridSpan="2">
                  <a:txBody>
                    <a:bodyPr/>
                    <a:lstStyle/>
                    <a:p>
                      <a:pPr marL="914400" marR="281305" indent="-623570">
                        <a:lnSpc>
                          <a:spcPts val="18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m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g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on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for 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h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l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ib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60">
                <a:tc gridSpan="2"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9"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66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24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35">
                <a:tc gridSpan="2"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u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nit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iz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(.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bss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370">
                <a:tc gridSpan="2"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it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z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d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544">
                <a:tc gridSpan="2"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g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x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(.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6879">
                <a:tc gridSpan="2">
                  <a:txBody>
                    <a:bodyPr/>
                    <a:lstStyle/>
                    <a:p>
                      <a:pPr marL="1107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't 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759" y="95847"/>
            <a:ext cx="2237740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heap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14400" y="2119629"/>
            <a:ext cx="1343660" cy="234950"/>
          </a:xfrm>
          <a:custGeom>
            <a:avLst/>
            <a:gdLst/>
            <a:ahLst/>
            <a:cxnLst/>
            <a:rect l="l" t="t" r="r" b="b"/>
            <a:pathLst>
              <a:path w="1343660" h="234950">
                <a:moveTo>
                  <a:pt x="1343660" y="0"/>
                </a:moveTo>
                <a:lnTo>
                  <a:pt x="1343660" y="18829"/>
                </a:lnTo>
                <a:lnTo>
                  <a:pt x="1343660" y="37336"/>
                </a:lnTo>
                <a:lnTo>
                  <a:pt x="1343659" y="55120"/>
                </a:lnTo>
                <a:lnTo>
                  <a:pt x="1343660" y="71780"/>
                </a:lnTo>
                <a:lnTo>
                  <a:pt x="1343660" y="86915"/>
                </a:lnTo>
                <a:lnTo>
                  <a:pt x="1343660" y="100126"/>
                </a:lnTo>
                <a:lnTo>
                  <a:pt x="1343659" y="111011"/>
                </a:lnTo>
                <a:lnTo>
                  <a:pt x="1343660" y="119171"/>
                </a:lnTo>
                <a:lnTo>
                  <a:pt x="1343660" y="124204"/>
                </a:lnTo>
                <a:lnTo>
                  <a:pt x="1302369" y="125400"/>
                </a:lnTo>
                <a:lnTo>
                  <a:pt x="1263015" y="125539"/>
                </a:lnTo>
                <a:lnTo>
                  <a:pt x="1204305" y="125632"/>
                </a:lnTo>
                <a:lnTo>
                  <a:pt x="1122370" y="125688"/>
                </a:lnTo>
                <a:lnTo>
                  <a:pt x="1071483" y="125706"/>
                </a:lnTo>
                <a:lnTo>
                  <a:pt x="1013338" y="125717"/>
                </a:lnTo>
                <a:lnTo>
                  <a:pt x="947451" y="125724"/>
                </a:lnTo>
                <a:lnTo>
                  <a:pt x="873338" y="125728"/>
                </a:lnTo>
                <a:lnTo>
                  <a:pt x="790515" y="125729"/>
                </a:lnTo>
                <a:lnTo>
                  <a:pt x="698500" y="125730"/>
                </a:lnTo>
                <a:lnTo>
                  <a:pt x="698500" y="127606"/>
                </a:lnTo>
                <a:lnTo>
                  <a:pt x="698500" y="132970"/>
                </a:lnTo>
                <a:lnTo>
                  <a:pt x="698500" y="141420"/>
                </a:lnTo>
                <a:lnTo>
                  <a:pt x="698499" y="152556"/>
                </a:lnTo>
                <a:lnTo>
                  <a:pt x="698500" y="165977"/>
                </a:lnTo>
                <a:lnTo>
                  <a:pt x="698500" y="181283"/>
                </a:lnTo>
                <a:lnTo>
                  <a:pt x="698500" y="198074"/>
                </a:lnTo>
                <a:lnTo>
                  <a:pt x="698500" y="215948"/>
                </a:lnTo>
                <a:lnTo>
                  <a:pt x="698500" y="234505"/>
                </a:lnTo>
                <a:lnTo>
                  <a:pt x="698500" y="218031"/>
                </a:lnTo>
                <a:lnTo>
                  <a:pt x="698499" y="200848"/>
                </a:lnTo>
                <a:lnTo>
                  <a:pt x="698500" y="183734"/>
                </a:lnTo>
                <a:lnTo>
                  <a:pt x="698500" y="167471"/>
                </a:lnTo>
                <a:lnTo>
                  <a:pt x="698500" y="152840"/>
                </a:lnTo>
                <a:lnTo>
                  <a:pt x="698500" y="140619"/>
                </a:lnTo>
                <a:lnTo>
                  <a:pt x="698500" y="131591"/>
                </a:lnTo>
                <a:lnTo>
                  <a:pt x="698500" y="126535"/>
                </a:lnTo>
                <a:lnTo>
                  <a:pt x="697801" y="126317"/>
                </a:lnTo>
                <a:lnTo>
                  <a:pt x="653796" y="125903"/>
                </a:lnTo>
                <a:lnTo>
                  <a:pt x="611187" y="125830"/>
                </a:lnTo>
                <a:lnTo>
                  <a:pt x="547623" y="125781"/>
                </a:lnTo>
                <a:lnTo>
                  <a:pt x="506674" y="125764"/>
                </a:lnTo>
                <a:lnTo>
                  <a:pt x="458914" y="125751"/>
                </a:lnTo>
                <a:lnTo>
                  <a:pt x="403820" y="125742"/>
                </a:lnTo>
                <a:lnTo>
                  <a:pt x="340868" y="125736"/>
                </a:lnTo>
                <a:lnTo>
                  <a:pt x="269533" y="125732"/>
                </a:lnTo>
                <a:lnTo>
                  <a:pt x="189293" y="125730"/>
                </a:lnTo>
                <a:lnTo>
                  <a:pt x="99623" y="125730"/>
                </a:lnTo>
                <a:lnTo>
                  <a:pt x="0" y="125730"/>
                </a:lnTo>
                <a:lnTo>
                  <a:pt x="0" y="123853"/>
                </a:lnTo>
                <a:lnTo>
                  <a:pt x="0" y="118489"/>
                </a:lnTo>
                <a:lnTo>
                  <a:pt x="0" y="110039"/>
                </a:lnTo>
                <a:lnTo>
                  <a:pt x="0" y="98903"/>
                </a:lnTo>
                <a:lnTo>
                  <a:pt x="0" y="85482"/>
                </a:lnTo>
                <a:lnTo>
                  <a:pt x="0" y="70176"/>
                </a:lnTo>
                <a:lnTo>
                  <a:pt x="0" y="53385"/>
                </a:lnTo>
                <a:lnTo>
                  <a:pt x="0" y="35511"/>
                </a:lnTo>
                <a:lnTo>
                  <a:pt x="0" y="16954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580" y="2445761"/>
            <a:ext cx="15227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marR="5080" indent="-332740">
              <a:lnSpc>
                <a:spcPts val="159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 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(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4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0" y="2488942"/>
            <a:ext cx="103886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marR="5080" indent="-90170">
              <a:lnSpc>
                <a:spcPts val="159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(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3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3550" y="2119629"/>
            <a:ext cx="1008380" cy="234950"/>
          </a:xfrm>
          <a:custGeom>
            <a:avLst/>
            <a:gdLst/>
            <a:ahLst/>
            <a:cxnLst/>
            <a:rect l="l" t="t" r="r" b="b"/>
            <a:pathLst>
              <a:path w="1008379" h="234950">
                <a:moveTo>
                  <a:pt x="1008379" y="0"/>
                </a:moveTo>
                <a:lnTo>
                  <a:pt x="1008379" y="0"/>
                </a:lnTo>
                <a:lnTo>
                  <a:pt x="1008379" y="86915"/>
                </a:lnTo>
                <a:lnTo>
                  <a:pt x="1008380" y="100126"/>
                </a:lnTo>
                <a:lnTo>
                  <a:pt x="1008379" y="111011"/>
                </a:lnTo>
                <a:lnTo>
                  <a:pt x="1008379" y="119171"/>
                </a:lnTo>
                <a:lnTo>
                  <a:pt x="1008379" y="124204"/>
                </a:lnTo>
                <a:lnTo>
                  <a:pt x="964287" y="125476"/>
                </a:lnTo>
                <a:lnTo>
                  <a:pt x="903864" y="125632"/>
                </a:lnTo>
                <a:lnTo>
                  <a:pt x="842412" y="125688"/>
                </a:lnTo>
                <a:lnTo>
                  <a:pt x="804247" y="125706"/>
                </a:lnTo>
                <a:lnTo>
                  <a:pt x="760638" y="125717"/>
                </a:lnTo>
                <a:lnTo>
                  <a:pt x="711223" y="125724"/>
                </a:lnTo>
                <a:lnTo>
                  <a:pt x="655638" y="125728"/>
                </a:lnTo>
                <a:lnTo>
                  <a:pt x="593521" y="125729"/>
                </a:lnTo>
                <a:lnTo>
                  <a:pt x="524510" y="125730"/>
                </a:lnTo>
                <a:lnTo>
                  <a:pt x="524510" y="127606"/>
                </a:lnTo>
                <a:lnTo>
                  <a:pt x="524510" y="132970"/>
                </a:lnTo>
                <a:lnTo>
                  <a:pt x="524510" y="141420"/>
                </a:lnTo>
                <a:lnTo>
                  <a:pt x="524510" y="152556"/>
                </a:lnTo>
                <a:lnTo>
                  <a:pt x="524510" y="165977"/>
                </a:lnTo>
                <a:lnTo>
                  <a:pt x="524510" y="181283"/>
                </a:lnTo>
                <a:lnTo>
                  <a:pt x="524510" y="198074"/>
                </a:lnTo>
                <a:lnTo>
                  <a:pt x="524510" y="215948"/>
                </a:lnTo>
                <a:lnTo>
                  <a:pt x="524510" y="234505"/>
                </a:lnTo>
                <a:lnTo>
                  <a:pt x="524510" y="218031"/>
                </a:lnTo>
                <a:lnTo>
                  <a:pt x="524510" y="200848"/>
                </a:lnTo>
                <a:lnTo>
                  <a:pt x="524510" y="183734"/>
                </a:lnTo>
                <a:lnTo>
                  <a:pt x="524510" y="167471"/>
                </a:lnTo>
                <a:lnTo>
                  <a:pt x="524510" y="152840"/>
                </a:lnTo>
                <a:lnTo>
                  <a:pt x="524509" y="140619"/>
                </a:lnTo>
                <a:lnTo>
                  <a:pt x="524510" y="131591"/>
                </a:lnTo>
                <a:lnTo>
                  <a:pt x="476714" y="125864"/>
                </a:lnTo>
                <a:lnTo>
                  <a:pt x="437244" y="125803"/>
                </a:lnTo>
                <a:lnTo>
                  <a:pt x="380466" y="125764"/>
                </a:lnTo>
                <a:lnTo>
                  <a:pt x="303232" y="125742"/>
                </a:lnTo>
                <a:lnTo>
                  <a:pt x="255960" y="125736"/>
                </a:lnTo>
                <a:lnTo>
                  <a:pt x="202395" y="125732"/>
                </a:lnTo>
                <a:lnTo>
                  <a:pt x="142142" y="125730"/>
                </a:lnTo>
                <a:lnTo>
                  <a:pt x="74808" y="125730"/>
                </a:lnTo>
                <a:lnTo>
                  <a:pt x="0" y="125730"/>
                </a:lnTo>
                <a:lnTo>
                  <a:pt x="0" y="123853"/>
                </a:lnTo>
                <a:lnTo>
                  <a:pt x="0" y="118489"/>
                </a:lnTo>
                <a:lnTo>
                  <a:pt x="0" y="110039"/>
                </a:lnTo>
                <a:lnTo>
                  <a:pt x="0" y="98903"/>
                </a:lnTo>
                <a:lnTo>
                  <a:pt x="0" y="85482"/>
                </a:lnTo>
                <a:lnTo>
                  <a:pt x="0" y="70176"/>
                </a:lnTo>
                <a:lnTo>
                  <a:pt x="0" y="53385"/>
                </a:lnTo>
                <a:lnTo>
                  <a:pt x="0" y="35511"/>
                </a:lnTo>
                <a:lnTo>
                  <a:pt x="0" y="16954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680" y="228727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167640" y="335279"/>
                </a:moveTo>
                <a:lnTo>
                  <a:pt x="0" y="335279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79"/>
                </a:lnTo>
                <a:lnTo>
                  <a:pt x="167640" y="335279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0680" y="2706370"/>
            <a:ext cx="335280" cy="336550"/>
          </a:xfrm>
          <a:custGeom>
            <a:avLst/>
            <a:gdLst/>
            <a:ahLst/>
            <a:cxnLst/>
            <a:rect l="l" t="t" r="r" b="b"/>
            <a:pathLst>
              <a:path w="335279" h="336550">
                <a:moveTo>
                  <a:pt x="335279" y="0"/>
                </a:moveTo>
                <a:lnTo>
                  <a:pt x="0" y="0"/>
                </a:lnTo>
                <a:lnTo>
                  <a:pt x="0" y="336550"/>
                </a:lnTo>
                <a:lnTo>
                  <a:pt x="335279" y="33655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0680" y="2706370"/>
            <a:ext cx="335280" cy="336550"/>
          </a:xfrm>
          <a:custGeom>
            <a:avLst/>
            <a:gdLst/>
            <a:ahLst/>
            <a:cxnLst/>
            <a:rect l="l" t="t" r="r" b="b"/>
            <a:pathLst>
              <a:path w="335279" h="336550">
                <a:moveTo>
                  <a:pt x="167640" y="336550"/>
                </a:moveTo>
                <a:lnTo>
                  <a:pt x="0" y="336550"/>
                </a:lnTo>
                <a:lnTo>
                  <a:pt x="0" y="0"/>
                </a:lnTo>
                <a:lnTo>
                  <a:pt x="335279" y="0"/>
                </a:lnTo>
                <a:lnTo>
                  <a:pt x="335279" y="336550"/>
                </a:lnTo>
                <a:lnTo>
                  <a:pt x="167640" y="33655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11059" y="2320032"/>
            <a:ext cx="927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3600" y="2739132"/>
            <a:ext cx="1409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8850" y="1253489"/>
            <a:ext cx="6635750" cy="368300"/>
          </a:xfrm>
          <a:custGeom>
            <a:avLst/>
            <a:gdLst/>
            <a:ahLst/>
            <a:cxnLst/>
            <a:rect l="l" t="t" r="r" b="b"/>
            <a:pathLst>
              <a:path w="6635750" h="368300">
                <a:moveTo>
                  <a:pt x="6635750" y="368300"/>
                </a:moveTo>
                <a:lnTo>
                  <a:pt x="6618000" y="326970"/>
                </a:lnTo>
                <a:lnTo>
                  <a:pt x="6588184" y="300414"/>
                </a:lnTo>
                <a:lnTo>
                  <a:pt x="6545928" y="275287"/>
                </a:lnTo>
                <a:lnTo>
                  <a:pt x="6492902" y="252129"/>
                </a:lnTo>
                <a:lnTo>
                  <a:pt x="6430773" y="231483"/>
                </a:lnTo>
                <a:lnTo>
                  <a:pt x="6361211" y="213888"/>
                </a:lnTo>
                <a:lnTo>
                  <a:pt x="6285884" y="199886"/>
                </a:lnTo>
                <a:lnTo>
                  <a:pt x="6246581" y="194401"/>
                </a:lnTo>
                <a:lnTo>
                  <a:pt x="6206462" y="190017"/>
                </a:lnTo>
                <a:lnTo>
                  <a:pt x="6165736" y="186803"/>
                </a:lnTo>
                <a:lnTo>
                  <a:pt x="6124613" y="184824"/>
                </a:lnTo>
                <a:lnTo>
                  <a:pt x="6083300" y="184150"/>
                </a:lnTo>
                <a:lnTo>
                  <a:pt x="6083023" y="184150"/>
                </a:lnTo>
                <a:lnTo>
                  <a:pt x="6081087" y="184149"/>
                </a:lnTo>
                <a:lnTo>
                  <a:pt x="6075833" y="184150"/>
                </a:lnTo>
                <a:lnTo>
                  <a:pt x="6065601" y="184149"/>
                </a:lnTo>
                <a:lnTo>
                  <a:pt x="6048732" y="184150"/>
                </a:lnTo>
                <a:lnTo>
                  <a:pt x="6023566" y="184150"/>
                </a:lnTo>
                <a:lnTo>
                  <a:pt x="5988445" y="184150"/>
                </a:lnTo>
                <a:lnTo>
                  <a:pt x="5941710" y="184149"/>
                </a:lnTo>
                <a:lnTo>
                  <a:pt x="5881700" y="184149"/>
                </a:lnTo>
                <a:lnTo>
                  <a:pt x="5806757" y="184149"/>
                </a:lnTo>
                <a:lnTo>
                  <a:pt x="5715221" y="184149"/>
                </a:lnTo>
                <a:lnTo>
                  <a:pt x="5605434" y="184150"/>
                </a:lnTo>
                <a:lnTo>
                  <a:pt x="5475736" y="184149"/>
                </a:lnTo>
                <a:lnTo>
                  <a:pt x="5324467" y="184150"/>
                </a:lnTo>
                <a:lnTo>
                  <a:pt x="5149969" y="184150"/>
                </a:lnTo>
                <a:lnTo>
                  <a:pt x="4950581" y="184149"/>
                </a:lnTo>
                <a:lnTo>
                  <a:pt x="4724646" y="184150"/>
                </a:lnTo>
                <a:lnTo>
                  <a:pt x="4470504" y="184150"/>
                </a:lnTo>
                <a:lnTo>
                  <a:pt x="4186494" y="184150"/>
                </a:lnTo>
                <a:lnTo>
                  <a:pt x="3870960" y="184150"/>
                </a:lnTo>
                <a:lnTo>
                  <a:pt x="3829465" y="183466"/>
                </a:lnTo>
                <a:lnTo>
                  <a:pt x="3788178" y="181462"/>
                </a:lnTo>
                <a:lnTo>
                  <a:pt x="3747307" y="178209"/>
                </a:lnTo>
                <a:lnTo>
                  <a:pt x="3707058" y="173776"/>
                </a:lnTo>
                <a:lnTo>
                  <a:pt x="3667640" y="168235"/>
                </a:lnTo>
                <a:lnTo>
                  <a:pt x="3629261" y="161655"/>
                </a:lnTo>
                <a:lnTo>
                  <a:pt x="3556447" y="145663"/>
                </a:lnTo>
                <a:lnTo>
                  <a:pt x="3490277" y="126364"/>
                </a:lnTo>
                <a:lnTo>
                  <a:pt x="3432413" y="104322"/>
                </a:lnTo>
                <a:lnTo>
                  <a:pt x="3384516" y="80101"/>
                </a:lnTo>
                <a:lnTo>
                  <a:pt x="3348248" y="54264"/>
                </a:lnTo>
                <a:lnTo>
                  <a:pt x="3319281" y="13713"/>
                </a:lnTo>
                <a:lnTo>
                  <a:pt x="3317240" y="0"/>
                </a:lnTo>
                <a:lnTo>
                  <a:pt x="3315207" y="13713"/>
                </a:lnTo>
                <a:lnTo>
                  <a:pt x="3286363" y="54264"/>
                </a:lnTo>
                <a:lnTo>
                  <a:pt x="3250237" y="80101"/>
                </a:lnTo>
                <a:lnTo>
                  <a:pt x="3202513" y="104322"/>
                </a:lnTo>
                <a:lnTo>
                  <a:pt x="3144837" y="126364"/>
                </a:lnTo>
                <a:lnTo>
                  <a:pt x="3078855" y="145663"/>
                </a:lnTo>
                <a:lnTo>
                  <a:pt x="3006214" y="161655"/>
                </a:lnTo>
                <a:lnTo>
                  <a:pt x="2967910" y="168235"/>
                </a:lnTo>
                <a:lnTo>
                  <a:pt x="2928559" y="173776"/>
                </a:lnTo>
                <a:lnTo>
                  <a:pt x="2888365" y="178209"/>
                </a:lnTo>
                <a:lnTo>
                  <a:pt x="2847535" y="181462"/>
                </a:lnTo>
                <a:lnTo>
                  <a:pt x="2806275" y="183466"/>
                </a:lnTo>
                <a:lnTo>
                  <a:pt x="2764790" y="184150"/>
                </a:lnTo>
                <a:lnTo>
                  <a:pt x="2764513" y="184150"/>
                </a:lnTo>
                <a:lnTo>
                  <a:pt x="2762577" y="184149"/>
                </a:lnTo>
                <a:lnTo>
                  <a:pt x="2757323" y="184150"/>
                </a:lnTo>
                <a:lnTo>
                  <a:pt x="2747091" y="184149"/>
                </a:lnTo>
                <a:lnTo>
                  <a:pt x="2730222" y="184150"/>
                </a:lnTo>
                <a:lnTo>
                  <a:pt x="2705056" y="184150"/>
                </a:lnTo>
                <a:lnTo>
                  <a:pt x="2669935" y="184150"/>
                </a:lnTo>
                <a:lnTo>
                  <a:pt x="2623200" y="184149"/>
                </a:lnTo>
                <a:lnTo>
                  <a:pt x="2563190" y="184149"/>
                </a:lnTo>
                <a:lnTo>
                  <a:pt x="2488247" y="184149"/>
                </a:lnTo>
                <a:lnTo>
                  <a:pt x="2396711" y="184149"/>
                </a:lnTo>
                <a:lnTo>
                  <a:pt x="2286924" y="184150"/>
                </a:lnTo>
                <a:lnTo>
                  <a:pt x="2157226" y="184149"/>
                </a:lnTo>
                <a:lnTo>
                  <a:pt x="2005957" y="184150"/>
                </a:lnTo>
                <a:lnTo>
                  <a:pt x="1831459" y="184150"/>
                </a:lnTo>
                <a:lnTo>
                  <a:pt x="1632071" y="184149"/>
                </a:lnTo>
                <a:lnTo>
                  <a:pt x="1406136" y="184150"/>
                </a:lnTo>
                <a:lnTo>
                  <a:pt x="1151994" y="184150"/>
                </a:lnTo>
                <a:lnTo>
                  <a:pt x="867984" y="184150"/>
                </a:lnTo>
                <a:lnTo>
                  <a:pt x="552450" y="184150"/>
                </a:lnTo>
                <a:lnTo>
                  <a:pt x="511136" y="184824"/>
                </a:lnTo>
                <a:lnTo>
                  <a:pt x="470013" y="186803"/>
                </a:lnTo>
                <a:lnTo>
                  <a:pt x="429287" y="190017"/>
                </a:lnTo>
                <a:lnTo>
                  <a:pt x="389168" y="194401"/>
                </a:lnTo>
                <a:lnTo>
                  <a:pt x="349865" y="199886"/>
                </a:lnTo>
                <a:lnTo>
                  <a:pt x="311585" y="206404"/>
                </a:lnTo>
                <a:lnTo>
                  <a:pt x="238932" y="222270"/>
                </a:lnTo>
                <a:lnTo>
                  <a:pt x="172878" y="241458"/>
                </a:lnTo>
                <a:lnTo>
                  <a:pt x="115092" y="263428"/>
                </a:lnTo>
                <a:lnTo>
                  <a:pt x="67242" y="287638"/>
                </a:lnTo>
                <a:lnTo>
                  <a:pt x="30998" y="313547"/>
                </a:lnTo>
                <a:lnTo>
                  <a:pt x="2041" y="354414"/>
                </a:lnTo>
                <a:lnTo>
                  <a:pt x="0" y="368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5100" y="913312"/>
            <a:ext cx="5708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270" y="3394106"/>
            <a:ext cx="8802370" cy="261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1317625" indent="-182880">
              <a:lnSpc>
                <a:spcPts val="2760"/>
              </a:lnSpc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ap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egio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5060"/>
              </a:lnSpc>
              <a:spcBef>
                <a:spcPts val="470"/>
              </a:spcBef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blo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withi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he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p. Hea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h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</a:t>
            </a: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ks</a:t>
            </a:r>
            <a:r>
              <a:rPr sz="2400" spc="-5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900" y="6155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780" y="6092371"/>
            <a:ext cx="763397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. 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X,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rk()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m 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pa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900" y="64930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8089" y="68295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0969" y="6765472"/>
            <a:ext cx="47517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Wh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y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oe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'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ke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t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o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h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ri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k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th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ea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2782" y="1697642"/>
          <a:ext cx="6719562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170" y="71712"/>
            <a:ext cx="490093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Malloc Package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7509" y="985038"/>
            <a:ext cx="1489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#includ</a:t>
            </a:r>
            <a:r>
              <a:rPr sz="2400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3429" y="997738"/>
            <a:ext cx="18548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&lt;stdlib.h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09" y="1504468"/>
            <a:ext cx="4598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*malloc(size_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 size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195155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630" y="1920422"/>
            <a:ext cx="632714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59410" indent="-232410">
              <a:lnSpc>
                <a:spcPct val="100000"/>
              </a:lnSpc>
              <a:spcBef>
                <a:spcPts val="150"/>
              </a:spcBef>
              <a:buClr>
                <a:srgbClr val="005300"/>
              </a:buClr>
              <a:buSzPct val="88888"/>
              <a:buFont typeface="Wingdings"/>
              <a:buChar char=""/>
              <a:tabLst>
                <a:tab pos="359410" algn="l"/>
              </a:tabLst>
            </a:pP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etu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p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ry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ck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siz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e</a:t>
            </a:r>
            <a:r>
              <a:rPr sz="1800" i="1" spc="-575" dirty="0">
                <a:solidFill>
                  <a:srgbClr val="2200DB"/>
                </a:solidFill>
                <a:latin typeface="Courier New"/>
                <a:cs typeface="Courier New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y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359410" indent="-232410">
              <a:lnSpc>
                <a:spcPct val="100000"/>
              </a:lnSpc>
              <a:spcBef>
                <a:spcPts val="240"/>
              </a:spcBef>
              <a:buClr>
                <a:srgbClr val="005300"/>
              </a:buClr>
              <a:buSzPct val="88888"/>
              <a:buFont typeface="Wingdings"/>
              <a:buChar char=""/>
              <a:tabLst>
                <a:tab pos="359410" algn="l"/>
              </a:tabLst>
            </a:pP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If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siz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=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=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0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etu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219" y="290405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509" y="3353588"/>
            <a:ext cx="6676390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free(voi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*p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64820" indent="-232410">
              <a:lnSpc>
                <a:spcPct val="100000"/>
              </a:lnSpc>
              <a:spcBef>
                <a:spcPts val="69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464820" algn="l"/>
              </a:tabLst>
            </a:pP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etu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  <a:p>
            <a:pPr marL="464820" indent="-232410">
              <a:lnSpc>
                <a:spcPct val="100000"/>
              </a:lnSpc>
              <a:spcBef>
                <a:spcPts val="64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464820" algn="l"/>
                <a:tab pos="5442585" algn="l"/>
              </a:tabLst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mallo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Courier New"/>
                <a:cs typeface="Courier New"/>
              </a:rPr>
              <a:t>realloc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*realloc(voi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*p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5" dirty="0">
                <a:latin typeface="Courier New"/>
                <a:cs typeface="Courier New"/>
              </a:rPr>
              <a:t> size_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 size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19" y="509353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630" y="5056052"/>
            <a:ext cx="65430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600"/>
              </a:lnSpc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onte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ne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19" y="544278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61" y="421366"/>
            <a:ext cx="8697278" cy="66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 Examples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57300" y="1358900"/>
            <a:ext cx="2315210" cy="40640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malloc(4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2338070"/>
            <a:ext cx="231521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malloc(5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3315970"/>
            <a:ext cx="2315210" cy="406400"/>
          </a:xfrm>
          <a:prstGeom prst="rect">
            <a:avLst/>
          </a:prstGeom>
          <a:solidFill>
            <a:srgbClr val="FF99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malloc(6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569" y="4293870"/>
            <a:ext cx="140843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free(p2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5271770"/>
            <a:ext cx="2315210" cy="40640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4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malloc(2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2252" y="1881792"/>
          <a:ext cx="5712453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22252" y="2859692"/>
          <a:ext cx="5712453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22252" y="3837592"/>
          <a:ext cx="5712453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55272" y="4815492"/>
          <a:ext cx="5711182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05742" y="5793392"/>
          <a:ext cx="5712453" cy="33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4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240" y="349904"/>
            <a:ext cx="2685415" cy="655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457200">
              <a:lnSpc>
                <a:spcPts val="5595"/>
              </a:lnSpc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/>
              <a:t>Some content © 2009 Matt Welsh – Harvard University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7509" y="1163986"/>
            <a:ext cx="7615555" cy="527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allowe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o..</a:t>
            </a:r>
            <a:r>
              <a:rPr sz="2400" spc="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59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iss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qu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60033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60033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236220" marR="5080" indent="-223520">
              <a:lnSpc>
                <a:spcPts val="2350"/>
              </a:lnSpc>
              <a:spcBef>
                <a:spcPts val="1160"/>
              </a:spcBef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age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c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aint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6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’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nu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2400" spc="150" baseline="1736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.e.,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’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f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q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4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2400" spc="150" baseline="1736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.e.,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o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p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cks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f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5" dirty="0">
                <a:latin typeface="Arial"/>
                <a:cs typeface="Arial"/>
              </a:rPr>
              <a:t> the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1600" spc="100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8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b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y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li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g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G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lib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c</a:t>
            </a:r>
            <a:r>
              <a:rPr sz="1800" i="1" spc="-585" dirty="0">
                <a:solidFill>
                  <a:srgbClr val="2200DB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c)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x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x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42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’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2400" spc="150" baseline="1736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.e.,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n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w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2625</Words>
  <Application>Microsoft Macintosh PowerPoint</Application>
  <PresentationFormat>Custom</PresentationFormat>
  <Paragraphs>395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Helvetica</vt:lpstr>
      <vt:lpstr>Times New Roman</vt:lpstr>
      <vt:lpstr>Trebuchet MS</vt:lpstr>
      <vt:lpstr>Wingdings</vt:lpstr>
      <vt:lpstr>Office Theme</vt:lpstr>
      <vt:lpstr>PowerPoint Presentation</vt:lpstr>
      <vt:lpstr>Harsh Reality: Memory Matters!</vt:lpstr>
      <vt:lpstr>Dynamic Memory Management</vt:lpstr>
      <vt:lpstr>Dynamic Memory Management</vt:lpstr>
      <vt:lpstr>A process's view of memory</vt:lpstr>
      <vt:lpstr>The heap</vt:lpstr>
      <vt:lpstr>Malloc Package</vt:lpstr>
      <vt:lpstr>Allocation Examples</vt:lpstr>
      <vt:lpstr>Constraints</vt:lpstr>
      <vt:lpstr>Performance Goals: Allocation overhead</vt:lpstr>
      <vt:lpstr>Performance Goals: Memory Utilization</vt:lpstr>
      <vt:lpstr>Conflicting performance goals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Implicit free list</vt:lpstr>
      <vt:lpstr>Examples</vt:lpstr>
      <vt:lpstr>Implicit free list</vt:lpstr>
      <vt:lpstr>Implicit free list</vt:lpstr>
      <vt:lpstr>Example</vt:lpstr>
      <vt:lpstr>calloc and realloc </vt:lpstr>
      <vt:lpstr>Freeing memory</vt:lpstr>
      <vt:lpstr>Malloc 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Welsh</dc:creator>
  <cp:lastModifiedBy>Microsoft Office User</cp:lastModifiedBy>
  <cp:revision>19</cp:revision>
  <dcterms:created xsi:type="dcterms:W3CDTF">2016-06-19T21:58:52Z</dcterms:created>
  <dcterms:modified xsi:type="dcterms:W3CDTF">2022-01-30T23:25:55Z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2009-10-06T00:00:00Z</vt:filetime>
  </property>
  <property fmtid="{D5CDD505-2E9C-101B-9397-08002B2CF9AE}" pid="3" name="Creator">
    <vt:lpwstr>Impress</vt:lpwstr>
  </property>
  <property fmtid="{D5CDD505-2E9C-101B-9397-08002B2CF9AE}" pid="4" name="LastSaved">
    <vt:filetime>2016-06-20T00:00:00Z</vt:filetime>
  </property>
</Properties>
</file>