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95" r:id="rId3"/>
    <p:sldId id="300" r:id="rId4"/>
    <p:sldId id="303" r:id="rId5"/>
  </p:sldIdLst>
  <p:sldSz cx="10083800" cy="7556500"/>
  <p:notesSz cx="10083800" cy="7556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181"/>
  </p:normalViewPr>
  <p:slideViewPr>
    <p:cSldViewPr>
      <p:cViewPr varScale="1">
        <p:scale>
          <a:sx n="65" d="100"/>
          <a:sy n="65" d="100"/>
        </p:scale>
        <p:origin x="208" y="2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6F626-1269-3947-9D6A-D9CB917A674F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1425" cy="2833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8063" y="3589338"/>
            <a:ext cx="8067675" cy="3400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1825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A2BD9-8572-BC45-A91F-EDE6108A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9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2515"/>
            <a:ext cx="857123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9933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99333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99333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9933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99333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99333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9933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99333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99333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9933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99333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9933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99333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0280" y="535349"/>
            <a:ext cx="8143239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99333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7669" y="3344576"/>
            <a:ext cx="9268460" cy="2611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0960" y="7309202"/>
            <a:ext cx="252603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9933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762490" y="7344762"/>
            <a:ext cx="206375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99333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03529" y="1852389"/>
            <a:ext cx="8312784" cy="2270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45"/>
              </a:lnSpc>
            </a:pPr>
            <a:r>
              <a:rPr lang="en-US" sz="2800" dirty="0">
                <a:solidFill>
                  <a:srgbClr val="FF0000"/>
                </a:solidFill>
                <a:latin typeface="Trebuchet MS"/>
                <a:cs typeface="Trebuchet MS"/>
              </a:rPr>
              <a:t>EE 312</a:t>
            </a:r>
          </a:p>
          <a:p>
            <a:pPr marL="12700" algn="ctr">
              <a:lnSpc>
                <a:spcPts val="3245"/>
              </a:lnSpc>
            </a:pPr>
            <a:r>
              <a:rPr lang="en-US" sz="2800" dirty="0">
                <a:solidFill>
                  <a:srgbClr val="FF0000"/>
                </a:solidFill>
                <a:latin typeface="Trebuchet MS"/>
                <a:cs typeface="Trebuchet MS"/>
              </a:rPr>
              <a:t>Day 6</a:t>
            </a:r>
            <a:r>
              <a:rPr sz="2800" dirty="0">
                <a:solidFill>
                  <a:srgbClr val="FF0000"/>
                </a:solidFill>
                <a:latin typeface="Trebuchet MS"/>
                <a:cs typeface="Trebuchet MS"/>
              </a:rPr>
              <a:t>:</a:t>
            </a:r>
          </a:p>
          <a:p>
            <a:pPr marL="12700">
              <a:lnSpc>
                <a:spcPts val="5595"/>
              </a:lnSpc>
            </a:pPr>
            <a:r>
              <a:rPr sz="4800" spc="-5" dirty="0">
                <a:solidFill>
                  <a:srgbClr val="FF0000"/>
                </a:solidFill>
                <a:latin typeface="Trebuchet MS"/>
                <a:cs typeface="Trebuchet MS"/>
              </a:rPr>
              <a:t>D</a:t>
            </a:r>
            <a:r>
              <a:rPr sz="4800" spc="-10" dirty="0">
                <a:solidFill>
                  <a:srgbClr val="FF0000"/>
                </a:solidFill>
                <a:latin typeface="Trebuchet MS"/>
                <a:cs typeface="Trebuchet MS"/>
              </a:rPr>
              <a:t>y</a:t>
            </a:r>
            <a:r>
              <a:rPr sz="4800" spc="5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sz="4800" spc="-5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4800" spc="5" dirty="0">
                <a:solidFill>
                  <a:srgbClr val="FF0000"/>
                </a:solidFill>
                <a:latin typeface="Trebuchet MS"/>
                <a:cs typeface="Trebuchet MS"/>
              </a:rPr>
              <a:t>m</a:t>
            </a:r>
            <a:r>
              <a:rPr sz="4800" spc="-10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4800" dirty="0">
                <a:solidFill>
                  <a:srgbClr val="FF0000"/>
                </a:solidFill>
                <a:latin typeface="Trebuchet MS"/>
                <a:cs typeface="Trebuchet MS"/>
              </a:rPr>
              <a:t>c</a:t>
            </a:r>
            <a:r>
              <a:rPr sz="4800" spc="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4800" dirty="0">
                <a:solidFill>
                  <a:srgbClr val="FF0000"/>
                </a:solidFill>
                <a:latin typeface="Trebuchet MS"/>
                <a:cs typeface="Trebuchet MS"/>
              </a:rPr>
              <a:t>Me</a:t>
            </a:r>
            <a:r>
              <a:rPr sz="4800" spc="-5" dirty="0">
                <a:solidFill>
                  <a:srgbClr val="FF0000"/>
                </a:solidFill>
                <a:latin typeface="Trebuchet MS"/>
                <a:cs typeface="Trebuchet MS"/>
              </a:rPr>
              <a:t>mo</a:t>
            </a:r>
            <a:r>
              <a:rPr sz="4800" spc="-15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4800" dirty="0">
                <a:solidFill>
                  <a:srgbClr val="FF0000"/>
                </a:solidFill>
                <a:latin typeface="Trebuchet MS"/>
                <a:cs typeface="Trebuchet MS"/>
              </a:rPr>
              <a:t>y</a:t>
            </a:r>
            <a:r>
              <a:rPr sz="4800" spc="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4800" spc="-10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4800" spc="-15" dirty="0">
                <a:solidFill>
                  <a:srgbClr val="FF0000"/>
                </a:solidFill>
                <a:latin typeface="Trebuchet MS"/>
                <a:cs typeface="Trebuchet MS"/>
              </a:rPr>
              <a:t>l</a:t>
            </a:r>
            <a:r>
              <a:rPr sz="4800" spc="-5" dirty="0">
                <a:solidFill>
                  <a:srgbClr val="FF0000"/>
                </a:solidFill>
                <a:latin typeface="Trebuchet MS"/>
                <a:cs typeface="Trebuchet MS"/>
              </a:rPr>
              <a:t>lo</a:t>
            </a:r>
            <a:r>
              <a:rPr sz="4800" spc="-10" dirty="0">
                <a:solidFill>
                  <a:srgbClr val="FF0000"/>
                </a:solidFill>
                <a:latin typeface="Trebuchet MS"/>
                <a:cs typeface="Trebuchet MS"/>
              </a:rPr>
              <a:t>c</a:t>
            </a:r>
            <a:r>
              <a:rPr sz="4800" spc="-5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4800" spc="5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4800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4800" spc="-5" dirty="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sz="4800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endParaRPr lang="en-US" sz="4800" dirty="0">
              <a:solidFill>
                <a:srgbClr val="FF0000"/>
              </a:solidFill>
              <a:latin typeface="Trebuchet MS"/>
              <a:cs typeface="Trebuchet MS"/>
            </a:endParaRPr>
          </a:p>
          <a:p>
            <a:pPr marL="12700">
              <a:lnSpc>
                <a:spcPts val="5595"/>
              </a:lnSpc>
            </a:pPr>
            <a:r>
              <a:rPr lang="en-US" sz="4800" dirty="0" err="1">
                <a:solidFill>
                  <a:srgbClr val="FF0000"/>
                </a:solidFill>
                <a:latin typeface="Trebuchet MS"/>
                <a:cs typeface="Trebuchet MS"/>
              </a:rPr>
              <a:t>iClicker</a:t>
            </a:r>
            <a:endParaRPr sz="4800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243249"/>
            <a:ext cx="36804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solidFill>
                  <a:srgbClr val="FF0000"/>
                </a:solidFill>
              </a:rPr>
              <a:t>M</a:t>
            </a:r>
            <a:r>
              <a:rPr spc="-10" dirty="0">
                <a:solidFill>
                  <a:srgbClr val="FF0000"/>
                </a:solidFill>
              </a:rPr>
              <a:t>a</a:t>
            </a:r>
            <a:r>
              <a:rPr spc="-15" dirty="0">
                <a:solidFill>
                  <a:srgbClr val="FF0000"/>
                </a:solidFill>
              </a:rPr>
              <a:t>l</a:t>
            </a:r>
            <a:r>
              <a:rPr spc="-5" dirty="0">
                <a:solidFill>
                  <a:srgbClr val="FF0000"/>
                </a:solidFill>
              </a:rPr>
              <a:t>l</a:t>
            </a:r>
            <a:r>
              <a:rPr spc="-10" dirty="0">
                <a:solidFill>
                  <a:srgbClr val="FF0000"/>
                </a:solidFill>
              </a:rPr>
              <a:t>o</a:t>
            </a:r>
            <a:r>
              <a:rPr spc="-5" dirty="0">
                <a:solidFill>
                  <a:srgbClr val="FF0000"/>
                </a:solidFill>
              </a:rPr>
              <a:t>c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spc="-25" dirty="0">
                <a:solidFill>
                  <a:srgbClr val="FF0000"/>
                </a:solidFill>
              </a:rPr>
              <a:t>E</a:t>
            </a:r>
            <a:r>
              <a:rPr dirty="0">
                <a:solidFill>
                  <a:srgbClr val="FF0000"/>
                </a:solidFill>
              </a:rPr>
              <a:t>x</a:t>
            </a:r>
            <a:r>
              <a:rPr spc="-20" dirty="0">
                <a:solidFill>
                  <a:srgbClr val="FF0000"/>
                </a:solidFill>
              </a:rPr>
              <a:t>a</a:t>
            </a:r>
            <a:r>
              <a:rPr dirty="0">
                <a:solidFill>
                  <a:srgbClr val="FF0000"/>
                </a:solidFill>
              </a:rPr>
              <a:t>m</a:t>
            </a:r>
            <a:r>
              <a:rPr spc="-15" dirty="0">
                <a:solidFill>
                  <a:srgbClr val="FF0000"/>
                </a:solidFill>
              </a:rPr>
              <a:t>p</a:t>
            </a:r>
            <a:r>
              <a:rPr spc="-5" dirty="0">
                <a:solidFill>
                  <a:srgbClr val="FF0000"/>
                </a:solidFill>
              </a:rPr>
              <a:t>le</a:t>
            </a:r>
          </a:p>
        </p:txBody>
      </p:sp>
      <p:sp>
        <p:nvSpPr>
          <p:cNvPr id="3" name="object 3"/>
          <p:cNvSpPr/>
          <p:nvPr/>
        </p:nvSpPr>
        <p:spPr>
          <a:xfrm>
            <a:off x="588009" y="839469"/>
            <a:ext cx="8903970" cy="6145530"/>
          </a:xfrm>
          <a:custGeom>
            <a:avLst/>
            <a:gdLst/>
            <a:ahLst/>
            <a:cxnLst/>
            <a:rect l="l" t="t" r="r" b="b"/>
            <a:pathLst>
              <a:path w="8903970" h="6145530">
                <a:moveTo>
                  <a:pt x="0" y="0"/>
                </a:moveTo>
                <a:lnTo>
                  <a:pt x="8903970" y="0"/>
                </a:lnTo>
                <a:lnTo>
                  <a:pt x="8903970" y="6145530"/>
                </a:lnTo>
                <a:lnTo>
                  <a:pt x="0" y="614553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8009" y="839469"/>
            <a:ext cx="8903970" cy="6145530"/>
          </a:xfrm>
          <a:custGeom>
            <a:avLst/>
            <a:gdLst/>
            <a:ahLst/>
            <a:cxnLst/>
            <a:rect l="l" t="t" r="r" b="b"/>
            <a:pathLst>
              <a:path w="8903970" h="6145530">
                <a:moveTo>
                  <a:pt x="0" y="0"/>
                </a:moveTo>
                <a:lnTo>
                  <a:pt x="8903970" y="0"/>
                </a:lnTo>
                <a:lnTo>
                  <a:pt x="8903970" y="6145530"/>
                </a:lnTo>
                <a:lnTo>
                  <a:pt x="0" y="6145530"/>
                </a:lnTo>
                <a:lnTo>
                  <a:pt x="0" y="0"/>
                </a:lnTo>
                <a:close/>
              </a:path>
            </a:pathLst>
          </a:custGeom>
          <a:ln w="12579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5480" y="893335"/>
            <a:ext cx="4658995" cy="275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5904" marR="1711960" indent="-243840">
              <a:lnSpc>
                <a:spcPts val="1810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voi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d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foo(in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t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n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,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in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t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m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{ 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in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t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i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,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*p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450">
              <a:latin typeface="Times New Roman"/>
              <a:cs typeface="Times New Roman"/>
            </a:endParaRPr>
          </a:p>
          <a:p>
            <a:pPr marL="255904">
              <a:lnSpc>
                <a:spcPts val="1864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/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*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allocat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e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a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bloc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k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o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f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n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int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s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*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/</a:t>
            </a:r>
            <a:endParaRPr sz="1600">
              <a:latin typeface="Courier New"/>
              <a:cs typeface="Courier New"/>
            </a:endParaRPr>
          </a:p>
          <a:p>
            <a:pPr marL="378460" marR="5080">
              <a:lnSpc>
                <a:spcPts val="1810"/>
              </a:lnSpc>
              <a:spcBef>
                <a:spcPts val="95"/>
              </a:spcBef>
            </a:pP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(in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t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*)malloc(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n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*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sizeof(int))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 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i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f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(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=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NULL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0380" marR="2077720">
              <a:lnSpc>
                <a:spcPts val="1810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perror("malloc")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 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exit(0)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55904">
              <a:lnSpc>
                <a:spcPts val="1714"/>
              </a:lnSpc>
            </a:pP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255904">
              <a:lnSpc>
                <a:spcPts val="1864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fo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r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(i=0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i&lt;n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i++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p[i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]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i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450">
              <a:latin typeface="Times New Roman"/>
              <a:cs typeface="Times New Roman"/>
            </a:endParaRPr>
          </a:p>
          <a:p>
            <a:pPr marL="255904">
              <a:lnSpc>
                <a:spcPct val="100000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/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*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ad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d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m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byte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s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t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o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en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d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o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f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bloc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k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*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9319" y="3654315"/>
            <a:ext cx="4049395" cy="1148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6540" marR="5080" indent="-243840">
              <a:lnSpc>
                <a:spcPts val="1810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i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f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((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(in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t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*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realloc(p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,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(n+m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) 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perror("realloc")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ts val="1714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exit(0)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10"/>
              </a:lnSpc>
            </a:pP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64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fo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r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(i=n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i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&lt;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n+m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i++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p[i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]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i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54600" y="3654315"/>
            <a:ext cx="18548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*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sizeof(int))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05319" y="3654315"/>
            <a:ext cx="12452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NULL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9319" y="5034805"/>
            <a:ext cx="2830195" cy="68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49554">
              <a:lnSpc>
                <a:spcPts val="1810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/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*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prin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t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ne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w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arra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y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*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/ 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fo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r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(i=0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i&lt;n+m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i++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ts val="1770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printf("%d\n"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,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p[i])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9319" y="5954285"/>
            <a:ext cx="40493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free(p)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/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*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retur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n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t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o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availabl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54600" y="5954285"/>
            <a:ext cx="173291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memor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y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poo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l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*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5480" y="6184155"/>
            <a:ext cx="14795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280" y="535349"/>
            <a:ext cx="8143239" cy="615553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iClicker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668" y="1416050"/>
            <a:ext cx="9434831" cy="3323987"/>
          </a:xfrm>
        </p:spPr>
        <p:txBody>
          <a:bodyPr/>
          <a:lstStyle/>
          <a:p>
            <a:r>
              <a:rPr lang="en-US" dirty="0"/>
              <a:t>What is bad about the previous page’s code?</a:t>
            </a:r>
          </a:p>
          <a:p>
            <a:endParaRPr lang="en-US" dirty="0"/>
          </a:p>
          <a:p>
            <a:r>
              <a:rPr lang="en-US" dirty="0"/>
              <a:t>A: Poor style in second if block.</a:t>
            </a:r>
          </a:p>
          <a:p>
            <a:r>
              <a:rPr lang="en-US" dirty="0"/>
              <a:t>B: Code causes memory leak</a:t>
            </a:r>
          </a:p>
          <a:p>
            <a:r>
              <a:rPr lang="en-US" dirty="0"/>
              <a:t>C: Poor way of addressing contents of array through pointer indexing.</a:t>
            </a:r>
          </a:p>
          <a:p>
            <a:r>
              <a:rPr lang="en-US" dirty="0"/>
              <a:t>D: Other</a:t>
            </a:r>
          </a:p>
          <a:p>
            <a:r>
              <a:rPr lang="en-US" dirty="0"/>
              <a:t>E: Nothing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98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280" y="535349"/>
            <a:ext cx="8143239" cy="615553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iClicker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668" y="1416050"/>
            <a:ext cx="9434831" cy="2954655"/>
          </a:xfrm>
        </p:spPr>
        <p:txBody>
          <a:bodyPr/>
          <a:lstStyle/>
          <a:p>
            <a:r>
              <a:rPr lang="fi-FI" dirty="0"/>
              <a:t>	</a:t>
            </a:r>
            <a:r>
              <a:rPr lang="fi-FI" dirty="0" err="1">
                <a:latin typeface="Courier New"/>
                <a:cs typeface="Courier New"/>
              </a:rPr>
              <a:t>int</a:t>
            </a:r>
            <a:r>
              <a:rPr lang="fi-FI" dirty="0">
                <a:latin typeface="Courier New"/>
                <a:cs typeface="Courier New"/>
              </a:rPr>
              <a:t>* C = (int*)malloc(4 * n);</a:t>
            </a:r>
          </a:p>
          <a:p>
            <a:r>
              <a:rPr lang="fi-FI" dirty="0">
                <a:latin typeface="Courier New"/>
                <a:cs typeface="Courier New"/>
              </a:rPr>
              <a:t>	</a:t>
            </a:r>
            <a:r>
              <a:rPr lang="fi-FI" dirty="0" err="1">
                <a:latin typeface="Courier New"/>
                <a:cs typeface="Courier New"/>
              </a:rPr>
              <a:t>int</a:t>
            </a:r>
            <a:r>
              <a:rPr lang="fi-FI" dirty="0">
                <a:latin typeface="Courier New"/>
                <a:cs typeface="Courier New"/>
              </a:rPr>
              <a:t>* D = C;</a:t>
            </a:r>
          </a:p>
          <a:p>
            <a:r>
              <a:rPr lang="en-US" dirty="0">
                <a:latin typeface="Courier New"/>
                <a:cs typeface="Courier New"/>
              </a:rPr>
              <a:t>	free(D);</a:t>
            </a:r>
          </a:p>
          <a:p>
            <a:endParaRPr lang="en-US" dirty="0"/>
          </a:p>
          <a:p>
            <a:r>
              <a:rPr lang="en-US" dirty="0"/>
              <a:t>Does this free the original memory?</a:t>
            </a:r>
          </a:p>
          <a:p>
            <a:endParaRPr lang="en-US" dirty="0"/>
          </a:p>
          <a:p>
            <a:r>
              <a:rPr lang="en-US" dirty="0"/>
              <a:t>A: Yes</a:t>
            </a:r>
          </a:p>
          <a:p>
            <a:r>
              <a:rPr lang="en-US" dirty="0"/>
              <a:t>B: No</a:t>
            </a:r>
          </a:p>
        </p:txBody>
      </p:sp>
    </p:spTree>
    <p:extLst>
      <p:ext uri="{BB962C8B-B14F-4D97-AF65-F5344CB8AC3E}">
        <p14:creationId xmlns:p14="http://schemas.microsoft.com/office/powerpoint/2010/main" val="141224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243</Words>
  <Application>Microsoft Macintosh PowerPoint</Application>
  <PresentationFormat>Custom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Courier New</vt:lpstr>
      <vt:lpstr>Times New Roman</vt:lpstr>
      <vt:lpstr>Trebuchet MS</vt:lpstr>
      <vt:lpstr>Office Theme</vt:lpstr>
      <vt:lpstr>PowerPoint Presentation</vt:lpstr>
      <vt:lpstr>Malloc Example</vt:lpstr>
      <vt:lpstr>iClicker</vt:lpstr>
      <vt:lpstr>iClicker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Welsh</dc:creator>
  <cp:lastModifiedBy>Microsoft Office User</cp:lastModifiedBy>
  <cp:revision>13</cp:revision>
  <dcterms:created xsi:type="dcterms:W3CDTF">2016-06-19T21:58:52Z</dcterms:created>
  <dcterms:modified xsi:type="dcterms:W3CDTF">2018-06-19T22:51:08Z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2009-10-06T00:00:00Z</vt:filetime>
  </property>
  <property fmtid="{D5CDD505-2E9C-101B-9397-08002B2CF9AE}" pid="3" name="Creator">
    <vt:lpwstr>Impress</vt:lpwstr>
  </property>
  <property fmtid="{D5CDD505-2E9C-101B-9397-08002B2CF9AE}" pid="4" name="LastSaved">
    <vt:filetime>2016-06-20T00:00:00Z</vt:filetime>
  </property>
</Properties>
</file>