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6" r:id="rId5"/>
    <p:sldId id="261" r:id="rId6"/>
    <p:sldId id="267" r:id="rId7"/>
    <p:sldId id="262" r:id="rId8"/>
    <p:sldId id="268" r:id="rId9"/>
    <p:sldId id="263" r:id="rId10"/>
    <p:sldId id="25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637"/>
  </p:normalViewPr>
  <p:slideViewPr>
    <p:cSldViewPr snapToGrid="0" snapToObjects="1">
      <p:cViewPr varScale="1">
        <p:scale>
          <a:sx n="108" d="100"/>
          <a:sy n="108" d="100"/>
        </p:scale>
        <p:origin x="176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6E462-D2CB-B94A-A5DA-EF15F3FB3034}" type="datetimeFigureOut">
              <a:rPr lang="en-US" smtClean="0"/>
              <a:t>7/17/22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5A73C-F653-1647-8137-7BFADD32A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02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Reference.cpp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5A73C-F653-1647-8137-7BFADD32A8D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51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Reference.cpp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5A73C-F653-1647-8137-7BFADD32A8D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51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Reference.cpp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5A73C-F653-1647-8137-7BFADD32A8D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51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Reference.cpp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5A73C-F653-1647-8137-7BFADD32A8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51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Reference.cpp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5A73C-F653-1647-8137-7BFADD32A8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51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Reference.cpp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5A73C-F653-1647-8137-7BFADD32A8D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51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Reference.cpp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5A73C-F653-1647-8137-7BFADD32A8D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51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Thinking in CPP, chapter 11 on reference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5A73C-F653-1647-8137-7BFADD32A8D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981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8F3C8-ED50-9B47-A1FD-35B709878493}" type="datetimeFigureOut">
              <a:rPr lang="en-US" smtClean="0"/>
              <a:t>7/17/22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92D0-EFEB-F441-AF90-3465F1FA0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7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8F3C8-ED50-9B47-A1FD-35B709878493}" type="datetimeFigureOut">
              <a:rPr lang="en-US" smtClean="0"/>
              <a:t>7/17/22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92D0-EFEB-F441-AF90-3465F1FA0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28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8F3C8-ED50-9B47-A1FD-35B709878493}" type="datetimeFigureOut">
              <a:rPr lang="en-US" smtClean="0"/>
              <a:t>7/17/22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92D0-EFEB-F441-AF90-3465F1FA0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68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8F3C8-ED50-9B47-A1FD-35B709878493}" type="datetimeFigureOut">
              <a:rPr lang="en-US" smtClean="0"/>
              <a:t>7/17/22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92D0-EFEB-F441-AF90-3465F1FA0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20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8F3C8-ED50-9B47-A1FD-35B709878493}" type="datetimeFigureOut">
              <a:rPr lang="en-US" smtClean="0"/>
              <a:t>7/17/22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92D0-EFEB-F441-AF90-3465F1FA0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55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8F3C8-ED50-9B47-A1FD-35B709878493}" type="datetimeFigureOut">
              <a:rPr lang="en-US" smtClean="0"/>
              <a:t>7/17/22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92D0-EFEB-F441-AF90-3465F1FA0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052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8F3C8-ED50-9B47-A1FD-35B709878493}" type="datetimeFigureOut">
              <a:rPr lang="en-US" smtClean="0"/>
              <a:t>7/17/22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92D0-EFEB-F441-AF90-3465F1FA0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4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8F3C8-ED50-9B47-A1FD-35B709878493}" type="datetimeFigureOut">
              <a:rPr lang="en-US" smtClean="0"/>
              <a:t>7/17/22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92D0-EFEB-F441-AF90-3465F1FA0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512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8F3C8-ED50-9B47-A1FD-35B709878493}" type="datetimeFigureOut">
              <a:rPr lang="en-US" smtClean="0"/>
              <a:t>7/17/22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92D0-EFEB-F441-AF90-3465F1FA0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71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8F3C8-ED50-9B47-A1FD-35B709878493}" type="datetimeFigureOut">
              <a:rPr lang="en-US" smtClean="0"/>
              <a:t>7/17/22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92D0-EFEB-F441-AF90-3465F1FA0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99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8F3C8-ED50-9B47-A1FD-35B709878493}" type="datetimeFigureOut">
              <a:rPr lang="en-US" smtClean="0"/>
              <a:t>7/17/22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92D0-EFEB-F441-AF90-3465F1FA0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5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8F3C8-ED50-9B47-A1FD-35B709878493}" type="datetimeFigureOut">
              <a:rPr lang="en-US" smtClean="0"/>
              <a:t>7/17/22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992D0-EFEB-F441-AF90-3465F1FA0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7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 17 C++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145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compile error?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944"/>
            <a:ext cx="8229600" cy="49062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void f(</a:t>
            </a:r>
            <a:r>
              <a:rPr lang="en-US" sz="2400" dirty="0" err="1">
                <a:latin typeface="Courier New"/>
                <a:cs typeface="Courier New"/>
              </a:rPr>
              <a:t>int</a:t>
            </a:r>
            <a:r>
              <a:rPr lang="en-US" sz="2400" dirty="0">
                <a:latin typeface="Courier New"/>
                <a:cs typeface="Courier New"/>
              </a:rPr>
              <a:t>&amp;) {}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void g(</a:t>
            </a:r>
            <a:r>
              <a:rPr lang="en-US" sz="2400" dirty="0" err="1">
                <a:latin typeface="Courier New"/>
                <a:cs typeface="Courier New"/>
              </a:rPr>
              <a:t>const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err="1">
                <a:latin typeface="Courier New"/>
                <a:cs typeface="Courier New"/>
              </a:rPr>
              <a:t>int</a:t>
            </a:r>
            <a:r>
              <a:rPr lang="en-US" sz="2400" dirty="0">
                <a:latin typeface="Courier New"/>
                <a:cs typeface="Courier New"/>
              </a:rPr>
              <a:t>&amp;) {}</a:t>
            </a:r>
          </a:p>
          <a:p>
            <a:pPr marL="0" indent="0">
              <a:buNone/>
            </a:pPr>
            <a:r>
              <a:rPr lang="en-US" sz="2400" dirty="0" err="1">
                <a:latin typeface="Courier New"/>
                <a:cs typeface="Courier New"/>
              </a:rPr>
              <a:t>int</a:t>
            </a:r>
            <a:r>
              <a:rPr lang="en-US" sz="2400" dirty="0">
                <a:latin typeface="Courier New"/>
                <a:cs typeface="Courier New"/>
              </a:rPr>
              <a:t> main() 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Courier New"/>
                <a:cs typeface="Courier New"/>
              </a:rPr>
              <a:t>	f(1); // Error</a:t>
            </a:r>
          </a:p>
          <a:p>
            <a:pPr marL="0" indent="0">
              <a:buNone/>
            </a:pPr>
            <a:r>
              <a:rPr lang="pt-BR" sz="2400" dirty="0">
                <a:latin typeface="Courier New"/>
                <a:cs typeface="Courier New"/>
              </a:rPr>
              <a:t>	</a:t>
            </a:r>
            <a:r>
              <a:rPr lang="pt-BR" sz="2400" dirty="0" err="1">
                <a:latin typeface="Courier New"/>
                <a:cs typeface="Courier New"/>
              </a:rPr>
              <a:t>g</a:t>
            </a:r>
            <a:r>
              <a:rPr lang="pt-BR" sz="2400" dirty="0">
                <a:latin typeface="Courier New"/>
                <a:cs typeface="Courier New"/>
              </a:rPr>
              <a:t>(1); // No </a:t>
            </a:r>
            <a:r>
              <a:rPr lang="pt-BR" sz="2400" dirty="0" err="1">
                <a:latin typeface="Courier New"/>
                <a:cs typeface="Courier New"/>
              </a:rPr>
              <a:t>error</a:t>
            </a:r>
            <a:endParaRPr lang="pt-BR" sz="2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pt-BR" sz="2400" dirty="0">
                <a:latin typeface="Courier New"/>
                <a:cs typeface="Courier New"/>
              </a:rPr>
              <a:t>} </a:t>
            </a:r>
          </a:p>
          <a:p>
            <a:pPr marL="0" indent="0">
              <a:buNone/>
            </a:pPr>
            <a:r>
              <a:rPr lang="pt-BR" sz="2400" dirty="0">
                <a:latin typeface="Courier New"/>
                <a:cs typeface="Courier New"/>
              </a:rPr>
              <a:t>A: </a:t>
            </a:r>
            <a:r>
              <a:rPr lang="pt-BR" sz="2400" dirty="0" err="1">
                <a:latin typeface="Courier New"/>
                <a:cs typeface="Courier New"/>
              </a:rPr>
              <a:t>There</a:t>
            </a:r>
            <a:r>
              <a:rPr lang="pt-BR" sz="2400" dirty="0">
                <a:latin typeface="Courier New"/>
                <a:cs typeface="Courier New"/>
              </a:rPr>
              <a:t> </a:t>
            </a:r>
            <a:r>
              <a:rPr lang="pt-BR" sz="2400" dirty="0" err="1">
                <a:latin typeface="Courier New"/>
                <a:cs typeface="Courier New"/>
              </a:rPr>
              <a:t>is</a:t>
            </a:r>
            <a:r>
              <a:rPr lang="pt-BR" sz="2400" dirty="0">
                <a:latin typeface="Courier New"/>
                <a:cs typeface="Courier New"/>
              </a:rPr>
              <a:t> no </a:t>
            </a:r>
            <a:r>
              <a:rPr lang="pt-BR" sz="2400" dirty="0" err="1">
                <a:latin typeface="Courier New"/>
                <a:cs typeface="Courier New"/>
              </a:rPr>
              <a:t>argument</a:t>
            </a:r>
            <a:r>
              <a:rPr lang="pt-BR" sz="2400" dirty="0">
                <a:latin typeface="Courier New"/>
                <a:cs typeface="Courier New"/>
              </a:rPr>
              <a:t> </a:t>
            </a:r>
            <a:r>
              <a:rPr lang="pt-BR" sz="2400" dirty="0" err="1">
                <a:latin typeface="Courier New"/>
                <a:cs typeface="Courier New"/>
              </a:rPr>
              <a:t>specified</a:t>
            </a:r>
            <a:endParaRPr lang="pt-BR" sz="2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pt-BR" sz="2400" dirty="0" err="1">
                <a:latin typeface="Courier New"/>
                <a:cs typeface="Courier New"/>
              </a:rPr>
              <a:t>B</a:t>
            </a:r>
            <a:r>
              <a:rPr lang="pt-BR" sz="2400" dirty="0">
                <a:latin typeface="Courier New"/>
                <a:cs typeface="Courier New"/>
              </a:rPr>
              <a:t>: </a:t>
            </a:r>
            <a:r>
              <a:rPr lang="pt-BR" sz="2400" dirty="0" err="1">
                <a:latin typeface="Courier New"/>
                <a:cs typeface="Courier New"/>
              </a:rPr>
              <a:t>Nothing</a:t>
            </a:r>
            <a:r>
              <a:rPr lang="pt-BR" sz="2400" dirty="0">
                <a:latin typeface="Courier New"/>
                <a:cs typeface="Courier New"/>
              </a:rPr>
              <a:t> </a:t>
            </a:r>
            <a:r>
              <a:rPr lang="pt-BR" sz="2400" dirty="0" err="1">
                <a:latin typeface="Courier New"/>
                <a:cs typeface="Courier New"/>
              </a:rPr>
              <a:t>is</a:t>
            </a:r>
            <a:r>
              <a:rPr lang="pt-BR" sz="2400" dirty="0">
                <a:latin typeface="Courier New"/>
                <a:cs typeface="Courier New"/>
              </a:rPr>
              <a:t> </a:t>
            </a:r>
            <a:r>
              <a:rPr lang="pt-BR" sz="2400" dirty="0" err="1">
                <a:latin typeface="Courier New"/>
                <a:cs typeface="Courier New"/>
              </a:rPr>
              <a:t>being</a:t>
            </a:r>
            <a:r>
              <a:rPr lang="pt-BR" sz="2400" dirty="0">
                <a:latin typeface="Courier New"/>
                <a:cs typeface="Courier New"/>
              </a:rPr>
              <a:t> </a:t>
            </a:r>
            <a:r>
              <a:rPr lang="pt-BR" sz="2400" dirty="0" err="1">
                <a:latin typeface="Courier New"/>
                <a:cs typeface="Courier New"/>
              </a:rPr>
              <a:t>done</a:t>
            </a:r>
            <a:r>
              <a:rPr lang="pt-BR" sz="2400" dirty="0">
                <a:latin typeface="Courier New"/>
                <a:cs typeface="Courier New"/>
              </a:rPr>
              <a:t> in </a:t>
            </a:r>
            <a:r>
              <a:rPr lang="pt-BR" sz="2400" dirty="0" err="1">
                <a:latin typeface="Courier New"/>
                <a:cs typeface="Courier New"/>
              </a:rPr>
              <a:t>the</a:t>
            </a:r>
            <a:r>
              <a:rPr lang="pt-BR" sz="2400" dirty="0">
                <a:latin typeface="Courier New"/>
                <a:cs typeface="Courier New"/>
              </a:rPr>
              <a:t> </a:t>
            </a:r>
            <a:r>
              <a:rPr lang="pt-BR" sz="2400" dirty="0" err="1">
                <a:latin typeface="Courier New"/>
                <a:cs typeface="Courier New"/>
              </a:rPr>
              <a:t>function</a:t>
            </a:r>
            <a:endParaRPr lang="pt-BR" sz="2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pt-BR" sz="2400" dirty="0">
                <a:latin typeface="Courier New"/>
                <a:cs typeface="Courier New"/>
              </a:rPr>
              <a:t>C: The </a:t>
            </a:r>
            <a:r>
              <a:rPr lang="pt-BR" sz="2400" dirty="0" err="1">
                <a:latin typeface="Courier New"/>
                <a:cs typeface="Courier New"/>
              </a:rPr>
              <a:t>reference</a:t>
            </a:r>
            <a:r>
              <a:rPr lang="pt-BR" sz="2400" dirty="0">
                <a:latin typeface="Courier New"/>
                <a:cs typeface="Courier New"/>
              </a:rPr>
              <a:t> </a:t>
            </a:r>
            <a:r>
              <a:rPr lang="pt-BR" sz="2400" dirty="0" err="1">
                <a:latin typeface="Courier New"/>
                <a:cs typeface="Courier New"/>
              </a:rPr>
              <a:t>argument</a:t>
            </a:r>
            <a:r>
              <a:rPr lang="pt-BR" sz="2400" dirty="0">
                <a:latin typeface="Courier New"/>
                <a:cs typeface="Courier New"/>
              </a:rPr>
              <a:t> </a:t>
            </a:r>
            <a:r>
              <a:rPr lang="pt-BR" sz="2400" dirty="0" err="1">
                <a:latin typeface="Courier New"/>
                <a:cs typeface="Courier New"/>
              </a:rPr>
              <a:t>to</a:t>
            </a:r>
            <a:r>
              <a:rPr lang="pt-BR" sz="2400" dirty="0">
                <a:latin typeface="Courier New"/>
                <a:cs typeface="Courier New"/>
              </a:rPr>
              <a:t> </a:t>
            </a:r>
            <a:r>
              <a:rPr lang="pt-BR" sz="2400" dirty="0" err="1">
                <a:latin typeface="Courier New"/>
                <a:cs typeface="Courier New"/>
              </a:rPr>
              <a:t>f</a:t>
            </a:r>
            <a:r>
              <a:rPr lang="pt-BR" sz="2400" dirty="0">
                <a:latin typeface="Courier New"/>
                <a:cs typeface="Courier New"/>
              </a:rPr>
              <a:t> </a:t>
            </a:r>
            <a:r>
              <a:rPr lang="pt-BR" sz="2400" dirty="0" err="1">
                <a:latin typeface="Courier New"/>
                <a:cs typeface="Courier New"/>
              </a:rPr>
              <a:t>cannot</a:t>
            </a:r>
            <a:r>
              <a:rPr lang="pt-BR" sz="2400" dirty="0">
                <a:latin typeface="Courier New"/>
                <a:cs typeface="Courier New"/>
              </a:rPr>
              <a:t> </a:t>
            </a:r>
            <a:r>
              <a:rPr lang="pt-BR" sz="2400" dirty="0" err="1">
                <a:latin typeface="Courier New"/>
                <a:cs typeface="Courier New"/>
              </a:rPr>
              <a:t>be</a:t>
            </a:r>
            <a:r>
              <a:rPr lang="pt-BR" sz="2400" dirty="0">
                <a:latin typeface="Courier New"/>
                <a:cs typeface="Courier New"/>
              </a:rPr>
              <a:t> </a:t>
            </a:r>
            <a:r>
              <a:rPr lang="pt-BR" sz="2400" dirty="0" err="1">
                <a:latin typeface="Courier New"/>
                <a:cs typeface="Courier New"/>
              </a:rPr>
              <a:t>changed</a:t>
            </a:r>
            <a:r>
              <a:rPr lang="pt-BR" sz="2400" dirty="0">
                <a:latin typeface="Courier New"/>
                <a:cs typeface="Courier New"/>
              </a:rPr>
              <a:t>, </a:t>
            </a:r>
            <a:r>
              <a:rPr lang="pt-BR" sz="2400" dirty="0" err="1">
                <a:latin typeface="Courier New"/>
                <a:cs typeface="Courier New"/>
              </a:rPr>
              <a:t>so</a:t>
            </a:r>
            <a:r>
              <a:rPr lang="pt-BR" sz="2400" dirty="0">
                <a:latin typeface="Courier New"/>
                <a:cs typeface="Courier New"/>
              </a:rPr>
              <a:t> it </a:t>
            </a:r>
            <a:r>
              <a:rPr lang="pt-BR" sz="2400" dirty="0" err="1">
                <a:latin typeface="Courier New"/>
                <a:cs typeface="Courier New"/>
              </a:rPr>
              <a:t>should</a:t>
            </a:r>
            <a:r>
              <a:rPr lang="pt-BR" sz="2400" dirty="0">
                <a:latin typeface="Courier New"/>
                <a:cs typeface="Courier New"/>
              </a:rPr>
              <a:t> </a:t>
            </a:r>
            <a:r>
              <a:rPr lang="pt-BR" sz="2400" dirty="0" err="1">
                <a:latin typeface="Courier New"/>
                <a:cs typeface="Courier New"/>
              </a:rPr>
              <a:t>be</a:t>
            </a:r>
            <a:r>
              <a:rPr lang="pt-BR" sz="2400" dirty="0">
                <a:latin typeface="Courier New"/>
                <a:cs typeface="Courier New"/>
              </a:rPr>
              <a:t> </a:t>
            </a:r>
            <a:r>
              <a:rPr lang="pt-BR" sz="2400" dirty="0" err="1">
                <a:latin typeface="Courier New"/>
                <a:cs typeface="Courier New"/>
              </a:rPr>
              <a:t>declared</a:t>
            </a:r>
            <a:r>
              <a:rPr lang="pt-BR" sz="2400" dirty="0">
                <a:latin typeface="Courier New"/>
                <a:cs typeface="Courier New"/>
              </a:rPr>
              <a:t> </a:t>
            </a:r>
            <a:r>
              <a:rPr lang="pt-BR" sz="2400" dirty="0" err="1">
                <a:latin typeface="Courier New"/>
                <a:cs typeface="Courier New"/>
              </a:rPr>
              <a:t>constant</a:t>
            </a:r>
            <a:r>
              <a:rPr lang="pt-BR" sz="2400" dirty="0">
                <a:latin typeface="Courier New"/>
                <a:cs typeface="Courier New"/>
              </a:rPr>
              <a:t>.</a:t>
            </a:r>
          </a:p>
          <a:p>
            <a:pPr marL="0" indent="0">
              <a:buNone/>
            </a:pPr>
            <a:r>
              <a:rPr lang="pt-BR" sz="2400" dirty="0" err="1">
                <a:latin typeface="Courier New"/>
                <a:cs typeface="Courier New"/>
              </a:rPr>
              <a:t>D</a:t>
            </a:r>
            <a:r>
              <a:rPr lang="pt-BR" sz="2400" dirty="0">
                <a:latin typeface="Courier New"/>
                <a:cs typeface="Courier New"/>
              </a:rPr>
              <a:t>: </a:t>
            </a:r>
            <a:r>
              <a:rPr lang="pt-BR" sz="2400" dirty="0" err="1">
                <a:latin typeface="Courier New"/>
                <a:cs typeface="Courier New"/>
              </a:rPr>
              <a:t>Other</a:t>
            </a:r>
            <a:endParaRPr lang="en-US" sz="2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560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return a reference from a function, you must take the same care as if you return a pointer from a function. Whatever the reference is connected to shouldn’t go away when the function returns, otherwise you’ll be referring to unknown memory.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59F605-FAC1-1E48-AF82-6FF9F7A6F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980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4093"/>
          </a:xfrm>
        </p:spPr>
        <p:txBody>
          <a:bodyPr>
            <a:noAutofit/>
          </a:bodyPr>
          <a:lstStyle/>
          <a:p>
            <a:r>
              <a:rPr lang="en-US" sz="3200" dirty="0"/>
              <a:t>Safe or not?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2558"/>
            <a:ext cx="8229600" cy="5173605"/>
          </a:xfrm>
        </p:spPr>
        <p:txBody>
          <a:bodyPr numCol="1">
            <a:normAutofit fontScale="40000" lnSpcReduction="20000"/>
          </a:bodyPr>
          <a:lstStyle/>
          <a:p>
            <a:pPr marL="0" indent="0">
              <a:buNone/>
            </a:pPr>
            <a:r>
              <a:rPr lang="en-US" sz="4200" dirty="0">
                <a:latin typeface="Courier"/>
                <a:cs typeface="Courier"/>
              </a:rPr>
              <a:t>  1 </a:t>
            </a:r>
            <a:r>
              <a:rPr lang="en-US" sz="4200" dirty="0" err="1">
                <a:latin typeface="Courier"/>
                <a:cs typeface="Courier"/>
              </a:rPr>
              <a:t>int</a:t>
            </a:r>
            <a:r>
              <a:rPr lang="en-US" sz="4200" dirty="0">
                <a:latin typeface="Courier"/>
                <a:cs typeface="Courier"/>
              </a:rPr>
              <a:t>* f(</a:t>
            </a:r>
            <a:r>
              <a:rPr lang="en-US" sz="4200" dirty="0" err="1">
                <a:latin typeface="Courier"/>
                <a:cs typeface="Courier"/>
              </a:rPr>
              <a:t>int</a:t>
            </a:r>
            <a:r>
              <a:rPr lang="en-US" sz="4200" dirty="0">
                <a:latin typeface="Courier"/>
                <a:cs typeface="Courier"/>
              </a:rPr>
              <a:t>* x) {</a:t>
            </a:r>
          </a:p>
          <a:p>
            <a:pPr marL="0" indent="0">
              <a:buNone/>
            </a:pPr>
            <a:r>
              <a:rPr lang="en-US" sz="4200" dirty="0">
                <a:latin typeface="Courier"/>
                <a:cs typeface="Courier"/>
              </a:rPr>
              <a:t>  2   (*x)++;</a:t>
            </a:r>
          </a:p>
          <a:p>
            <a:pPr marL="0" indent="0">
              <a:buNone/>
            </a:pPr>
            <a:r>
              <a:rPr lang="en-US" sz="4200" dirty="0">
                <a:latin typeface="Courier"/>
                <a:cs typeface="Courier"/>
              </a:rPr>
              <a:t>  3   return x; // Safe ? Will x be properly returned?</a:t>
            </a:r>
          </a:p>
          <a:p>
            <a:pPr marL="0" indent="0">
              <a:buNone/>
            </a:pPr>
            <a:r>
              <a:rPr lang="en-US" sz="4200" dirty="0">
                <a:latin typeface="Courier"/>
                <a:cs typeface="Courier"/>
              </a:rPr>
              <a:t>  4 }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5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 6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int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&amp; g(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int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&amp; x)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 7   x++; // Same effect as in f()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 8   return x; // Safe, outside this scope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 9 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10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11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int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&amp; h() {</a:t>
            </a:r>
          </a:p>
          <a:p>
            <a:pPr marL="0" indent="0"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12  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int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q;</a:t>
            </a:r>
          </a:p>
          <a:p>
            <a:pPr marL="0" indent="0">
              <a:buNone/>
            </a:pP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13 //! 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return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q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;  //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Error</a:t>
            </a:r>
            <a:endParaRPr lang="pt-BR" dirty="0">
              <a:solidFill>
                <a:schemeClr val="bg1">
                  <a:lumMod val="75000"/>
                </a:schemeClr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14   static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int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x;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15   return x; // Safe, x lives outside this scope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16 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17 </a:t>
            </a:r>
          </a:p>
          <a:p>
            <a:pPr marL="0" indent="0"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18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int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main() {</a:t>
            </a:r>
          </a:p>
          <a:p>
            <a:pPr marL="0" indent="0">
              <a:buNone/>
            </a:pPr>
            <a:r>
              <a:rPr lang="hu-HU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19   int a = 0;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20   f(&amp;a); // Ugly (but explicit)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21   g(a);  // Clean (but hidden)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22 } ///:~</a:t>
            </a:r>
          </a:p>
        </p:txBody>
      </p:sp>
    </p:spTree>
    <p:extLst>
      <p:ext uri="{BB962C8B-B14F-4D97-AF65-F5344CB8AC3E}">
        <p14:creationId xmlns:p14="http://schemas.microsoft.com/office/powerpoint/2010/main" val="2964607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4093"/>
          </a:xfrm>
        </p:spPr>
        <p:txBody>
          <a:bodyPr>
            <a:noAutofit/>
          </a:bodyPr>
          <a:lstStyle/>
          <a:p>
            <a:r>
              <a:rPr lang="en-US" sz="3200" dirty="0"/>
              <a:t>Safe or not?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2558"/>
            <a:ext cx="8229600" cy="5173605"/>
          </a:xfrm>
        </p:spPr>
        <p:txBody>
          <a:bodyPr numCol="1">
            <a:normAutofit fontScale="40000" lnSpcReduction="20000"/>
          </a:bodyPr>
          <a:lstStyle/>
          <a:p>
            <a:pPr marL="0" indent="0">
              <a:buNone/>
            </a:pPr>
            <a:r>
              <a:rPr lang="en-US" sz="4200" dirty="0">
                <a:latin typeface="Courier"/>
                <a:cs typeface="Courier"/>
              </a:rPr>
              <a:t>  1 </a:t>
            </a:r>
            <a:r>
              <a:rPr lang="en-US" sz="4200" dirty="0" err="1">
                <a:latin typeface="Courier"/>
                <a:cs typeface="Courier"/>
              </a:rPr>
              <a:t>int</a:t>
            </a:r>
            <a:r>
              <a:rPr lang="en-US" sz="4200" dirty="0">
                <a:latin typeface="Courier"/>
                <a:cs typeface="Courier"/>
              </a:rPr>
              <a:t>* f(</a:t>
            </a:r>
            <a:r>
              <a:rPr lang="en-US" sz="4200" dirty="0" err="1">
                <a:latin typeface="Courier"/>
                <a:cs typeface="Courier"/>
              </a:rPr>
              <a:t>int</a:t>
            </a:r>
            <a:r>
              <a:rPr lang="en-US" sz="4200" dirty="0">
                <a:latin typeface="Courier"/>
                <a:cs typeface="Courier"/>
              </a:rPr>
              <a:t>* x) {</a:t>
            </a:r>
          </a:p>
          <a:p>
            <a:pPr marL="0" indent="0">
              <a:buNone/>
            </a:pPr>
            <a:r>
              <a:rPr lang="en-US" sz="4200" dirty="0">
                <a:latin typeface="Courier"/>
                <a:cs typeface="Courier"/>
              </a:rPr>
              <a:t>  2   (*x)++;</a:t>
            </a:r>
          </a:p>
          <a:p>
            <a:pPr marL="0" indent="0">
              <a:buNone/>
            </a:pPr>
            <a:r>
              <a:rPr lang="en-US" sz="4200" dirty="0">
                <a:latin typeface="Courier"/>
                <a:cs typeface="Courier"/>
              </a:rPr>
              <a:t>  3   return x; // Safe, x is outside this scope</a:t>
            </a:r>
          </a:p>
          <a:p>
            <a:pPr marL="0" indent="0">
              <a:buNone/>
            </a:pPr>
            <a:r>
              <a:rPr lang="en-US" sz="4200" dirty="0">
                <a:latin typeface="Courier"/>
                <a:cs typeface="Courier"/>
              </a:rPr>
              <a:t>  4 }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5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 6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int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&amp; g(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int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&amp; x)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 7   x++; // Same effect as in f()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 8   return x; // Safe, outside this scope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 9 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10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11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int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&amp; h() {</a:t>
            </a:r>
          </a:p>
          <a:p>
            <a:pPr marL="0" indent="0"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12  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int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q;</a:t>
            </a:r>
          </a:p>
          <a:p>
            <a:pPr marL="0" indent="0">
              <a:buNone/>
            </a:pP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13 //! 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return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q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;  //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Error</a:t>
            </a:r>
            <a:endParaRPr lang="pt-BR" dirty="0">
              <a:solidFill>
                <a:schemeClr val="bg1">
                  <a:lumMod val="75000"/>
                </a:schemeClr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14   static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int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x;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15   return x; // Safe, x lives outside this scope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16 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17 </a:t>
            </a:r>
          </a:p>
          <a:p>
            <a:pPr marL="0" indent="0"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18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int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main() {</a:t>
            </a:r>
          </a:p>
          <a:p>
            <a:pPr marL="0" indent="0">
              <a:buNone/>
            </a:pPr>
            <a:r>
              <a:rPr lang="hu-HU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19   int a = 0;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20   f(&amp;a); // Ugly (but explicit)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21   g(a);  // Clean (but hidden)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22 } ///:~</a:t>
            </a:r>
          </a:p>
        </p:txBody>
      </p:sp>
    </p:spTree>
    <p:extLst>
      <p:ext uri="{BB962C8B-B14F-4D97-AF65-F5344CB8AC3E}">
        <p14:creationId xmlns:p14="http://schemas.microsoft.com/office/powerpoint/2010/main" val="1659202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4093"/>
          </a:xfrm>
        </p:spPr>
        <p:txBody>
          <a:bodyPr>
            <a:noAutofit/>
          </a:bodyPr>
          <a:lstStyle/>
          <a:p>
            <a:r>
              <a:rPr lang="en-US" sz="3200" dirty="0"/>
              <a:t>Safe or not?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2558"/>
            <a:ext cx="8229600" cy="5173605"/>
          </a:xfrm>
        </p:spPr>
        <p:txBody>
          <a:bodyPr numCol="1"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 1 </a:t>
            </a:r>
            <a:r>
              <a:rPr lang="en-US" dirty="0" err="1">
                <a:solidFill>
                  <a:srgbClr val="BFBFBF"/>
                </a:solidFill>
                <a:latin typeface="Courier"/>
                <a:cs typeface="Courier"/>
              </a:rPr>
              <a:t>int</a:t>
            </a: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* f(</a:t>
            </a:r>
            <a:r>
              <a:rPr lang="en-US" dirty="0" err="1">
                <a:solidFill>
                  <a:srgbClr val="BFBFBF"/>
                </a:solidFill>
                <a:latin typeface="Courier"/>
                <a:cs typeface="Courier"/>
              </a:rPr>
              <a:t>int</a:t>
            </a: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* x) {</a:t>
            </a: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  2   (*x)++;</a:t>
            </a: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  3   return x; // Safe, x is outside this scope</a:t>
            </a: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  4 }</a:t>
            </a: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  5 </a:t>
            </a:r>
          </a:p>
          <a:p>
            <a:pPr marL="0" indent="0">
              <a:buNone/>
            </a:pPr>
            <a:r>
              <a:rPr lang="en-US" sz="4200" dirty="0">
                <a:latin typeface="Courier"/>
                <a:cs typeface="Courier"/>
              </a:rPr>
              <a:t>  6 </a:t>
            </a:r>
            <a:r>
              <a:rPr lang="en-US" sz="4200" dirty="0" err="1">
                <a:latin typeface="Courier"/>
                <a:cs typeface="Courier"/>
              </a:rPr>
              <a:t>int</a:t>
            </a:r>
            <a:r>
              <a:rPr lang="en-US" sz="4200" dirty="0">
                <a:latin typeface="Courier"/>
                <a:cs typeface="Courier"/>
              </a:rPr>
              <a:t>&amp; g(</a:t>
            </a:r>
            <a:r>
              <a:rPr lang="en-US" sz="4200" dirty="0" err="1">
                <a:latin typeface="Courier"/>
                <a:cs typeface="Courier"/>
              </a:rPr>
              <a:t>int</a:t>
            </a:r>
            <a:r>
              <a:rPr lang="en-US" sz="4200" dirty="0">
                <a:latin typeface="Courier"/>
                <a:cs typeface="Courier"/>
              </a:rPr>
              <a:t>&amp; x) {</a:t>
            </a:r>
          </a:p>
          <a:p>
            <a:pPr marL="0" indent="0">
              <a:buNone/>
            </a:pPr>
            <a:r>
              <a:rPr lang="en-US" sz="4200" dirty="0">
                <a:latin typeface="Courier"/>
                <a:cs typeface="Courier"/>
              </a:rPr>
              <a:t>  7   x++; // Same effect as in f()</a:t>
            </a:r>
          </a:p>
          <a:p>
            <a:pPr marL="0" indent="0">
              <a:buNone/>
            </a:pPr>
            <a:r>
              <a:rPr lang="en-US" sz="4200" dirty="0">
                <a:latin typeface="Courier"/>
                <a:cs typeface="Courier"/>
              </a:rPr>
              <a:t>  8   return x; // Safe?</a:t>
            </a:r>
          </a:p>
          <a:p>
            <a:pPr marL="0" indent="0">
              <a:buNone/>
            </a:pPr>
            <a:r>
              <a:rPr lang="en-US" sz="4200" dirty="0">
                <a:latin typeface="Courier"/>
                <a:cs typeface="Courier"/>
              </a:rPr>
              <a:t>  9 }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10 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11 </a:t>
            </a:r>
            <a:r>
              <a:rPr lang="en-US" dirty="0" err="1">
                <a:solidFill>
                  <a:srgbClr val="BFBFBF"/>
                </a:solidFill>
                <a:latin typeface="Courier"/>
                <a:cs typeface="Courier"/>
              </a:rPr>
              <a:t>int</a:t>
            </a: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&amp; h() {</a:t>
            </a:r>
          </a:p>
          <a:p>
            <a:pPr marL="0" indent="0">
              <a:buNone/>
            </a:pPr>
            <a:r>
              <a:rPr lang="fr-FR" dirty="0">
                <a:solidFill>
                  <a:srgbClr val="BFBFBF"/>
                </a:solidFill>
                <a:latin typeface="Courier"/>
                <a:cs typeface="Courier"/>
              </a:rPr>
              <a:t> 12   </a:t>
            </a:r>
            <a:r>
              <a:rPr lang="fr-FR" dirty="0" err="1">
                <a:solidFill>
                  <a:srgbClr val="BFBFBF"/>
                </a:solidFill>
                <a:latin typeface="Courier"/>
                <a:cs typeface="Courier"/>
              </a:rPr>
              <a:t>int</a:t>
            </a:r>
            <a:r>
              <a:rPr lang="fr-FR" dirty="0">
                <a:solidFill>
                  <a:srgbClr val="BFBFBF"/>
                </a:solidFill>
                <a:latin typeface="Courier"/>
                <a:cs typeface="Courier"/>
              </a:rPr>
              <a:t> q;</a:t>
            </a:r>
          </a:p>
          <a:p>
            <a:pPr marL="0" indent="0">
              <a:buNone/>
            </a:pPr>
            <a:r>
              <a:rPr lang="pt-BR" dirty="0">
                <a:solidFill>
                  <a:srgbClr val="BFBFBF"/>
                </a:solidFill>
                <a:latin typeface="Courier"/>
                <a:cs typeface="Courier"/>
              </a:rPr>
              <a:t> 13 //!  </a:t>
            </a:r>
            <a:r>
              <a:rPr lang="pt-BR" dirty="0" err="1">
                <a:solidFill>
                  <a:srgbClr val="BFBFBF"/>
                </a:solidFill>
                <a:latin typeface="Courier"/>
                <a:cs typeface="Courier"/>
              </a:rPr>
              <a:t>return</a:t>
            </a:r>
            <a:r>
              <a:rPr lang="pt-BR" dirty="0">
                <a:solidFill>
                  <a:srgbClr val="BFBFBF"/>
                </a:solidFill>
                <a:latin typeface="Courier"/>
                <a:cs typeface="Courier"/>
              </a:rPr>
              <a:t> </a:t>
            </a:r>
            <a:r>
              <a:rPr lang="pt-BR" dirty="0" err="1">
                <a:solidFill>
                  <a:srgbClr val="BFBFBF"/>
                </a:solidFill>
                <a:latin typeface="Courier"/>
                <a:cs typeface="Courier"/>
              </a:rPr>
              <a:t>q</a:t>
            </a:r>
            <a:r>
              <a:rPr lang="pt-BR" dirty="0">
                <a:solidFill>
                  <a:srgbClr val="BFBFBF"/>
                </a:solidFill>
                <a:latin typeface="Courier"/>
                <a:cs typeface="Courier"/>
              </a:rPr>
              <a:t>;  // </a:t>
            </a:r>
            <a:r>
              <a:rPr lang="pt-BR" dirty="0" err="1">
                <a:solidFill>
                  <a:srgbClr val="BFBFBF"/>
                </a:solidFill>
                <a:latin typeface="Courier"/>
                <a:cs typeface="Courier"/>
              </a:rPr>
              <a:t>Error</a:t>
            </a:r>
            <a:endParaRPr lang="pt-BR" dirty="0">
              <a:solidFill>
                <a:srgbClr val="BFBFBF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 14   static </a:t>
            </a:r>
            <a:r>
              <a:rPr lang="en-US" dirty="0" err="1">
                <a:solidFill>
                  <a:srgbClr val="BFBFBF"/>
                </a:solidFill>
                <a:latin typeface="Courier"/>
                <a:cs typeface="Courier"/>
              </a:rPr>
              <a:t>int</a:t>
            </a: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 x;</a:t>
            </a: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 15   return x; // Safe, x lives outside this scope</a:t>
            </a: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 16 }</a:t>
            </a: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 17 </a:t>
            </a:r>
          </a:p>
          <a:p>
            <a:pPr marL="0" indent="0">
              <a:buNone/>
            </a:pPr>
            <a:r>
              <a:rPr lang="fr-FR" dirty="0">
                <a:solidFill>
                  <a:srgbClr val="BFBFBF"/>
                </a:solidFill>
                <a:latin typeface="Courier"/>
                <a:cs typeface="Courier"/>
              </a:rPr>
              <a:t> 18 </a:t>
            </a:r>
            <a:r>
              <a:rPr lang="fr-FR" dirty="0" err="1">
                <a:solidFill>
                  <a:srgbClr val="BFBFBF"/>
                </a:solidFill>
                <a:latin typeface="Courier"/>
                <a:cs typeface="Courier"/>
              </a:rPr>
              <a:t>int</a:t>
            </a:r>
            <a:r>
              <a:rPr lang="fr-FR" dirty="0">
                <a:solidFill>
                  <a:srgbClr val="BFBFBF"/>
                </a:solidFill>
                <a:latin typeface="Courier"/>
                <a:cs typeface="Courier"/>
              </a:rPr>
              <a:t> main() {</a:t>
            </a:r>
          </a:p>
          <a:p>
            <a:pPr marL="0" indent="0">
              <a:buNone/>
            </a:pPr>
            <a:r>
              <a:rPr lang="hu-HU" dirty="0">
                <a:solidFill>
                  <a:srgbClr val="BFBFBF"/>
                </a:solidFill>
                <a:latin typeface="Courier"/>
                <a:cs typeface="Courier"/>
              </a:rPr>
              <a:t> 19   int a = 0;</a:t>
            </a: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 20   f(&amp;a); // Ugly (but explicit)</a:t>
            </a: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 21   g(a);  // Clean (but hidden)</a:t>
            </a: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 22 } ///:~</a:t>
            </a:r>
          </a:p>
        </p:txBody>
      </p:sp>
    </p:spTree>
    <p:extLst>
      <p:ext uri="{BB962C8B-B14F-4D97-AF65-F5344CB8AC3E}">
        <p14:creationId xmlns:p14="http://schemas.microsoft.com/office/powerpoint/2010/main" val="1133628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4093"/>
          </a:xfrm>
        </p:spPr>
        <p:txBody>
          <a:bodyPr>
            <a:noAutofit/>
          </a:bodyPr>
          <a:lstStyle/>
          <a:p>
            <a:r>
              <a:rPr lang="en-US" sz="3200" dirty="0"/>
              <a:t>Safe or not?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2558"/>
            <a:ext cx="8229600" cy="5173605"/>
          </a:xfrm>
        </p:spPr>
        <p:txBody>
          <a:bodyPr numCol="1"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 1 </a:t>
            </a:r>
            <a:r>
              <a:rPr lang="en-US" dirty="0" err="1">
                <a:solidFill>
                  <a:srgbClr val="BFBFBF"/>
                </a:solidFill>
                <a:latin typeface="Courier"/>
                <a:cs typeface="Courier"/>
              </a:rPr>
              <a:t>int</a:t>
            </a: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* f(</a:t>
            </a:r>
            <a:r>
              <a:rPr lang="en-US" dirty="0" err="1">
                <a:solidFill>
                  <a:srgbClr val="BFBFBF"/>
                </a:solidFill>
                <a:latin typeface="Courier"/>
                <a:cs typeface="Courier"/>
              </a:rPr>
              <a:t>int</a:t>
            </a: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* x) {</a:t>
            </a: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  2   (*x)++;</a:t>
            </a: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  3   return x; // Safe, x is outside this scope</a:t>
            </a: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  4 }</a:t>
            </a: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  5 </a:t>
            </a:r>
          </a:p>
          <a:p>
            <a:pPr marL="0" indent="0">
              <a:buNone/>
            </a:pPr>
            <a:r>
              <a:rPr lang="en-US" sz="4200" dirty="0">
                <a:latin typeface="Courier"/>
                <a:cs typeface="Courier"/>
              </a:rPr>
              <a:t>  6 </a:t>
            </a:r>
            <a:r>
              <a:rPr lang="en-US" sz="4200" dirty="0" err="1">
                <a:latin typeface="Courier"/>
                <a:cs typeface="Courier"/>
              </a:rPr>
              <a:t>int</a:t>
            </a:r>
            <a:r>
              <a:rPr lang="en-US" sz="4200" dirty="0">
                <a:latin typeface="Courier"/>
                <a:cs typeface="Courier"/>
              </a:rPr>
              <a:t>&amp; g(</a:t>
            </a:r>
            <a:r>
              <a:rPr lang="en-US" sz="4200" dirty="0" err="1">
                <a:latin typeface="Courier"/>
                <a:cs typeface="Courier"/>
              </a:rPr>
              <a:t>int</a:t>
            </a:r>
            <a:r>
              <a:rPr lang="en-US" sz="4200" dirty="0">
                <a:latin typeface="Courier"/>
                <a:cs typeface="Courier"/>
              </a:rPr>
              <a:t>&amp; x) {</a:t>
            </a:r>
          </a:p>
          <a:p>
            <a:pPr marL="0" indent="0">
              <a:buNone/>
            </a:pPr>
            <a:r>
              <a:rPr lang="en-US" sz="4200" dirty="0">
                <a:latin typeface="Courier"/>
                <a:cs typeface="Courier"/>
              </a:rPr>
              <a:t>  7   x++; // Same effect as in f()</a:t>
            </a:r>
          </a:p>
          <a:p>
            <a:pPr marL="0" indent="0">
              <a:buNone/>
            </a:pPr>
            <a:r>
              <a:rPr lang="en-US" sz="4200" dirty="0">
                <a:latin typeface="Courier"/>
                <a:cs typeface="Courier"/>
              </a:rPr>
              <a:t>  8   return x; // Safe, outside this scope</a:t>
            </a:r>
          </a:p>
          <a:p>
            <a:pPr marL="0" indent="0">
              <a:buNone/>
            </a:pPr>
            <a:r>
              <a:rPr lang="en-US" sz="4200" dirty="0">
                <a:latin typeface="Courier"/>
                <a:cs typeface="Courier"/>
              </a:rPr>
              <a:t>  9 }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10 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11 </a:t>
            </a:r>
            <a:r>
              <a:rPr lang="en-US" dirty="0" err="1">
                <a:solidFill>
                  <a:srgbClr val="BFBFBF"/>
                </a:solidFill>
                <a:latin typeface="Courier"/>
                <a:cs typeface="Courier"/>
              </a:rPr>
              <a:t>int</a:t>
            </a: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&amp; h() {</a:t>
            </a:r>
          </a:p>
          <a:p>
            <a:pPr marL="0" indent="0">
              <a:buNone/>
            </a:pPr>
            <a:r>
              <a:rPr lang="fr-FR" dirty="0">
                <a:solidFill>
                  <a:srgbClr val="BFBFBF"/>
                </a:solidFill>
                <a:latin typeface="Courier"/>
                <a:cs typeface="Courier"/>
              </a:rPr>
              <a:t> 12   </a:t>
            </a:r>
            <a:r>
              <a:rPr lang="fr-FR" dirty="0" err="1">
                <a:solidFill>
                  <a:srgbClr val="BFBFBF"/>
                </a:solidFill>
                <a:latin typeface="Courier"/>
                <a:cs typeface="Courier"/>
              </a:rPr>
              <a:t>int</a:t>
            </a:r>
            <a:r>
              <a:rPr lang="fr-FR" dirty="0">
                <a:solidFill>
                  <a:srgbClr val="BFBFBF"/>
                </a:solidFill>
                <a:latin typeface="Courier"/>
                <a:cs typeface="Courier"/>
              </a:rPr>
              <a:t> q;</a:t>
            </a:r>
          </a:p>
          <a:p>
            <a:pPr marL="0" indent="0">
              <a:buNone/>
            </a:pPr>
            <a:r>
              <a:rPr lang="pt-BR" dirty="0">
                <a:solidFill>
                  <a:srgbClr val="BFBFBF"/>
                </a:solidFill>
                <a:latin typeface="Courier"/>
                <a:cs typeface="Courier"/>
              </a:rPr>
              <a:t> 13 //!  </a:t>
            </a:r>
            <a:r>
              <a:rPr lang="pt-BR" dirty="0" err="1">
                <a:solidFill>
                  <a:srgbClr val="BFBFBF"/>
                </a:solidFill>
                <a:latin typeface="Courier"/>
                <a:cs typeface="Courier"/>
              </a:rPr>
              <a:t>return</a:t>
            </a:r>
            <a:r>
              <a:rPr lang="pt-BR" dirty="0">
                <a:solidFill>
                  <a:srgbClr val="BFBFBF"/>
                </a:solidFill>
                <a:latin typeface="Courier"/>
                <a:cs typeface="Courier"/>
              </a:rPr>
              <a:t> </a:t>
            </a:r>
            <a:r>
              <a:rPr lang="pt-BR" dirty="0" err="1">
                <a:solidFill>
                  <a:srgbClr val="BFBFBF"/>
                </a:solidFill>
                <a:latin typeface="Courier"/>
                <a:cs typeface="Courier"/>
              </a:rPr>
              <a:t>q</a:t>
            </a:r>
            <a:r>
              <a:rPr lang="pt-BR" dirty="0">
                <a:solidFill>
                  <a:srgbClr val="BFBFBF"/>
                </a:solidFill>
                <a:latin typeface="Courier"/>
                <a:cs typeface="Courier"/>
              </a:rPr>
              <a:t>;  // </a:t>
            </a:r>
            <a:r>
              <a:rPr lang="pt-BR" dirty="0" err="1">
                <a:solidFill>
                  <a:srgbClr val="BFBFBF"/>
                </a:solidFill>
                <a:latin typeface="Courier"/>
                <a:cs typeface="Courier"/>
              </a:rPr>
              <a:t>Error</a:t>
            </a:r>
            <a:endParaRPr lang="pt-BR" dirty="0">
              <a:solidFill>
                <a:srgbClr val="BFBFBF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 14   static </a:t>
            </a:r>
            <a:r>
              <a:rPr lang="en-US" dirty="0" err="1">
                <a:solidFill>
                  <a:srgbClr val="BFBFBF"/>
                </a:solidFill>
                <a:latin typeface="Courier"/>
                <a:cs typeface="Courier"/>
              </a:rPr>
              <a:t>int</a:t>
            </a: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 x;</a:t>
            </a: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 15   return x; // Safe, x lives outside this scope</a:t>
            </a: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 16 }</a:t>
            </a: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 17 </a:t>
            </a:r>
          </a:p>
          <a:p>
            <a:pPr marL="0" indent="0">
              <a:buNone/>
            </a:pPr>
            <a:r>
              <a:rPr lang="fr-FR" dirty="0">
                <a:solidFill>
                  <a:srgbClr val="BFBFBF"/>
                </a:solidFill>
                <a:latin typeface="Courier"/>
                <a:cs typeface="Courier"/>
              </a:rPr>
              <a:t> 18 </a:t>
            </a:r>
            <a:r>
              <a:rPr lang="fr-FR" dirty="0" err="1">
                <a:solidFill>
                  <a:srgbClr val="BFBFBF"/>
                </a:solidFill>
                <a:latin typeface="Courier"/>
                <a:cs typeface="Courier"/>
              </a:rPr>
              <a:t>int</a:t>
            </a:r>
            <a:r>
              <a:rPr lang="fr-FR" dirty="0">
                <a:solidFill>
                  <a:srgbClr val="BFBFBF"/>
                </a:solidFill>
                <a:latin typeface="Courier"/>
                <a:cs typeface="Courier"/>
              </a:rPr>
              <a:t> main() {</a:t>
            </a:r>
          </a:p>
          <a:p>
            <a:pPr marL="0" indent="0">
              <a:buNone/>
            </a:pPr>
            <a:r>
              <a:rPr lang="hu-HU" dirty="0">
                <a:solidFill>
                  <a:srgbClr val="BFBFBF"/>
                </a:solidFill>
                <a:latin typeface="Courier"/>
                <a:cs typeface="Courier"/>
              </a:rPr>
              <a:t> 19   int a = 0;</a:t>
            </a: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 20   f(&amp;a); // Ugly (but explicit)</a:t>
            </a: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 21   g(a);  // Clean (but hidden)</a:t>
            </a: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 22 } ///:~</a:t>
            </a:r>
          </a:p>
        </p:txBody>
      </p:sp>
    </p:spTree>
    <p:extLst>
      <p:ext uri="{BB962C8B-B14F-4D97-AF65-F5344CB8AC3E}">
        <p14:creationId xmlns:p14="http://schemas.microsoft.com/office/powerpoint/2010/main" val="3131966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4093"/>
          </a:xfrm>
        </p:spPr>
        <p:txBody>
          <a:bodyPr>
            <a:noAutofit/>
          </a:bodyPr>
          <a:lstStyle/>
          <a:p>
            <a:r>
              <a:rPr lang="en-US" sz="3200" dirty="0"/>
              <a:t>Safe or not?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2558"/>
            <a:ext cx="8229600" cy="5173605"/>
          </a:xfrm>
        </p:spPr>
        <p:txBody>
          <a:bodyPr numCol="1"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  1 </a:t>
            </a:r>
            <a:r>
              <a:rPr lang="en-US" dirty="0" err="1">
                <a:solidFill>
                  <a:srgbClr val="BFBFBF"/>
                </a:solidFill>
                <a:latin typeface="Courier"/>
                <a:cs typeface="Courier"/>
              </a:rPr>
              <a:t>int</a:t>
            </a: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* f(</a:t>
            </a:r>
            <a:r>
              <a:rPr lang="en-US" dirty="0" err="1">
                <a:solidFill>
                  <a:srgbClr val="BFBFBF"/>
                </a:solidFill>
                <a:latin typeface="Courier"/>
                <a:cs typeface="Courier"/>
              </a:rPr>
              <a:t>int</a:t>
            </a: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* x) {</a:t>
            </a: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  2   (*x)++;</a:t>
            </a: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  3   return x; // Safe, x is outside this scope</a:t>
            </a: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  4 }</a:t>
            </a: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  5 </a:t>
            </a: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  6 </a:t>
            </a:r>
            <a:r>
              <a:rPr lang="en-US" dirty="0" err="1">
                <a:solidFill>
                  <a:srgbClr val="BFBFBF"/>
                </a:solidFill>
                <a:latin typeface="Courier"/>
                <a:cs typeface="Courier"/>
              </a:rPr>
              <a:t>int</a:t>
            </a: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&amp; g(</a:t>
            </a:r>
            <a:r>
              <a:rPr lang="en-US" dirty="0" err="1">
                <a:solidFill>
                  <a:srgbClr val="BFBFBF"/>
                </a:solidFill>
                <a:latin typeface="Courier"/>
                <a:cs typeface="Courier"/>
              </a:rPr>
              <a:t>int</a:t>
            </a: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&amp; x) {</a:t>
            </a: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  7   x++; // Same effect as in f()</a:t>
            </a: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  8   return x; // Safe, outside this scope</a:t>
            </a: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  9 }</a:t>
            </a:r>
          </a:p>
          <a:p>
            <a:pPr marL="0" indent="0">
              <a:buNone/>
            </a:pPr>
            <a:r>
              <a:rPr lang="en-US" sz="4200" dirty="0">
                <a:latin typeface="Courier"/>
                <a:cs typeface="Courier"/>
              </a:rPr>
              <a:t> 10 </a:t>
            </a:r>
          </a:p>
          <a:p>
            <a:pPr marL="0" indent="0">
              <a:buNone/>
            </a:pPr>
            <a:r>
              <a:rPr lang="en-US" sz="4200" dirty="0">
                <a:latin typeface="Courier"/>
                <a:cs typeface="Courier"/>
              </a:rPr>
              <a:t> 11 </a:t>
            </a:r>
            <a:r>
              <a:rPr lang="en-US" sz="4200" dirty="0" err="1">
                <a:latin typeface="Courier"/>
                <a:cs typeface="Courier"/>
              </a:rPr>
              <a:t>int</a:t>
            </a:r>
            <a:r>
              <a:rPr lang="en-US" sz="4200" dirty="0">
                <a:latin typeface="Courier"/>
                <a:cs typeface="Courier"/>
              </a:rPr>
              <a:t>&amp; h() {</a:t>
            </a:r>
          </a:p>
          <a:p>
            <a:pPr marL="0" indent="0">
              <a:buNone/>
            </a:pPr>
            <a:r>
              <a:rPr lang="fr-FR" sz="4200" dirty="0">
                <a:latin typeface="Courier"/>
                <a:cs typeface="Courier"/>
              </a:rPr>
              <a:t> 12   </a:t>
            </a:r>
            <a:r>
              <a:rPr lang="fr-FR" sz="4200" dirty="0" err="1">
                <a:latin typeface="Courier"/>
                <a:cs typeface="Courier"/>
              </a:rPr>
              <a:t>int</a:t>
            </a:r>
            <a:r>
              <a:rPr lang="fr-FR" sz="4200" dirty="0">
                <a:latin typeface="Courier"/>
                <a:cs typeface="Courier"/>
              </a:rPr>
              <a:t> q;</a:t>
            </a:r>
          </a:p>
          <a:p>
            <a:pPr marL="0" indent="0">
              <a:buNone/>
            </a:pPr>
            <a:r>
              <a:rPr lang="pt-BR" sz="4200" dirty="0">
                <a:latin typeface="Courier"/>
                <a:cs typeface="Courier"/>
              </a:rPr>
              <a:t> 13   </a:t>
            </a:r>
            <a:r>
              <a:rPr lang="pt-BR" sz="4200" dirty="0" err="1">
                <a:latin typeface="Courier"/>
                <a:cs typeface="Courier"/>
              </a:rPr>
              <a:t>return</a:t>
            </a:r>
            <a:r>
              <a:rPr lang="pt-BR" sz="4200" dirty="0">
                <a:latin typeface="Courier"/>
                <a:cs typeface="Courier"/>
              </a:rPr>
              <a:t> </a:t>
            </a:r>
            <a:r>
              <a:rPr lang="pt-BR" sz="4200" dirty="0" err="1">
                <a:latin typeface="Courier"/>
                <a:cs typeface="Courier"/>
              </a:rPr>
              <a:t>q</a:t>
            </a:r>
            <a:r>
              <a:rPr lang="pt-BR" sz="4200" dirty="0">
                <a:latin typeface="Courier"/>
                <a:cs typeface="Courier"/>
              </a:rPr>
              <a:t>;  // Safe?</a:t>
            </a:r>
          </a:p>
          <a:p>
            <a:pPr marL="0" indent="0">
              <a:buNone/>
            </a:pPr>
            <a:r>
              <a:rPr lang="en-US" sz="4200" dirty="0">
                <a:latin typeface="Courier"/>
                <a:cs typeface="Courier"/>
              </a:rPr>
              <a:t> 14   static </a:t>
            </a:r>
            <a:r>
              <a:rPr lang="en-US" sz="4200" dirty="0" err="1">
                <a:latin typeface="Courier"/>
                <a:cs typeface="Courier"/>
              </a:rPr>
              <a:t>int</a:t>
            </a:r>
            <a:r>
              <a:rPr lang="en-US" sz="4200" dirty="0">
                <a:latin typeface="Courier"/>
                <a:cs typeface="Courier"/>
              </a:rPr>
              <a:t> x;</a:t>
            </a:r>
          </a:p>
          <a:p>
            <a:pPr marL="0" indent="0">
              <a:buNone/>
            </a:pPr>
            <a:r>
              <a:rPr lang="en-US" sz="4200" dirty="0">
                <a:latin typeface="Courier"/>
                <a:cs typeface="Courier"/>
              </a:rPr>
              <a:t> 15   return x; // Safe?</a:t>
            </a:r>
          </a:p>
          <a:p>
            <a:pPr marL="0" indent="0">
              <a:buNone/>
            </a:pPr>
            <a:r>
              <a:rPr lang="en-US" sz="4200" dirty="0">
                <a:latin typeface="Courier"/>
                <a:cs typeface="Courier"/>
              </a:rPr>
              <a:t> 16 }</a:t>
            </a:r>
          </a:p>
          <a:p>
            <a:pPr marL="0" indent="0">
              <a:buNone/>
            </a:pPr>
            <a:r>
              <a:rPr lang="en-US" sz="4200" dirty="0">
                <a:latin typeface="Courier"/>
                <a:cs typeface="Courier"/>
              </a:rPr>
              <a:t> 17 </a:t>
            </a:r>
          </a:p>
          <a:p>
            <a:pPr marL="0" indent="0">
              <a:buNone/>
            </a:pPr>
            <a:r>
              <a:rPr lang="fr-FR" dirty="0">
                <a:solidFill>
                  <a:srgbClr val="BFBFBF"/>
                </a:solidFill>
                <a:latin typeface="Courier"/>
                <a:cs typeface="Courier"/>
              </a:rPr>
              <a:t> 18 </a:t>
            </a:r>
            <a:r>
              <a:rPr lang="fr-FR" dirty="0" err="1">
                <a:solidFill>
                  <a:srgbClr val="BFBFBF"/>
                </a:solidFill>
                <a:latin typeface="Courier"/>
                <a:cs typeface="Courier"/>
              </a:rPr>
              <a:t>int</a:t>
            </a:r>
            <a:r>
              <a:rPr lang="fr-FR" dirty="0">
                <a:solidFill>
                  <a:srgbClr val="BFBFBF"/>
                </a:solidFill>
                <a:latin typeface="Courier"/>
                <a:cs typeface="Courier"/>
              </a:rPr>
              <a:t> main() {</a:t>
            </a:r>
          </a:p>
          <a:p>
            <a:pPr marL="0" indent="0">
              <a:buNone/>
            </a:pPr>
            <a:r>
              <a:rPr lang="hu-HU" dirty="0">
                <a:solidFill>
                  <a:srgbClr val="BFBFBF"/>
                </a:solidFill>
                <a:latin typeface="Courier"/>
                <a:cs typeface="Courier"/>
              </a:rPr>
              <a:t> 19   int a = 0;</a:t>
            </a: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 20   f(&amp;a); // Ugly (but explicit)</a:t>
            </a: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 21   g(a);  // Clean (but hidden)</a:t>
            </a: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 22 } ///:~</a:t>
            </a:r>
          </a:p>
        </p:txBody>
      </p:sp>
    </p:spTree>
    <p:extLst>
      <p:ext uri="{BB962C8B-B14F-4D97-AF65-F5344CB8AC3E}">
        <p14:creationId xmlns:p14="http://schemas.microsoft.com/office/powerpoint/2010/main" val="2724928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4093"/>
          </a:xfrm>
        </p:spPr>
        <p:txBody>
          <a:bodyPr>
            <a:noAutofit/>
          </a:bodyPr>
          <a:lstStyle/>
          <a:p>
            <a:r>
              <a:rPr lang="en-US" sz="3200" dirty="0"/>
              <a:t>Safe or not?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2558"/>
            <a:ext cx="8229600" cy="5173605"/>
          </a:xfrm>
        </p:spPr>
        <p:txBody>
          <a:bodyPr numCol="1"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  1 </a:t>
            </a:r>
            <a:r>
              <a:rPr lang="en-US" dirty="0" err="1">
                <a:solidFill>
                  <a:srgbClr val="BFBFBF"/>
                </a:solidFill>
                <a:latin typeface="Courier"/>
                <a:cs typeface="Courier"/>
              </a:rPr>
              <a:t>int</a:t>
            </a: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* f(</a:t>
            </a:r>
            <a:r>
              <a:rPr lang="en-US" dirty="0" err="1">
                <a:solidFill>
                  <a:srgbClr val="BFBFBF"/>
                </a:solidFill>
                <a:latin typeface="Courier"/>
                <a:cs typeface="Courier"/>
              </a:rPr>
              <a:t>int</a:t>
            </a: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* x) {</a:t>
            </a: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  2   (*x)++;</a:t>
            </a: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  3   return x; // Safe, x is outside this scope</a:t>
            </a: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  4 }</a:t>
            </a: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  5 </a:t>
            </a: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  6 </a:t>
            </a:r>
            <a:r>
              <a:rPr lang="en-US" dirty="0" err="1">
                <a:solidFill>
                  <a:srgbClr val="BFBFBF"/>
                </a:solidFill>
                <a:latin typeface="Courier"/>
                <a:cs typeface="Courier"/>
              </a:rPr>
              <a:t>int</a:t>
            </a: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&amp; g(</a:t>
            </a:r>
            <a:r>
              <a:rPr lang="en-US" dirty="0" err="1">
                <a:solidFill>
                  <a:srgbClr val="BFBFBF"/>
                </a:solidFill>
                <a:latin typeface="Courier"/>
                <a:cs typeface="Courier"/>
              </a:rPr>
              <a:t>int</a:t>
            </a: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&amp; x) {</a:t>
            </a: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  7   x++; // Same effect as in f()</a:t>
            </a: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  8   return x; // Safe, outside this scope</a:t>
            </a: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  9 }</a:t>
            </a:r>
          </a:p>
          <a:p>
            <a:pPr marL="0" indent="0">
              <a:buNone/>
            </a:pPr>
            <a:r>
              <a:rPr lang="en-US" sz="4200" dirty="0">
                <a:latin typeface="Courier"/>
                <a:cs typeface="Courier"/>
              </a:rPr>
              <a:t> 10 </a:t>
            </a:r>
          </a:p>
          <a:p>
            <a:pPr marL="0" indent="0">
              <a:buNone/>
            </a:pPr>
            <a:r>
              <a:rPr lang="en-US" sz="4200" dirty="0">
                <a:latin typeface="Courier"/>
                <a:cs typeface="Courier"/>
              </a:rPr>
              <a:t> 11 </a:t>
            </a:r>
            <a:r>
              <a:rPr lang="en-US" sz="4200" dirty="0" err="1">
                <a:latin typeface="Courier"/>
                <a:cs typeface="Courier"/>
              </a:rPr>
              <a:t>int</a:t>
            </a:r>
            <a:r>
              <a:rPr lang="en-US" sz="4200" dirty="0">
                <a:latin typeface="Courier"/>
                <a:cs typeface="Courier"/>
              </a:rPr>
              <a:t>&amp; h() {</a:t>
            </a:r>
          </a:p>
          <a:p>
            <a:pPr marL="0" indent="0">
              <a:buNone/>
            </a:pPr>
            <a:r>
              <a:rPr lang="fr-FR" sz="4200" dirty="0">
                <a:latin typeface="Courier"/>
                <a:cs typeface="Courier"/>
              </a:rPr>
              <a:t> 12   </a:t>
            </a:r>
            <a:r>
              <a:rPr lang="fr-FR" sz="4200" dirty="0" err="1">
                <a:latin typeface="Courier"/>
                <a:cs typeface="Courier"/>
              </a:rPr>
              <a:t>int</a:t>
            </a:r>
            <a:r>
              <a:rPr lang="fr-FR" sz="4200" dirty="0">
                <a:latin typeface="Courier"/>
                <a:cs typeface="Courier"/>
              </a:rPr>
              <a:t> q;</a:t>
            </a:r>
          </a:p>
          <a:p>
            <a:pPr marL="0" indent="0">
              <a:buNone/>
            </a:pPr>
            <a:r>
              <a:rPr lang="pt-BR" sz="4200" dirty="0">
                <a:latin typeface="Courier"/>
                <a:cs typeface="Courier"/>
              </a:rPr>
              <a:t> 13   </a:t>
            </a:r>
            <a:r>
              <a:rPr lang="pt-BR" sz="4200" dirty="0" err="1">
                <a:latin typeface="Courier"/>
                <a:cs typeface="Courier"/>
              </a:rPr>
              <a:t>return</a:t>
            </a:r>
            <a:r>
              <a:rPr lang="pt-BR" sz="4200" dirty="0">
                <a:latin typeface="Courier"/>
                <a:cs typeface="Courier"/>
              </a:rPr>
              <a:t> </a:t>
            </a:r>
            <a:r>
              <a:rPr lang="pt-BR" sz="4200" dirty="0" err="1">
                <a:latin typeface="Courier"/>
                <a:cs typeface="Courier"/>
              </a:rPr>
              <a:t>q</a:t>
            </a:r>
            <a:r>
              <a:rPr lang="pt-BR" sz="4200" dirty="0">
                <a:latin typeface="Courier"/>
                <a:cs typeface="Courier"/>
              </a:rPr>
              <a:t>;  // </a:t>
            </a:r>
            <a:r>
              <a:rPr lang="pt-BR" sz="4200" dirty="0" err="1">
                <a:latin typeface="Courier"/>
                <a:cs typeface="Courier"/>
              </a:rPr>
              <a:t>Error</a:t>
            </a:r>
            <a:r>
              <a:rPr lang="pt-BR" sz="4200" dirty="0">
                <a:latin typeface="Courier"/>
                <a:cs typeface="Courier"/>
              </a:rPr>
              <a:t>?</a:t>
            </a:r>
          </a:p>
          <a:p>
            <a:pPr marL="0" indent="0">
              <a:buNone/>
            </a:pPr>
            <a:r>
              <a:rPr lang="en-US" sz="4200" dirty="0">
                <a:latin typeface="Courier"/>
                <a:cs typeface="Courier"/>
              </a:rPr>
              <a:t> 14   static </a:t>
            </a:r>
            <a:r>
              <a:rPr lang="en-US" sz="4200" dirty="0" err="1">
                <a:latin typeface="Courier"/>
                <a:cs typeface="Courier"/>
              </a:rPr>
              <a:t>int</a:t>
            </a:r>
            <a:r>
              <a:rPr lang="en-US" sz="4200" dirty="0">
                <a:latin typeface="Courier"/>
                <a:cs typeface="Courier"/>
              </a:rPr>
              <a:t> x;</a:t>
            </a:r>
          </a:p>
          <a:p>
            <a:pPr marL="0" indent="0">
              <a:buNone/>
            </a:pPr>
            <a:r>
              <a:rPr lang="en-US" sz="4200" dirty="0">
                <a:latin typeface="Courier"/>
                <a:cs typeface="Courier"/>
              </a:rPr>
              <a:t> 15   return x; // Safe, x lives outside this scope.</a:t>
            </a:r>
          </a:p>
          <a:p>
            <a:pPr marL="0" indent="0">
              <a:buNone/>
            </a:pPr>
            <a:r>
              <a:rPr lang="en-US" sz="4200" dirty="0">
                <a:latin typeface="Courier"/>
                <a:cs typeface="Courier"/>
              </a:rPr>
              <a:t> 16 }</a:t>
            </a:r>
          </a:p>
          <a:p>
            <a:pPr marL="0" indent="0">
              <a:buNone/>
            </a:pPr>
            <a:r>
              <a:rPr lang="en-US" sz="4200" dirty="0">
                <a:latin typeface="Courier"/>
                <a:cs typeface="Courier"/>
              </a:rPr>
              <a:t> 17 </a:t>
            </a:r>
          </a:p>
          <a:p>
            <a:pPr marL="0" indent="0">
              <a:buNone/>
            </a:pPr>
            <a:r>
              <a:rPr lang="fr-FR" dirty="0">
                <a:solidFill>
                  <a:srgbClr val="BFBFBF"/>
                </a:solidFill>
                <a:latin typeface="Courier"/>
                <a:cs typeface="Courier"/>
              </a:rPr>
              <a:t> 18 </a:t>
            </a:r>
            <a:r>
              <a:rPr lang="fr-FR" dirty="0" err="1">
                <a:solidFill>
                  <a:srgbClr val="BFBFBF"/>
                </a:solidFill>
                <a:latin typeface="Courier"/>
                <a:cs typeface="Courier"/>
              </a:rPr>
              <a:t>int</a:t>
            </a:r>
            <a:r>
              <a:rPr lang="fr-FR" dirty="0">
                <a:solidFill>
                  <a:srgbClr val="BFBFBF"/>
                </a:solidFill>
                <a:latin typeface="Courier"/>
                <a:cs typeface="Courier"/>
              </a:rPr>
              <a:t> main() {</a:t>
            </a:r>
          </a:p>
          <a:p>
            <a:pPr marL="0" indent="0">
              <a:buNone/>
            </a:pPr>
            <a:r>
              <a:rPr lang="hu-HU" dirty="0">
                <a:solidFill>
                  <a:srgbClr val="BFBFBF"/>
                </a:solidFill>
                <a:latin typeface="Courier"/>
                <a:cs typeface="Courier"/>
              </a:rPr>
              <a:t> 19   int a = 0;</a:t>
            </a: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 20   f(&amp;a); // Ugly (but explicit)</a:t>
            </a: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 21   g(a);  // Clean (but hidden)</a:t>
            </a: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 22 } ///:~</a:t>
            </a:r>
          </a:p>
        </p:txBody>
      </p:sp>
    </p:spTree>
    <p:extLst>
      <p:ext uri="{BB962C8B-B14F-4D97-AF65-F5344CB8AC3E}">
        <p14:creationId xmlns:p14="http://schemas.microsoft.com/office/powerpoint/2010/main" val="184456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4093"/>
          </a:xfrm>
        </p:spPr>
        <p:txBody>
          <a:bodyPr>
            <a:noAutofit/>
          </a:bodyPr>
          <a:lstStyle/>
          <a:p>
            <a:r>
              <a:rPr lang="en-US" sz="3200" dirty="0"/>
              <a:t>Safe or not?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2558"/>
            <a:ext cx="8229600" cy="5173605"/>
          </a:xfrm>
        </p:spPr>
        <p:txBody>
          <a:bodyPr numCol="1"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1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* f(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* x) 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2   (*x)++;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3   return x; // Safe, x is outside this scope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4 }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5 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6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&amp; g(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&amp; x) 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7   x++; // Same effect as in f()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8   return x; // Safe, outside this scope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9 }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10 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11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&amp; h() {</a:t>
            </a:r>
          </a:p>
          <a:p>
            <a:pPr marL="0" indent="0">
              <a:buNone/>
            </a:pPr>
            <a:r>
              <a:rPr lang="fr-FR" dirty="0">
                <a:latin typeface="Courier"/>
                <a:cs typeface="Courier"/>
              </a:rPr>
              <a:t> 12   </a:t>
            </a:r>
            <a:r>
              <a:rPr lang="fr-FR" dirty="0" err="1">
                <a:latin typeface="Courier"/>
                <a:cs typeface="Courier"/>
              </a:rPr>
              <a:t>int</a:t>
            </a:r>
            <a:r>
              <a:rPr lang="fr-FR" dirty="0">
                <a:latin typeface="Courier"/>
                <a:cs typeface="Courier"/>
              </a:rPr>
              <a:t> q;</a:t>
            </a: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 13 //!  </a:t>
            </a:r>
            <a:r>
              <a:rPr lang="pt-BR" dirty="0" err="1">
                <a:latin typeface="Courier"/>
                <a:cs typeface="Courier"/>
              </a:rPr>
              <a:t>return</a:t>
            </a:r>
            <a:r>
              <a:rPr lang="pt-BR" dirty="0">
                <a:latin typeface="Courier"/>
                <a:cs typeface="Courier"/>
              </a:rPr>
              <a:t> </a:t>
            </a:r>
            <a:r>
              <a:rPr lang="pt-BR" dirty="0" err="1">
                <a:latin typeface="Courier"/>
                <a:cs typeface="Courier"/>
              </a:rPr>
              <a:t>q</a:t>
            </a:r>
            <a:r>
              <a:rPr lang="pt-BR" dirty="0">
                <a:latin typeface="Courier"/>
                <a:cs typeface="Courier"/>
              </a:rPr>
              <a:t>;  // </a:t>
            </a:r>
            <a:r>
              <a:rPr lang="pt-BR" dirty="0" err="1">
                <a:latin typeface="Courier"/>
                <a:cs typeface="Courier"/>
              </a:rPr>
              <a:t>Error</a:t>
            </a:r>
            <a:endParaRPr lang="pt-BR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14   static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x;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15   return x; // Safe, x lives outside this scope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16 }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17 </a:t>
            </a:r>
          </a:p>
          <a:p>
            <a:pPr marL="0" indent="0">
              <a:buNone/>
            </a:pPr>
            <a:r>
              <a:rPr lang="fr-FR" sz="4200" dirty="0">
                <a:latin typeface="Courier"/>
                <a:cs typeface="Courier"/>
              </a:rPr>
              <a:t> 18 </a:t>
            </a:r>
            <a:r>
              <a:rPr lang="fr-FR" sz="4200" dirty="0" err="1">
                <a:latin typeface="Courier"/>
                <a:cs typeface="Courier"/>
              </a:rPr>
              <a:t>int</a:t>
            </a:r>
            <a:r>
              <a:rPr lang="fr-FR" sz="4200" dirty="0">
                <a:latin typeface="Courier"/>
                <a:cs typeface="Courier"/>
              </a:rPr>
              <a:t> main() {</a:t>
            </a:r>
          </a:p>
          <a:p>
            <a:pPr marL="0" indent="0">
              <a:buNone/>
            </a:pPr>
            <a:r>
              <a:rPr lang="hu-HU" sz="4200" dirty="0">
                <a:latin typeface="Courier"/>
                <a:cs typeface="Courier"/>
              </a:rPr>
              <a:t> 19   int a = 0;</a:t>
            </a:r>
          </a:p>
          <a:p>
            <a:pPr marL="0" indent="0">
              <a:buNone/>
            </a:pPr>
            <a:r>
              <a:rPr lang="en-US" sz="4200" dirty="0">
                <a:latin typeface="Courier"/>
                <a:cs typeface="Courier"/>
              </a:rPr>
              <a:t> 20   f(&amp;a); // Ugly (but explicit)</a:t>
            </a:r>
          </a:p>
          <a:p>
            <a:pPr marL="0" indent="0">
              <a:buNone/>
            </a:pPr>
            <a:r>
              <a:rPr lang="en-US" sz="4200" dirty="0">
                <a:latin typeface="Courier"/>
                <a:cs typeface="Courier"/>
              </a:rPr>
              <a:t> 21   g(a);  // Clean (but hidden)</a:t>
            </a:r>
          </a:p>
          <a:p>
            <a:pPr marL="0" indent="0">
              <a:buNone/>
            </a:pPr>
            <a:r>
              <a:rPr lang="en-US" sz="4200" dirty="0">
                <a:latin typeface="Courier"/>
                <a:cs typeface="Courier"/>
              </a:rPr>
              <a:t> 22 } ///:~</a:t>
            </a:r>
          </a:p>
        </p:txBody>
      </p:sp>
    </p:spTree>
    <p:extLst>
      <p:ext uri="{BB962C8B-B14F-4D97-AF65-F5344CB8AC3E}">
        <p14:creationId xmlns:p14="http://schemas.microsoft.com/office/powerpoint/2010/main" val="2180412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1287</Words>
  <Application>Microsoft Macintosh PowerPoint</Application>
  <PresentationFormat>On-screen Show (4:3)</PresentationFormat>
  <Paragraphs>191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Courier</vt:lpstr>
      <vt:lpstr>Courier New</vt:lpstr>
      <vt:lpstr>Office Theme</vt:lpstr>
      <vt:lpstr>Day 17 C++</vt:lpstr>
      <vt:lpstr>References</vt:lpstr>
      <vt:lpstr>Safe or not?</vt:lpstr>
      <vt:lpstr>Safe or not?</vt:lpstr>
      <vt:lpstr>Safe or not?</vt:lpstr>
      <vt:lpstr>Safe or not?</vt:lpstr>
      <vt:lpstr>Safe or not?</vt:lpstr>
      <vt:lpstr>Safe or not?</vt:lpstr>
      <vt:lpstr>Safe or not?</vt:lpstr>
      <vt:lpstr>Why the compile error?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18 C++</dc:title>
  <dc:creator>Vallath Nandakumar</dc:creator>
  <cp:lastModifiedBy>Nandakumar, Vallath</cp:lastModifiedBy>
  <cp:revision>6</cp:revision>
  <dcterms:created xsi:type="dcterms:W3CDTF">2016-07-20T02:18:24Z</dcterms:created>
  <dcterms:modified xsi:type="dcterms:W3CDTF">2022-07-17T23:04:12Z</dcterms:modified>
</cp:coreProperties>
</file>