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7" r:id="rId12"/>
    <p:sldId id="265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69"/>
  </p:normalViewPr>
  <p:slideViewPr>
    <p:cSldViewPr>
      <p:cViewPr varScale="1">
        <p:scale>
          <a:sx n="83" d="100"/>
          <a:sy n="83" d="100"/>
        </p:scale>
        <p:origin x="129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FF0000"/>
                </a:solidFill>
                <a:latin typeface="Lucida Sans Unicode"/>
                <a:cs typeface="Lucida Sans Unicode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FF0000"/>
                </a:solidFill>
                <a:latin typeface="Lucida Sans Unicode"/>
                <a:cs typeface="Lucida Sans Unicode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56428" y="2216122"/>
            <a:ext cx="4046220" cy="435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FF0000"/>
                </a:solidFill>
                <a:latin typeface="Lucida Sans Unicode"/>
                <a:cs typeface="Lucida Sans Unicode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544486"/>
            <a:ext cx="7852663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7011" y="2709042"/>
            <a:ext cx="8189976" cy="287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>
        <a:defRPr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96595" y="5721906"/>
            <a:ext cx="81197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Thanks to 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 past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20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ploye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10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nive</a:t>
            </a:r>
            <a:r>
              <a:rPr spc="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si</a:t>
            </a:r>
            <a:r>
              <a:rPr spc="5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y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Belgrade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spc="-150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TI,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10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F) </a:t>
            </a:r>
            <a:r>
              <a:rPr spc="-10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aking the</a:t>
            </a:r>
            <a:r>
              <a:rPr spc="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ate</a:t>
            </a:r>
            <a:r>
              <a:rPr spc="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ia</a:t>
            </a:r>
            <a:r>
              <a:rPr spc="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avai</a:t>
            </a:r>
            <a:r>
              <a:rPr spc="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able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others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286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EE 312 </a:t>
            </a:r>
          </a:p>
          <a:p>
            <a:pPr algn="ctr"/>
            <a:r>
              <a:rPr lang="en-US" sz="3600" dirty="0"/>
              <a:t>Linked Lists and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pc="-5" dirty="0"/>
              <a:t>Fre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mo</a:t>
            </a:r>
            <a:r>
              <a:rPr spc="-15" dirty="0"/>
              <a:t>r</a:t>
            </a:r>
            <a:r>
              <a:rPr dirty="0"/>
              <a:t>y</a:t>
            </a:r>
            <a:r>
              <a:rPr spc="10" dirty="0"/>
              <a:t> </a:t>
            </a:r>
            <a:r>
              <a:rPr spc="-5" dirty="0"/>
              <a:t>tha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w</a:t>
            </a:r>
            <a:r>
              <a:rPr spc="-15" dirty="0"/>
              <a:t>a</a:t>
            </a:r>
            <a:r>
              <a:rPr dirty="0"/>
              <a:t>s</a:t>
            </a:r>
            <a:r>
              <a:rPr spc="-15" dirty="0"/>
              <a:t> </a:t>
            </a:r>
            <a:r>
              <a:rPr spc="-5" dirty="0"/>
              <a:t>take</a:t>
            </a:r>
            <a:r>
              <a:rPr dirty="0"/>
              <a:t>n</a:t>
            </a:r>
            <a:r>
              <a:rPr spc="-20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5" dirty="0"/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20" dirty="0"/>
              <a:t> </a:t>
            </a:r>
            <a:r>
              <a:rPr spc="-5" dirty="0"/>
              <a:t>list</a:t>
            </a:r>
            <a:endParaRPr sz="1800">
              <a:latin typeface="Wingdings 3"/>
              <a:cs typeface="Wingdings 3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dirty="0"/>
              <a:t>Compexity</a:t>
            </a:r>
            <a:r>
              <a:rPr spc="-10" dirty="0"/>
              <a:t> </a:t>
            </a:r>
            <a:r>
              <a:rPr dirty="0"/>
              <a:t>O(n)</a:t>
            </a:r>
            <a:endParaRPr sz="1800">
              <a:latin typeface="Wingdings 3"/>
              <a:cs typeface="Wingdings 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7775" y="544128"/>
            <a:ext cx="510844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994" y="2686022"/>
            <a:ext cx="6626606" cy="3322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142875" indent="-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LinkedLis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::d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stroy()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</a:t>
            </a:r>
            <a:endParaRPr lang="en-US" sz="2400" dirty="0">
              <a:latin typeface="Times New Roman"/>
              <a:cs typeface="Times New Roman"/>
            </a:endParaRPr>
          </a:p>
          <a:p>
            <a:pPr marL="317500" marR="142875" indent="-3048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lang="en-US" sz="2400" dirty="0">
                <a:latin typeface="Times New Roman"/>
                <a:cs typeface="Times New Roman"/>
              </a:rPr>
              <a:t>* </a:t>
            </a:r>
            <a:r>
              <a:rPr sz="2400" dirty="0" err="1">
                <a:latin typeface="Times New Roman"/>
                <a:cs typeface="Times New Roman"/>
              </a:rPr>
              <a:t>prev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3175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Node</a:t>
            </a:r>
            <a:r>
              <a:rPr lang="en-US" sz="2400" dirty="0">
                <a:latin typeface="Times New Roman"/>
                <a:cs typeface="Times New Roman"/>
              </a:rPr>
              <a:t>* </a:t>
            </a:r>
            <a:r>
              <a:rPr sz="2400" dirty="0">
                <a:latin typeface="Times New Roman"/>
                <a:cs typeface="Times New Roman"/>
              </a:rPr>
              <a:t>cur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; </a:t>
            </a:r>
            <a:endParaRPr lang="en-US" sz="2400" dirty="0">
              <a:latin typeface="Times New Roman"/>
              <a:cs typeface="Times New Roman"/>
            </a:endParaRPr>
          </a:p>
          <a:p>
            <a:pPr marL="3175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while (cur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!= 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6223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prev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cu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rent;</a:t>
            </a:r>
          </a:p>
          <a:p>
            <a:pPr marL="622300" marR="4254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-&gt;n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xt; </a:t>
            </a:r>
            <a:endParaRPr lang="en-US" sz="2400" dirty="0">
              <a:latin typeface="Times New Roman"/>
              <a:cs typeface="Times New Roman"/>
            </a:endParaRPr>
          </a:p>
          <a:p>
            <a:pPr marL="622300" marR="4254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del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prev;</a:t>
            </a: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ts val="287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544486"/>
            <a:ext cx="7852663" cy="4154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A copy constructor and destructor for the </a:t>
            </a:r>
            <a:r>
              <a:rPr lang="en-US" spc="-5" dirty="0" err="1"/>
              <a:t>LinkedList</a:t>
            </a:r>
            <a:r>
              <a:rPr lang="en-US" spc="-5" dirty="0"/>
              <a:t> are required (probably, based on projected use).</a:t>
            </a:r>
            <a:br>
              <a:rPr lang="en-US" spc="-5" dirty="0"/>
            </a:br>
            <a:br>
              <a:rPr lang="en-US" spc="-5" dirty="0"/>
            </a:br>
            <a:r>
              <a:rPr lang="en-US" spc="-5" dirty="0"/>
              <a:t>A: YES/YES</a:t>
            </a:r>
            <a:br>
              <a:rPr lang="en-US" spc="-5" dirty="0"/>
            </a:br>
            <a:r>
              <a:rPr lang="en-US" spc="-5" dirty="0"/>
              <a:t>B: NO/NO</a:t>
            </a:r>
            <a:br>
              <a:rPr lang="en-US" spc="-5" dirty="0"/>
            </a:br>
            <a:r>
              <a:rPr lang="en-US" spc="-5" dirty="0"/>
              <a:t>C: YES/NO</a:t>
            </a:r>
            <a:br>
              <a:rPr lang="en-US" spc="-5" dirty="0"/>
            </a:br>
            <a:r>
              <a:rPr lang="en-US" spc="-5" dirty="0"/>
              <a:t>D: </a:t>
            </a:r>
            <a:r>
              <a:rPr lang="en-US" spc="-5"/>
              <a:t>NO/YES</a:t>
            </a:r>
            <a:br>
              <a:rPr lang="en-US" spc="-5"/>
            </a:br>
            <a:br>
              <a:rPr lang="en-US" spc="-5" dirty="0"/>
            </a:br>
            <a:r>
              <a:rPr lang="en-US" spc="-5" dirty="0"/>
              <a:t>Why?</a:t>
            </a:r>
            <a:endParaRPr sz="1800" dirty="0">
              <a:latin typeface="Wingdings 3"/>
              <a:cs typeface="Wingdings 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762000"/>
            <a:ext cx="7315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Copy constructor and destructor</a:t>
            </a:r>
          </a:p>
        </p:txBody>
      </p:sp>
    </p:spTree>
    <p:extLst>
      <p:ext uri="{BB962C8B-B14F-4D97-AF65-F5344CB8AC3E}">
        <p14:creationId xmlns:p14="http://schemas.microsoft.com/office/powerpoint/2010/main" val="65004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63790"/>
            <a:ext cx="7724775" cy="314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Inser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</a:t>
            </a:r>
            <a:r>
              <a:rPr sz="2700" dirty="0">
                <a:latin typeface="Lucida Sans Unicode"/>
                <a:cs typeface="Lucida Sans Unicode"/>
              </a:rPr>
              <a:t>n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el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m</a:t>
            </a:r>
            <a:r>
              <a:rPr sz="2700" spc="-10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nt</a:t>
            </a:r>
            <a:r>
              <a:rPr sz="2700" spc="-5" dirty="0">
                <a:latin typeface="Lucida Sans Unicode"/>
                <a:cs typeface="Lucida Sans Unicode"/>
              </a:rPr>
              <a:t> a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th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en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</a:t>
            </a:r>
            <a:r>
              <a:rPr sz="2700" dirty="0">
                <a:latin typeface="Lucida Sans Unicode"/>
                <a:cs typeface="Lucida Sans Unicode"/>
              </a:rPr>
              <a:t>f the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list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Keep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th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lis</a:t>
            </a:r>
            <a:r>
              <a:rPr sz="2700" dirty="0">
                <a:latin typeface="Lucida Sans Unicode"/>
                <a:cs typeface="Lucida Sans Unicode"/>
              </a:rPr>
              <a:t>t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ordered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Re</a:t>
            </a:r>
            <a:r>
              <a:rPr sz="2700" spc="-10" dirty="0">
                <a:latin typeface="Lucida Sans Unicode"/>
                <a:cs typeface="Lucida Sans Unicode"/>
              </a:rPr>
              <a:t>mo</a:t>
            </a:r>
            <a:r>
              <a:rPr sz="2700" spc="-15" dirty="0">
                <a:latin typeface="Lucida Sans Unicode"/>
                <a:cs typeface="Lucida Sans Unicode"/>
              </a:rPr>
              <a:t>v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al</a:t>
            </a:r>
            <a:r>
              <a:rPr sz="2700" dirty="0">
                <a:latin typeface="Lucida Sans Unicode"/>
                <a:cs typeface="Lucida Sans Unicode"/>
              </a:rPr>
              <a:t>l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ele</a:t>
            </a:r>
            <a:r>
              <a:rPr sz="2700" spc="-10" dirty="0">
                <a:latin typeface="Lucida Sans Unicode"/>
                <a:cs typeface="Lucida Sans Unicode"/>
              </a:rPr>
              <a:t>ment</a:t>
            </a:r>
            <a:r>
              <a:rPr sz="2700" spc="-5" dirty="0">
                <a:latin typeface="Lucida Sans Unicode"/>
                <a:cs typeface="Lucida Sans Unicode"/>
              </a:rPr>
              <a:t>s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wi</a:t>
            </a:r>
            <a:r>
              <a:rPr sz="2700" spc="-15" dirty="0">
                <a:latin typeface="Lucida Sans Unicode"/>
                <a:cs typeface="Lucida Sans Unicode"/>
              </a:rPr>
              <a:t>t</a:t>
            </a:r>
            <a:r>
              <a:rPr sz="2700" spc="-5" dirty="0">
                <a:latin typeface="Lucida Sans Unicode"/>
                <a:cs typeface="Lucida Sans Unicode"/>
              </a:rPr>
              <a:t>h</a:t>
            </a:r>
            <a:r>
              <a:rPr sz="2700" spc="-10" dirty="0">
                <a:latin typeface="Lucida Sans Unicode"/>
                <a:cs typeface="Lucida Sans Unicode"/>
              </a:rPr>
              <a:t> th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15" dirty="0">
                <a:latin typeface="Lucida Sans Unicode"/>
                <a:cs typeface="Lucida Sans Unicode"/>
              </a:rPr>
              <a:t>g</a:t>
            </a:r>
            <a:r>
              <a:rPr sz="2700" spc="-10" dirty="0">
                <a:latin typeface="Lucida Sans Unicode"/>
                <a:cs typeface="Lucida Sans Unicode"/>
              </a:rPr>
              <a:t>iv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value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Introd</a:t>
            </a:r>
            <a:r>
              <a:rPr sz="2700" spc="5" dirty="0">
                <a:latin typeface="Lucida Sans Unicode"/>
                <a:cs typeface="Lucida Sans Unicode"/>
              </a:rPr>
              <a:t>u</a:t>
            </a:r>
            <a:r>
              <a:rPr sz="2700" spc="-5" dirty="0">
                <a:latin typeface="Lucida Sans Unicode"/>
                <a:cs typeface="Lucida Sans Unicode"/>
              </a:rPr>
              <a:t>c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sort</a:t>
            </a:r>
            <a:r>
              <a:rPr sz="2700" spc="-5" dirty="0">
                <a:latin typeface="Lucida Sans Unicode"/>
                <a:cs typeface="Lucida Sans Unicode"/>
              </a:rPr>
              <a:t> me</a:t>
            </a:r>
            <a:r>
              <a:rPr sz="2700" spc="-20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hod</a:t>
            </a:r>
            <a:r>
              <a:rPr sz="2700" spc="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-5" dirty="0">
                <a:latin typeface="Lucida Sans Unicode"/>
                <a:cs typeface="Lucida Sans Unicode"/>
              </a:rPr>
              <a:t> or</a:t>
            </a:r>
            <a:r>
              <a:rPr sz="2700" spc="5" dirty="0">
                <a:latin typeface="Lucida Sans Unicode"/>
                <a:cs typeface="Lucida Sans Unicode"/>
              </a:rPr>
              <a:t>d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r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th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el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-5" dirty="0">
                <a:latin typeface="Lucida Sans Unicode"/>
                <a:cs typeface="Lucida Sans Unicode"/>
              </a:rPr>
              <a:t>ments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Rot</a:t>
            </a:r>
            <a:r>
              <a:rPr sz="2700" spc="-10" dirty="0">
                <a:latin typeface="Lucida Sans Unicode"/>
                <a:cs typeface="Lucida Sans Unicode"/>
              </a:rPr>
              <a:t>a</a:t>
            </a:r>
            <a:r>
              <a:rPr sz="2700" spc="-5" dirty="0">
                <a:latin typeface="Lucida Sans Unicode"/>
                <a:cs typeface="Lucida Sans Unicode"/>
              </a:rPr>
              <a:t>t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1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th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el</a:t>
            </a:r>
            <a:r>
              <a:rPr sz="2700" spc="-15" dirty="0">
                <a:latin typeface="Lucida Sans Unicode"/>
                <a:cs typeface="Lucida Sans Unicode"/>
              </a:rPr>
              <a:t>e</a:t>
            </a:r>
            <a:r>
              <a:rPr sz="2700" spc="-5" dirty="0">
                <a:latin typeface="Lucida Sans Unicode"/>
                <a:cs typeface="Lucida Sans Unicode"/>
              </a:rPr>
              <a:t>ments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i</a:t>
            </a:r>
            <a:r>
              <a:rPr sz="2700" spc="-5" dirty="0">
                <a:latin typeface="Lucida Sans Unicode"/>
                <a:cs typeface="Lucida Sans Unicode"/>
              </a:rPr>
              <a:t>n</a:t>
            </a:r>
            <a:r>
              <a:rPr sz="2700" spc="-10" dirty="0">
                <a:latin typeface="Lucida Sans Unicode"/>
                <a:cs typeface="Lucida Sans Unicode"/>
              </a:rPr>
              <a:t> th</a:t>
            </a:r>
            <a:r>
              <a:rPr sz="2700" spc="-5" dirty="0">
                <a:latin typeface="Lucida Sans Unicode"/>
                <a:cs typeface="Lucida Sans Unicode"/>
              </a:rPr>
              <a:t>e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list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Merg</a:t>
            </a:r>
            <a:r>
              <a:rPr sz="2700" dirty="0">
                <a:latin typeface="Lucida Sans Unicode"/>
                <a:cs typeface="Lucida Sans Unicode"/>
              </a:rPr>
              <a:t>e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</a:t>
            </a:r>
            <a:r>
              <a:rPr sz="2700" spc="-15" dirty="0">
                <a:latin typeface="Lucida Sans Unicode"/>
                <a:cs typeface="Lucida Sans Unicode"/>
              </a:rPr>
              <a:t>w</a:t>
            </a:r>
            <a:r>
              <a:rPr sz="2700" dirty="0">
                <a:latin typeface="Lucida Sans Unicode"/>
                <a:cs typeface="Lucida Sans Unicode"/>
              </a:rPr>
              <a:t>o </a:t>
            </a:r>
            <a:r>
              <a:rPr sz="2700" spc="-10" dirty="0">
                <a:latin typeface="Lucida Sans Unicode"/>
                <a:cs typeface="Lucida Sans Unicode"/>
              </a:rPr>
              <a:t>list</a:t>
            </a:r>
            <a:r>
              <a:rPr sz="2700" spc="-5" dirty="0">
                <a:latin typeface="Lucida Sans Unicode"/>
                <a:cs typeface="Lucida Sans Unicode"/>
              </a:rPr>
              <a:t>s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(yo</a:t>
            </a:r>
            <a:r>
              <a:rPr sz="2700" dirty="0">
                <a:latin typeface="Lucida Sans Unicode"/>
                <a:cs typeface="Lucida Sans Unicode"/>
              </a:rPr>
              <a:t>u </a:t>
            </a:r>
            <a:r>
              <a:rPr sz="2700" spc="-5" dirty="0">
                <a:latin typeface="Lucida Sans Unicode"/>
                <a:cs typeface="Lucida Sans Unicode"/>
              </a:rPr>
              <a:t>ca</a:t>
            </a:r>
            <a:r>
              <a:rPr sz="2700" dirty="0">
                <a:latin typeface="Lucida Sans Unicode"/>
                <a:cs typeface="Lucida Sans Unicode"/>
              </a:rPr>
              <a:t>n </a:t>
            </a:r>
            <a:r>
              <a:rPr sz="2700" spc="-5" dirty="0">
                <a:latin typeface="Lucida Sans Unicode"/>
                <a:cs typeface="Lucida Sans Unicode"/>
              </a:rPr>
              <a:t>u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+ </a:t>
            </a:r>
            <a:r>
              <a:rPr sz="2700" spc="-5" dirty="0">
                <a:latin typeface="Lucida Sans Unicode"/>
                <a:cs typeface="Lucida Sans Unicode"/>
              </a:rPr>
              <a:t>operator)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Dou</a:t>
            </a:r>
            <a:r>
              <a:rPr sz="2700" spc="10" dirty="0">
                <a:latin typeface="Lucida Sans Unicode"/>
                <a:cs typeface="Lucida Sans Unicode"/>
              </a:rPr>
              <a:t>b</a:t>
            </a:r>
            <a:r>
              <a:rPr sz="2700" spc="-5" dirty="0">
                <a:latin typeface="Lucida Sans Unicode"/>
                <a:cs typeface="Lucida Sans Unicode"/>
              </a:rPr>
              <a:t>l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-5" dirty="0">
                <a:latin typeface="Lucida Sans Unicode"/>
                <a:cs typeface="Lucida Sans Unicode"/>
              </a:rPr>
              <a:t> linke</a:t>
            </a:r>
            <a:r>
              <a:rPr sz="2700" dirty="0">
                <a:latin typeface="Lucida Sans Unicode"/>
                <a:cs typeface="Lucida Sans Unicode"/>
              </a:rPr>
              <a:t>d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list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0" y="685800"/>
            <a:ext cx="1930908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737" y="1683170"/>
            <a:ext cx="7852663" cy="123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dirty="0"/>
              <a:t>Understand</a:t>
            </a:r>
            <a:r>
              <a:rPr spc="-35" dirty="0"/>
              <a:t> </a:t>
            </a:r>
            <a:r>
              <a:rPr spc="-5" dirty="0"/>
              <a:t>th</a:t>
            </a:r>
            <a:r>
              <a:rPr dirty="0"/>
              <a:t>e n</a:t>
            </a:r>
            <a:r>
              <a:rPr spc="-15" dirty="0"/>
              <a:t>e</a:t>
            </a:r>
            <a:r>
              <a:rPr spc="-5" dirty="0"/>
              <a:t>e</a:t>
            </a:r>
            <a:r>
              <a:rPr dirty="0"/>
              <a:t>d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5" dirty="0"/>
              <a:t>dat</a:t>
            </a:r>
            <a:r>
              <a:rPr dirty="0"/>
              <a:t>a s</a:t>
            </a:r>
            <a:r>
              <a:rPr spc="-10" dirty="0"/>
              <a:t>t</a:t>
            </a:r>
            <a:r>
              <a:rPr spc="-5" dirty="0"/>
              <a:t>ructur</a:t>
            </a:r>
            <a:r>
              <a:rPr spc="-10" dirty="0"/>
              <a:t>e</a:t>
            </a:r>
            <a:r>
              <a:rPr dirty="0"/>
              <a:t>s</a:t>
            </a:r>
            <a:endParaRPr sz="1800" dirty="0">
              <a:latin typeface="Wingdings 3"/>
              <a:cs typeface="Wingdings 3"/>
            </a:endParaRPr>
          </a:p>
          <a:p>
            <a:pPr marL="268605" marR="5080" indent="-256540">
              <a:lnSpc>
                <a:spcPts val="2920"/>
              </a:lnSpc>
              <a:spcBef>
                <a:spcPts val="450"/>
              </a:spcBef>
            </a:pPr>
            <a:r>
              <a:rPr lang="en-US" sz="1800" spc="15" dirty="0">
                <a:solidFill>
                  <a:srgbClr val="2CA1BE"/>
                </a:solidFill>
                <a:latin typeface="Wingdings 3"/>
                <a:cs typeface="Wingdings 3"/>
              </a:rPr>
              <a:t>	</a:t>
            </a: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pc="-5" dirty="0"/>
              <a:t>Introd</a:t>
            </a:r>
            <a:r>
              <a:rPr spc="5" dirty="0"/>
              <a:t>u</a:t>
            </a:r>
            <a:r>
              <a:rPr spc="-5" dirty="0"/>
              <a:t>c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some</a:t>
            </a:r>
            <a:r>
              <a:rPr spc="-5" dirty="0"/>
              <a:t> o</a:t>
            </a:r>
            <a:r>
              <a:rPr dirty="0"/>
              <a:t>f </a:t>
            </a:r>
            <a:r>
              <a:rPr spc="-10" dirty="0"/>
              <a:t>th</a:t>
            </a:r>
            <a:r>
              <a:rPr spc="-5" dirty="0"/>
              <a:t>e</a:t>
            </a:r>
            <a:r>
              <a:rPr spc="-10" dirty="0"/>
              <a:t> </a:t>
            </a:r>
            <a:r>
              <a:rPr spc="-5" dirty="0"/>
              <a:t>most comm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25" dirty="0"/>
              <a:t> </a:t>
            </a:r>
            <a:r>
              <a:rPr spc="-5" dirty="0"/>
              <a:t>data structures</a:t>
            </a:r>
            <a:endParaRPr sz="1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785" indent="-228600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694055" algn="l"/>
              </a:tabLst>
            </a:pPr>
            <a:r>
              <a:rPr spc="-5" dirty="0"/>
              <a:t>LinkedList</a:t>
            </a:r>
          </a:p>
          <a:p>
            <a:pPr marL="692785" indent="-228600"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Verdana"/>
              <a:buChar char="◦"/>
              <a:tabLst>
                <a:tab pos="694055" algn="l"/>
              </a:tabLst>
            </a:pPr>
            <a:r>
              <a:rPr spc="-5" dirty="0"/>
              <a:t>Binar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Search</a:t>
            </a:r>
            <a:r>
              <a:rPr spc="-25" dirty="0"/>
              <a:t> </a:t>
            </a:r>
            <a:r>
              <a:rPr spc="-5" dirty="0"/>
              <a:t>Tree</a:t>
            </a:r>
          </a:p>
          <a:p>
            <a:pPr marL="692785" indent="-228600"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694055" algn="l"/>
              </a:tabLst>
            </a:pPr>
            <a:r>
              <a:rPr dirty="0"/>
              <a:t>HashMap</a:t>
            </a:r>
          </a:p>
          <a:p>
            <a:pPr marL="180975">
              <a:lnSpc>
                <a:spcPct val="100000"/>
              </a:lnSpc>
              <a:spcBef>
                <a:spcPts val="30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700" dirty="0"/>
              <a:t>Un</a:t>
            </a:r>
            <a:r>
              <a:rPr sz="2700" spc="5" dirty="0"/>
              <a:t>d</a:t>
            </a:r>
            <a:r>
              <a:rPr sz="2700" spc="-5" dirty="0"/>
              <a:t>erstan</a:t>
            </a:r>
            <a:r>
              <a:rPr sz="2700" dirty="0"/>
              <a:t>d</a:t>
            </a:r>
            <a:r>
              <a:rPr sz="2700" spc="-20" dirty="0"/>
              <a:t> </a:t>
            </a:r>
            <a:r>
              <a:rPr sz="2700" spc="-5" dirty="0"/>
              <a:t>complexit</a:t>
            </a:r>
            <a:r>
              <a:rPr sz="2700" dirty="0"/>
              <a:t>y</a:t>
            </a:r>
            <a:r>
              <a:rPr sz="2700" spc="5" dirty="0"/>
              <a:t> </a:t>
            </a:r>
            <a:r>
              <a:rPr sz="2700" spc="-5" dirty="0"/>
              <a:t>o</a:t>
            </a:r>
            <a:r>
              <a:rPr sz="2700" dirty="0"/>
              <a:t>f </a:t>
            </a:r>
            <a:r>
              <a:rPr sz="2700" spc="-10" dirty="0"/>
              <a:t>com</a:t>
            </a:r>
            <a:r>
              <a:rPr sz="2700" spc="-15" dirty="0"/>
              <a:t>m</a:t>
            </a:r>
            <a:r>
              <a:rPr sz="2700" spc="-10" dirty="0"/>
              <a:t>o</a:t>
            </a:r>
            <a:r>
              <a:rPr sz="2700" spc="-5" dirty="0"/>
              <a:t>n</a:t>
            </a:r>
            <a:r>
              <a:rPr sz="2700" spc="20" dirty="0"/>
              <a:t> </a:t>
            </a:r>
            <a:r>
              <a:rPr sz="2700" spc="-5" dirty="0"/>
              <a:t>operations</a:t>
            </a:r>
            <a:endParaRPr sz="2700" dirty="0">
              <a:latin typeface="Wingdings 3"/>
              <a:cs typeface="Wingdings 3"/>
            </a:endParaRPr>
          </a:p>
          <a:p>
            <a:pPr marL="692785" indent="-228600">
              <a:lnSpc>
                <a:spcPct val="100000"/>
              </a:lnSpc>
              <a:spcBef>
                <a:spcPts val="75"/>
              </a:spcBef>
              <a:buClr>
                <a:srgbClr val="2CA1BE"/>
              </a:buClr>
              <a:buFont typeface="Verdana"/>
              <a:buChar char="◦"/>
              <a:tabLst>
                <a:tab pos="694055" algn="l"/>
              </a:tabLst>
            </a:pPr>
            <a:r>
              <a:rPr spc="-5" dirty="0"/>
              <a:t>inse</a:t>
            </a:r>
            <a:r>
              <a:rPr spc="10" dirty="0"/>
              <a:t>r</a:t>
            </a:r>
            <a:r>
              <a:rPr dirty="0"/>
              <a:t>t</a:t>
            </a:r>
          </a:p>
          <a:p>
            <a:pPr marL="692785" indent="-228600"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694055" algn="l"/>
              </a:tabLst>
            </a:pPr>
            <a:r>
              <a:rPr spc="-5" dirty="0"/>
              <a:t>remo</a:t>
            </a:r>
            <a:r>
              <a:rPr spc="-10" dirty="0"/>
              <a:t>v</a:t>
            </a:r>
            <a:r>
              <a:rPr dirty="0"/>
              <a:t>e</a:t>
            </a:r>
          </a:p>
          <a:p>
            <a:pPr marL="692785" indent="-228600"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Verdana"/>
              <a:buChar char="◦"/>
              <a:tabLst>
                <a:tab pos="694055" algn="l"/>
              </a:tabLst>
            </a:pPr>
            <a:r>
              <a:rPr dirty="0"/>
              <a:t>f</a:t>
            </a:r>
            <a:r>
              <a:rPr spc="5" dirty="0"/>
              <a:t>i</a:t>
            </a:r>
            <a:r>
              <a:rPr dirty="0"/>
              <a:t>nd</a:t>
            </a:r>
          </a:p>
          <a:p>
            <a:pPr marL="692785" indent="-228600"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Verdana"/>
              <a:buChar char="◦"/>
              <a:tabLst>
                <a:tab pos="694055" algn="l"/>
              </a:tabLst>
            </a:pPr>
            <a:r>
              <a:rPr dirty="0"/>
              <a:t>scan</a:t>
            </a:r>
          </a:p>
        </p:txBody>
      </p:sp>
      <p:sp>
        <p:nvSpPr>
          <p:cNvPr id="4" name="object 4"/>
          <p:cNvSpPr/>
          <p:nvPr/>
        </p:nvSpPr>
        <p:spPr>
          <a:xfrm>
            <a:off x="2895600" y="518060"/>
            <a:ext cx="261213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609600"/>
            <a:ext cx="3861816" cy="44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2919" y="2355850"/>
          <a:ext cx="8177528" cy="2123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4668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V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c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or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U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ed</a:t>
                      </a:r>
                      <a:endParaRPr sz="1800">
                        <a:latin typeface="LucidaSans-Demi"/>
                        <a:cs typeface="LucidaSans-Dem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4668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V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c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or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ort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ed</a:t>
                      </a:r>
                      <a:endParaRPr sz="1800">
                        <a:latin typeface="LucidaSans-Demi"/>
                        <a:cs typeface="LucidaSans-Dem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in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ke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t</a:t>
                      </a:r>
                      <a:endParaRPr sz="1800">
                        <a:latin typeface="LucidaSans-Demi"/>
                        <a:cs typeface="LucidaSans-Dem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Bin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a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yS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rchTr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ee</a:t>
                      </a:r>
                      <a:endParaRPr sz="1800">
                        <a:latin typeface="LucidaSans-Demi"/>
                        <a:cs typeface="LucidaSans-Dem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H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sh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LucidaSans-Demi"/>
                          <a:cs typeface="LucidaSans-Demi"/>
                        </a:rPr>
                        <a:t>ap</a:t>
                      </a:r>
                      <a:endParaRPr sz="1800">
                        <a:latin typeface="LucidaSans-Demi"/>
                        <a:cs typeface="LucidaSans-Dem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800" spc="-5" dirty="0">
                          <a:latin typeface="Lucida Sans Unicode"/>
                          <a:cs typeface="Lucida Sans Unicode"/>
                        </a:rPr>
                        <a:t>rt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800" spc="5" dirty="0"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move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Lucida Sans Unicode"/>
                          <a:cs typeface="Lucida Sans Unicode"/>
                        </a:rPr>
                        <a:t>F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nd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Lucida Sans Unicode"/>
                          <a:cs typeface="Lucida Sans Unicode"/>
                        </a:rPr>
                        <a:t>Scan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4290" y="578192"/>
            <a:ext cx="2555748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8400" y="2057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0967" y="2029967"/>
            <a:ext cx="512445" cy="436245"/>
          </a:xfrm>
          <a:custGeom>
            <a:avLst/>
            <a:gdLst/>
            <a:ahLst/>
            <a:cxnLst/>
            <a:rect l="l" t="t" r="r" b="b"/>
            <a:pathLst>
              <a:path w="512444" h="436244">
                <a:moveTo>
                  <a:pt x="484631" y="0"/>
                </a:moveTo>
                <a:lnTo>
                  <a:pt x="26622" y="11"/>
                </a:lnTo>
                <a:lnTo>
                  <a:pt x="13169" y="4013"/>
                </a:lnTo>
                <a:lnTo>
                  <a:pt x="3626" y="13822"/>
                </a:lnTo>
                <a:lnTo>
                  <a:pt x="0" y="27432"/>
                </a:lnTo>
                <a:lnTo>
                  <a:pt x="11" y="409241"/>
                </a:lnTo>
                <a:lnTo>
                  <a:pt x="4013" y="422694"/>
                </a:lnTo>
                <a:lnTo>
                  <a:pt x="13822" y="432237"/>
                </a:lnTo>
                <a:lnTo>
                  <a:pt x="27431" y="435864"/>
                </a:lnTo>
                <a:lnTo>
                  <a:pt x="485441" y="435852"/>
                </a:lnTo>
                <a:lnTo>
                  <a:pt x="498894" y="431850"/>
                </a:lnTo>
                <a:lnTo>
                  <a:pt x="508437" y="422041"/>
                </a:lnTo>
                <a:lnTo>
                  <a:pt x="512063" y="408432"/>
                </a:lnTo>
                <a:lnTo>
                  <a:pt x="512063" y="402971"/>
                </a:lnTo>
                <a:lnTo>
                  <a:pt x="32893" y="402971"/>
                </a:lnTo>
                <a:lnTo>
                  <a:pt x="32893" y="32893"/>
                </a:lnTo>
                <a:lnTo>
                  <a:pt x="512052" y="32893"/>
                </a:lnTo>
                <a:lnTo>
                  <a:pt x="512052" y="26622"/>
                </a:lnTo>
                <a:lnTo>
                  <a:pt x="508050" y="13169"/>
                </a:lnTo>
                <a:lnTo>
                  <a:pt x="498241" y="3626"/>
                </a:lnTo>
                <a:lnTo>
                  <a:pt x="484631" y="0"/>
                </a:lnTo>
                <a:close/>
              </a:path>
              <a:path w="512444" h="436244">
                <a:moveTo>
                  <a:pt x="512052" y="32893"/>
                </a:moveTo>
                <a:lnTo>
                  <a:pt x="479170" y="32893"/>
                </a:lnTo>
                <a:lnTo>
                  <a:pt x="479170" y="402971"/>
                </a:lnTo>
                <a:lnTo>
                  <a:pt x="512063" y="402971"/>
                </a:lnTo>
                <a:lnTo>
                  <a:pt x="512052" y="32893"/>
                </a:lnTo>
                <a:close/>
              </a:path>
              <a:path w="512444" h="436244">
                <a:moveTo>
                  <a:pt x="468121" y="43942"/>
                </a:moveTo>
                <a:lnTo>
                  <a:pt x="43942" y="43942"/>
                </a:lnTo>
                <a:lnTo>
                  <a:pt x="43942" y="391922"/>
                </a:lnTo>
                <a:lnTo>
                  <a:pt x="468121" y="391922"/>
                </a:lnTo>
                <a:lnTo>
                  <a:pt x="468121" y="381000"/>
                </a:lnTo>
                <a:lnTo>
                  <a:pt x="54863" y="381000"/>
                </a:lnTo>
                <a:lnTo>
                  <a:pt x="54863" y="54864"/>
                </a:lnTo>
                <a:lnTo>
                  <a:pt x="468121" y="54864"/>
                </a:lnTo>
                <a:lnTo>
                  <a:pt x="468121" y="43942"/>
                </a:lnTo>
                <a:close/>
              </a:path>
              <a:path w="512444" h="436244">
                <a:moveTo>
                  <a:pt x="468121" y="54864"/>
                </a:moveTo>
                <a:lnTo>
                  <a:pt x="457200" y="54864"/>
                </a:lnTo>
                <a:lnTo>
                  <a:pt x="457200" y="381000"/>
                </a:lnTo>
                <a:lnTo>
                  <a:pt x="468121" y="381000"/>
                </a:lnTo>
                <a:lnTo>
                  <a:pt x="468121" y="54864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8033" y="2096024"/>
            <a:ext cx="21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1507" y="2057400"/>
            <a:ext cx="431800" cy="381000"/>
          </a:xfrm>
          <a:custGeom>
            <a:avLst/>
            <a:gdLst/>
            <a:ahLst/>
            <a:cxnLst/>
            <a:rect l="l" t="t" r="r" b="b"/>
            <a:pathLst>
              <a:path w="431800" h="381000">
                <a:moveTo>
                  <a:pt x="0" y="381000"/>
                </a:moveTo>
                <a:lnTo>
                  <a:pt x="431292" y="381000"/>
                </a:lnTo>
                <a:lnTo>
                  <a:pt x="431292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4076" y="2029967"/>
            <a:ext cx="486409" cy="436245"/>
          </a:xfrm>
          <a:custGeom>
            <a:avLst/>
            <a:gdLst/>
            <a:ahLst/>
            <a:cxnLst/>
            <a:rect l="l" t="t" r="r" b="b"/>
            <a:pathLst>
              <a:path w="486410" h="436244">
                <a:moveTo>
                  <a:pt x="458724" y="0"/>
                </a:moveTo>
                <a:lnTo>
                  <a:pt x="26622" y="11"/>
                </a:lnTo>
                <a:lnTo>
                  <a:pt x="13169" y="4013"/>
                </a:lnTo>
                <a:lnTo>
                  <a:pt x="3626" y="13822"/>
                </a:lnTo>
                <a:lnTo>
                  <a:pt x="0" y="27432"/>
                </a:lnTo>
                <a:lnTo>
                  <a:pt x="11" y="409241"/>
                </a:lnTo>
                <a:lnTo>
                  <a:pt x="4013" y="422694"/>
                </a:lnTo>
                <a:lnTo>
                  <a:pt x="13822" y="432237"/>
                </a:lnTo>
                <a:lnTo>
                  <a:pt x="27431" y="435864"/>
                </a:lnTo>
                <a:lnTo>
                  <a:pt x="459533" y="435852"/>
                </a:lnTo>
                <a:lnTo>
                  <a:pt x="472986" y="431850"/>
                </a:lnTo>
                <a:lnTo>
                  <a:pt x="482529" y="422041"/>
                </a:lnTo>
                <a:lnTo>
                  <a:pt x="486156" y="408432"/>
                </a:lnTo>
                <a:lnTo>
                  <a:pt x="486155" y="402971"/>
                </a:lnTo>
                <a:lnTo>
                  <a:pt x="32893" y="402971"/>
                </a:lnTo>
                <a:lnTo>
                  <a:pt x="32893" y="32893"/>
                </a:lnTo>
                <a:lnTo>
                  <a:pt x="486144" y="32893"/>
                </a:lnTo>
                <a:lnTo>
                  <a:pt x="486144" y="26622"/>
                </a:lnTo>
                <a:lnTo>
                  <a:pt x="482142" y="13169"/>
                </a:lnTo>
                <a:lnTo>
                  <a:pt x="472333" y="3626"/>
                </a:lnTo>
                <a:lnTo>
                  <a:pt x="458724" y="0"/>
                </a:lnTo>
                <a:close/>
              </a:path>
              <a:path w="486410" h="436244">
                <a:moveTo>
                  <a:pt x="486144" y="32893"/>
                </a:moveTo>
                <a:lnTo>
                  <a:pt x="453263" y="32893"/>
                </a:lnTo>
                <a:lnTo>
                  <a:pt x="453263" y="402971"/>
                </a:lnTo>
                <a:lnTo>
                  <a:pt x="486155" y="402971"/>
                </a:lnTo>
                <a:lnTo>
                  <a:pt x="486144" y="32893"/>
                </a:lnTo>
                <a:close/>
              </a:path>
              <a:path w="486410" h="436244">
                <a:moveTo>
                  <a:pt x="442213" y="43942"/>
                </a:moveTo>
                <a:lnTo>
                  <a:pt x="43942" y="43942"/>
                </a:lnTo>
                <a:lnTo>
                  <a:pt x="43942" y="391922"/>
                </a:lnTo>
                <a:lnTo>
                  <a:pt x="442213" y="391922"/>
                </a:lnTo>
                <a:lnTo>
                  <a:pt x="442213" y="381000"/>
                </a:lnTo>
                <a:lnTo>
                  <a:pt x="54863" y="381000"/>
                </a:lnTo>
                <a:lnTo>
                  <a:pt x="54863" y="54864"/>
                </a:lnTo>
                <a:lnTo>
                  <a:pt x="442213" y="54864"/>
                </a:lnTo>
                <a:lnTo>
                  <a:pt x="442213" y="43942"/>
                </a:lnTo>
                <a:close/>
              </a:path>
              <a:path w="486410" h="436244">
                <a:moveTo>
                  <a:pt x="442213" y="54864"/>
                </a:moveTo>
                <a:lnTo>
                  <a:pt x="431291" y="54864"/>
                </a:lnTo>
                <a:lnTo>
                  <a:pt x="431291" y="381000"/>
                </a:lnTo>
                <a:lnTo>
                  <a:pt x="442213" y="381000"/>
                </a:lnTo>
                <a:lnTo>
                  <a:pt x="442213" y="54864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8600" y="2057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1167" y="2029967"/>
            <a:ext cx="512445" cy="436245"/>
          </a:xfrm>
          <a:custGeom>
            <a:avLst/>
            <a:gdLst/>
            <a:ahLst/>
            <a:cxnLst/>
            <a:rect l="l" t="t" r="r" b="b"/>
            <a:pathLst>
              <a:path w="512445" h="436244">
                <a:moveTo>
                  <a:pt x="484632" y="0"/>
                </a:moveTo>
                <a:lnTo>
                  <a:pt x="26622" y="11"/>
                </a:lnTo>
                <a:lnTo>
                  <a:pt x="13169" y="4013"/>
                </a:lnTo>
                <a:lnTo>
                  <a:pt x="3626" y="13822"/>
                </a:lnTo>
                <a:lnTo>
                  <a:pt x="0" y="27432"/>
                </a:lnTo>
                <a:lnTo>
                  <a:pt x="11" y="409241"/>
                </a:lnTo>
                <a:lnTo>
                  <a:pt x="4013" y="422694"/>
                </a:lnTo>
                <a:lnTo>
                  <a:pt x="13822" y="432237"/>
                </a:lnTo>
                <a:lnTo>
                  <a:pt x="27432" y="435864"/>
                </a:lnTo>
                <a:lnTo>
                  <a:pt x="485441" y="435852"/>
                </a:lnTo>
                <a:lnTo>
                  <a:pt x="498894" y="431850"/>
                </a:lnTo>
                <a:lnTo>
                  <a:pt x="508437" y="422041"/>
                </a:lnTo>
                <a:lnTo>
                  <a:pt x="512064" y="408432"/>
                </a:lnTo>
                <a:lnTo>
                  <a:pt x="512063" y="402971"/>
                </a:lnTo>
                <a:lnTo>
                  <a:pt x="32893" y="402971"/>
                </a:lnTo>
                <a:lnTo>
                  <a:pt x="32893" y="32893"/>
                </a:lnTo>
                <a:lnTo>
                  <a:pt x="512052" y="32893"/>
                </a:lnTo>
                <a:lnTo>
                  <a:pt x="512052" y="26622"/>
                </a:lnTo>
                <a:lnTo>
                  <a:pt x="508050" y="13169"/>
                </a:lnTo>
                <a:lnTo>
                  <a:pt x="498241" y="3626"/>
                </a:lnTo>
                <a:lnTo>
                  <a:pt x="484632" y="0"/>
                </a:lnTo>
                <a:close/>
              </a:path>
              <a:path w="512445" h="436244">
                <a:moveTo>
                  <a:pt x="512052" y="32893"/>
                </a:moveTo>
                <a:lnTo>
                  <a:pt x="479171" y="32893"/>
                </a:lnTo>
                <a:lnTo>
                  <a:pt x="479171" y="402971"/>
                </a:lnTo>
                <a:lnTo>
                  <a:pt x="512063" y="402971"/>
                </a:lnTo>
                <a:lnTo>
                  <a:pt x="512052" y="32893"/>
                </a:lnTo>
                <a:close/>
              </a:path>
              <a:path w="512445" h="436244">
                <a:moveTo>
                  <a:pt x="468122" y="43942"/>
                </a:moveTo>
                <a:lnTo>
                  <a:pt x="43942" y="43942"/>
                </a:lnTo>
                <a:lnTo>
                  <a:pt x="43942" y="391922"/>
                </a:lnTo>
                <a:lnTo>
                  <a:pt x="468122" y="391922"/>
                </a:lnTo>
                <a:lnTo>
                  <a:pt x="468122" y="381000"/>
                </a:lnTo>
                <a:lnTo>
                  <a:pt x="54864" y="381000"/>
                </a:lnTo>
                <a:lnTo>
                  <a:pt x="54864" y="54864"/>
                </a:lnTo>
                <a:lnTo>
                  <a:pt x="468122" y="54864"/>
                </a:lnTo>
                <a:lnTo>
                  <a:pt x="468122" y="43942"/>
                </a:lnTo>
                <a:close/>
              </a:path>
              <a:path w="512445" h="436244">
                <a:moveTo>
                  <a:pt x="468122" y="54864"/>
                </a:moveTo>
                <a:lnTo>
                  <a:pt x="457200" y="54864"/>
                </a:lnTo>
                <a:lnTo>
                  <a:pt x="457200" y="381000"/>
                </a:lnTo>
                <a:lnTo>
                  <a:pt x="468122" y="381000"/>
                </a:lnTo>
                <a:lnTo>
                  <a:pt x="468122" y="54864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58488" y="2096024"/>
            <a:ext cx="21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1708" y="2057400"/>
            <a:ext cx="431800" cy="381000"/>
          </a:xfrm>
          <a:custGeom>
            <a:avLst/>
            <a:gdLst/>
            <a:ahLst/>
            <a:cxnLst/>
            <a:rect l="l" t="t" r="r" b="b"/>
            <a:pathLst>
              <a:path w="431800" h="381000">
                <a:moveTo>
                  <a:pt x="0" y="381000"/>
                </a:moveTo>
                <a:lnTo>
                  <a:pt x="431291" y="381000"/>
                </a:lnTo>
                <a:lnTo>
                  <a:pt x="431291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4276" y="2029967"/>
            <a:ext cx="486409" cy="436245"/>
          </a:xfrm>
          <a:custGeom>
            <a:avLst/>
            <a:gdLst/>
            <a:ahLst/>
            <a:cxnLst/>
            <a:rect l="l" t="t" r="r" b="b"/>
            <a:pathLst>
              <a:path w="486410" h="436244">
                <a:moveTo>
                  <a:pt x="458724" y="0"/>
                </a:moveTo>
                <a:lnTo>
                  <a:pt x="26622" y="11"/>
                </a:lnTo>
                <a:lnTo>
                  <a:pt x="13169" y="4013"/>
                </a:lnTo>
                <a:lnTo>
                  <a:pt x="3626" y="13822"/>
                </a:lnTo>
                <a:lnTo>
                  <a:pt x="0" y="27432"/>
                </a:lnTo>
                <a:lnTo>
                  <a:pt x="11" y="409241"/>
                </a:lnTo>
                <a:lnTo>
                  <a:pt x="4013" y="422694"/>
                </a:lnTo>
                <a:lnTo>
                  <a:pt x="13822" y="432237"/>
                </a:lnTo>
                <a:lnTo>
                  <a:pt x="27432" y="435864"/>
                </a:lnTo>
                <a:lnTo>
                  <a:pt x="459533" y="435852"/>
                </a:lnTo>
                <a:lnTo>
                  <a:pt x="472986" y="431850"/>
                </a:lnTo>
                <a:lnTo>
                  <a:pt x="482529" y="422041"/>
                </a:lnTo>
                <a:lnTo>
                  <a:pt x="486156" y="408432"/>
                </a:lnTo>
                <a:lnTo>
                  <a:pt x="486155" y="402971"/>
                </a:lnTo>
                <a:lnTo>
                  <a:pt x="32893" y="402971"/>
                </a:lnTo>
                <a:lnTo>
                  <a:pt x="32893" y="32893"/>
                </a:lnTo>
                <a:lnTo>
                  <a:pt x="486144" y="32893"/>
                </a:lnTo>
                <a:lnTo>
                  <a:pt x="486144" y="26622"/>
                </a:lnTo>
                <a:lnTo>
                  <a:pt x="482142" y="13169"/>
                </a:lnTo>
                <a:lnTo>
                  <a:pt x="472333" y="3626"/>
                </a:lnTo>
                <a:lnTo>
                  <a:pt x="458724" y="0"/>
                </a:lnTo>
                <a:close/>
              </a:path>
              <a:path w="486410" h="436244">
                <a:moveTo>
                  <a:pt x="486144" y="32893"/>
                </a:moveTo>
                <a:lnTo>
                  <a:pt x="453263" y="32893"/>
                </a:lnTo>
                <a:lnTo>
                  <a:pt x="453263" y="402971"/>
                </a:lnTo>
                <a:lnTo>
                  <a:pt x="486155" y="402971"/>
                </a:lnTo>
                <a:lnTo>
                  <a:pt x="486144" y="32893"/>
                </a:lnTo>
                <a:close/>
              </a:path>
              <a:path w="486410" h="436244">
                <a:moveTo>
                  <a:pt x="442213" y="43942"/>
                </a:moveTo>
                <a:lnTo>
                  <a:pt x="43941" y="43942"/>
                </a:lnTo>
                <a:lnTo>
                  <a:pt x="43941" y="391922"/>
                </a:lnTo>
                <a:lnTo>
                  <a:pt x="442213" y="391922"/>
                </a:lnTo>
                <a:lnTo>
                  <a:pt x="442213" y="381000"/>
                </a:lnTo>
                <a:lnTo>
                  <a:pt x="54863" y="381000"/>
                </a:lnTo>
                <a:lnTo>
                  <a:pt x="54863" y="54864"/>
                </a:lnTo>
                <a:lnTo>
                  <a:pt x="442213" y="54864"/>
                </a:lnTo>
                <a:lnTo>
                  <a:pt x="442213" y="43942"/>
                </a:lnTo>
                <a:close/>
              </a:path>
              <a:path w="486410" h="436244">
                <a:moveTo>
                  <a:pt x="442213" y="54864"/>
                </a:moveTo>
                <a:lnTo>
                  <a:pt x="431291" y="54864"/>
                </a:lnTo>
                <a:lnTo>
                  <a:pt x="431291" y="381000"/>
                </a:lnTo>
                <a:lnTo>
                  <a:pt x="442213" y="381000"/>
                </a:lnTo>
                <a:lnTo>
                  <a:pt x="442213" y="54864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8800" y="2057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1367" y="2029967"/>
            <a:ext cx="512445" cy="436245"/>
          </a:xfrm>
          <a:custGeom>
            <a:avLst/>
            <a:gdLst/>
            <a:ahLst/>
            <a:cxnLst/>
            <a:rect l="l" t="t" r="r" b="b"/>
            <a:pathLst>
              <a:path w="512445" h="436244">
                <a:moveTo>
                  <a:pt x="484632" y="0"/>
                </a:moveTo>
                <a:lnTo>
                  <a:pt x="26622" y="11"/>
                </a:lnTo>
                <a:lnTo>
                  <a:pt x="13169" y="4013"/>
                </a:lnTo>
                <a:lnTo>
                  <a:pt x="3626" y="13822"/>
                </a:lnTo>
                <a:lnTo>
                  <a:pt x="0" y="27432"/>
                </a:lnTo>
                <a:lnTo>
                  <a:pt x="11" y="409241"/>
                </a:lnTo>
                <a:lnTo>
                  <a:pt x="4013" y="422694"/>
                </a:lnTo>
                <a:lnTo>
                  <a:pt x="13822" y="432237"/>
                </a:lnTo>
                <a:lnTo>
                  <a:pt x="27432" y="435864"/>
                </a:lnTo>
                <a:lnTo>
                  <a:pt x="485441" y="435852"/>
                </a:lnTo>
                <a:lnTo>
                  <a:pt x="498894" y="431850"/>
                </a:lnTo>
                <a:lnTo>
                  <a:pt x="508437" y="422041"/>
                </a:lnTo>
                <a:lnTo>
                  <a:pt x="512064" y="408432"/>
                </a:lnTo>
                <a:lnTo>
                  <a:pt x="512063" y="402971"/>
                </a:lnTo>
                <a:lnTo>
                  <a:pt x="32893" y="402971"/>
                </a:lnTo>
                <a:lnTo>
                  <a:pt x="32893" y="32893"/>
                </a:lnTo>
                <a:lnTo>
                  <a:pt x="512052" y="32893"/>
                </a:lnTo>
                <a:lnTo>
                  <a:pt x="512052" y="26622"/>
                </a:lnTo>
                <a:lnTo>
                  <a:pt x="508050" y="13169"/>
                </a:lnTo>
                <a:lnTo>
                  <a:pt x="498241" y="3626"/>
                </a:lnTo>
                <a:lnTo>
                  <a:pt x="484632" y="0"/>
                </a:lnTo>
                <a:close/>
              </a:path>
              <a:path w="512445" h="436244">
                <a:moveTo>
                  <a:pt x="512052" y="32893"/>
                </a:moveTo>
                <a:lnTo>
                  <a:pt x="479171" y="32893"/>
                </a:lnTo>
                <a:lnTo>
                  <a:pt x="479171" y="402971"/>
                </a:lnTo>
                <a:lnTo>
                  <a:pt x="512063" y="402971"/>
                </a:lnTo>
                <a:lnTo>
                  <a:pt x="512052" y="32893"/>
                </a:lnTo>
                <a:close/>
              </a:path>
              <a:path w="512445" h="436244">
                <a:moveTo>
                  <a:pt x="468122" y="43942"/>
                </a:moveTo>
                <a:lnTo>
                  <a:pt x="43942" y="43942"/>
                </a:lnTo>
                <a:lnTo>
                  <a:pt x="43942" y="391922"/>
                </a:lnTo>
                <a:lnTo>
                  <a:pt x="468122" y="391922"/>
                </a:lnTo>
                <a:lnTo>
                  <a:pt x="468122" y="381000"/>
                </a:lnTo>
                <a:lnTo>
                  <a:pt x="54864" y="381000"/>
                </a:lnTo>
                <a:lnTo>
                  <a:pt x="54864" y="54864"/>
                </a:lnTo>
                <a:lnTo>
                  <a:pt x="468122" y="54864"/>
                </a:lnTo>
                <a:lnTo>
                  <a:pt x="468122" y="43942"/>
                </a:lnTo>
                <a:close/>
              </a:path>
              <a:path w="512445" h="436244">
                <a:moveTo>
                  <a:pt x="468122" y="54864"/>
                </a:moveTo>
                <a:lnTo>
                  <a:pt x="457200" y="54864"/>
                </a:lnTo>
                <a:lnTo>
                  <a:pt x="457200" y="381000"/>
                </a:lnTo>
                <a:lnTo>
                  <a:pt x="468122" y="381000"/>
                </a:lnTo>
                <a:lnTo>
                  <a:pt x="468122" y="54864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58941" y="2096024"/>
            <a:ext cx="21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1908" y="2057400"/>
            <a:ext cx="431800" cy="381000"/>
          </a:xfrm>
          <a:custGeom>
            <a:avLst/>
            <a:gdLst/>
            <a:ahLst/>
            <a:cxnLst/>
            <a:rect l="l" t="t" r="r" b="b"/>
            <a:pathLst>
              <a:path w="431800" h="381000">
                <a:moveTo>
                  <a:pt x="0" y="381000"/>
                </a:moveTo>
                <a:lnTo>
                  <a:pt x="431291" y="381000"/>
                </a:lnTo>
                <a:lnTo>
                  <a:pt x="431291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4476" y="2029967"/>
            <a:ext cx="486409" cy="436245"/>
          </a:xfrm>
          <a:custGeom>
            <a:avLst/>
            <a:gdLst/>
            <a:ahLst/>
            <a:cxnLst/>
            <a:rect l="l" t="t" r="r" b="b"/>
            <a:pathLst>
              <a:path w="486409" h="436244">
                <a:moveTo>
                  <a:pt x="458724" y="0"/>
                </a:moveTo>
                <a:lnTo>
                  <a:pt x="26622" y="11"/>
                </a:lnTo>
                <a:lnTo>
                  <a:pt x="13169" y="4013"/>
                </a:lnTo>
                <a:lnTo>
                  <a:pt x="3626" y="13822"/>
                </a:lnTo>
                <a:lnTo>
                  <a:pt x="0" y="27432"/>
                </a:lnTo>
                <a:lnTo>
                  <a:pt x="11" y="409241"/>
                </a:lnTo>
                <a:lnTo>
                  <a:pt x="4013" y="422694"/>
                </a:lnTo>
                <a:lnTo>
                  <a:pt x="13822" y="432237"/>
                </a:lnTo>
                <a:lnTo>
                  <a:pt x="27432" y="435864"/>
                </a:lnTo>
                <a:lnTo>
                  <a:pt x="459533" y="435852"/>
                </a:lnTo>
                <a:lnTo>
                  <a:pt x="472986" y="431850"/>
                </a:lnTo>
                <a:lnTo>
                  <a:pt x="482529" y="422041"/>
                </a:lnTo>
                <a:lnTo>
                  <a:pt x="486155" y="408432"/>
                </a:lnTo>
                <a:lnTo>
                  <a:pt x="486155" y="402971"/>
                </a:lnTo>
                <a:lnTo>
                  <a:pt x="32893" y="402971"/>
                </a:lnTo>
                <a:lnTo>
                  <a:pt x="32893" y="32893"/>
                </a:lnTo>
                <a:lnTo>
                  <a:pt x="486144" y="32893"/>
                </a:lnTo>
                <a:lnTo>
                  <a:pt x="486144" y="26622"/>
                </a:lnTo>
                <a:lnTo>
                  <a:pt x="482142" y="13169"/>
                </a:lnTo>
                <a:lnTo>
                  <a:pt x="472333" y="3626"/>
                </a:lnTo>
                <a:lnTo>
                  <a:pt x="458724" y="0"/>
                </a:lnTo>
                <a:close/>
              </a:path>
              <a:path w="486409" h="436244">
                <a:moveTo>
                  <a:pt x="486144" y="32893"/>
                </a:moveTo>
                <a:lnTo>
                  <a:pt x="453263" y="32893"/>
                </a:lnTo>
                <a:lnTo>
                  <a:pt x="453263" y="402971"/>
                </a:lnTo>
                <a:lnTo>
                  <a:pt x="486155" y="402971"/>
                </a:lnTo>
                <a:lnTo>
                  <a:pt x="486144" y="32893"/>
                </a:lnTo>
                <a:close/>
              </a:path>
              <a:path w="486409" h="436244">
                <a:moveTo>
                  <a:pt x="442214" y="43942"/>
                </a:moveTo>
                <a:lnTo>
                  <a:pt x="43941" y="43942"/>
                </a:lnTo>
                <a:lnTo>
                  <a:pt x="43941" y="391922"/>
                </a:lnTo>
                <a:lnTo>
                  <a:pt x="442214" y="391922"/>
                </a:lnTo>
                <a:lnTo>
                  <a:pt x="442214" y="381000"/>
                </a:lnTo>
                <a:lnTo>
                  <a:pt x="54863" y="381000"/>
                </a:lnTo>
                <a:lnTo>
                  <a:pt x="54863" y="54864"/>
                </a:lnTo>
                <a:lnTo>
                  <a:pt x="442214" y="54864"/>
                </a:lnTo>
                <a:lnTo>
                  <a:pt x="442214" y="43942"/>
                </a:lnTo>
                <a:close/>
              </a:path>
              <a:path w="486409" h="436244">
                <a:moveTo>
                  <a:pt x="442214" y="54864"/>
                </a:moveTo>
                <a:lnTo>
                  <a:pt x="431292" y="54864"/>
                </a:lnTo>
                <a:lnTo>
                  <a:pt x="431292" y="381000"/>
                </a:lnTo>
                <a:lnTo>
                  <a:pt x="442214" y="381000"/>
                </a:lnTo>
                <a:lnTo>
                  <a:pt x="442214" y="54864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0" y="2057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381000"/>
                </a:move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11568" y="2029967"/>
            <a:ext cx="512445" cy="436245"/>
          </a:xfrm>
          <a:custGeom>
            <a:avLst/>
            <a:gdLst/>
            <a:ahLst/>
            <a:cxnLst/>
            <a:rect l="l" t="t" r="r" b="b"/>
            <a:pathLst>
              <a:path w="512445" h="436244">
                <a:moveTo>
                  <a:pt x="484631" y="0"/>
                </a:moveTo>
                <a:lnTo>
                  <a:pt x="26622" y="11"/>
                </a:lnTo>
                <a:lnTo>
                  <a:pt x="13169" y="4013"/>
                </a:lnTo>
                <a:lnTo>
                  <a:pt x="3626" y="13822"/>
                </a:lnTo>
                <a:lnTo>
                  <a:pt x="0" y="27432"/>
                </a:lnTo>
                <a:lnTo>
                  <a:pt x="11" y="409241"/>
                </a:lnTo>
                <a:lnTo>
                  <a:pt x="4013" y="422694"/>
                </a:lnTo>
                <a:lnTo>
                  <a:pt x="13822" y="432237"/>
                </a:lnTo>
                <a:lnTo>
                  <a:pt x="27431" y="435864"/>
                </a:lnTo>
                <a:lnTo>
                  <a:pt x="485441" y="435852"/>
                </a:lnTo>
                <a:lnTo>
                  <a:pt x="498894" y="431850"/>
                </a:lnTo>
                <a:lnTo>
                  <a:pt x="508437" y="422041"/>
                </a:lnTo>
                <a:lnTo>
                  <a:pt x="512063" y="408432"/>
                </a:lnTo>
                <a:lnTo>
                  <a:pt x="512063" y="402971"/>
                </a:lnTo>
                <a:lnTo>
                  <a:pt x="32892" y="402971"/>
                </a:lnTo>
                <a:lnTo>
                  <a:pt x="32892" y="32893"/>
                </a:lnTo>
                <a:lnTo>
                  <a:pt x="512052" y="32893"/>
                </a:lnTo>
                <a:lnTo>
                  <a:pt x="512052" y="26622"/>
                </a:lnTo>
                <a:lnTo>
                  <a:pt x="508050" y="13169"/>
                </a:lnTo>
                <a:lnTo>
                  <a:pt x="498241" y="3626"/>
                </a:lnTo>
                <a:lnTo>
                  <a:pt x="484631" y="0"/>
                </a:lnTo>
                <a:close/>
              </a:path>
              <a:path w="512445" h="436244">
                <a:moveTo>
                  <a:pt x="512052" y="32893"/>
                </a:moveTo>
                <a:lnTo>
                  <a:pt x="479171" y="32893"/>
                </a:lnTo>
                <a:lnTo>
                  <a:pt x="479171" y="402971"/>
                </a:lnTo>
                <a:lnTo>
                  <a:pt x="512063" y="402971"/>
                </a:lnTo>
                <a:lnTo>
                  <a:pt x="512052" y="32893"/>
                </a:lnTo>
                <a:close/>
              </a:path>
              <a:path w="512445" h="436244">
                <a:moveTo>
                  <a:pt x="468122" y="43942"/>
                </a:moveTo>
                <a:lnTo>
                  <a:pt x="43941" y="43942"/>
                </a:lnTo>
                <a:lnTo>
                  <a:pt x="43941" y="391922"/>
                </a:lnTo>
                <a:lnTo>
                  <a:pt x="468122" y="391922"/>
                </a:lnTo>
                <a:lnTo>
                  <a:pt x="468122" y="381000"/>
                </a:lnTo>
                <a:lnTo>
                  <a:pt x="54863" y="381000"/>
                </a:lnTo>
                <a:lnTo>
                  <a:pt x="54863" y="54864"/>
                </a:lnTo>
                <a:lnTo>
                  <a:pt x="468122" y="54864"/>
                </a:lnTo>
                <a:lnTo>
                  <a:pt x="468122" y="43942"/>
                </a:lnTo>
                <a:close/>
              </a:path>
              <a:path w="512445" h="436244">
                <a:moveTo>
                  <a:pt x="468122" y="54864"/>
                </a:moveTo>
                <a:lnTo>
                  <a:pt x="457200" y="54864"/>
                </a:lnTo>
                <a:lnTo>
                  <a:pt x="457200" y="381000"/>
                </a:lnTo>
                <a:lnTo>
                  <a:pt x="468122" y="381000"/>
                </a:lnTo>
                <a:lnTo>
                  <a:pt x="468122" y="54864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2107" y="2057400"/>
            <a:ext cx="431800" cy="381000"/>
          </a:xfrm>
          <a:custGeom>
            <a:avLst/>
            <a:gdLst/>
            <a:ahLst/>
            <a:cxnLst/>
            <a:rect l="l" t="t" r="r" b="b"/>
            <a:pathLst>
              <a:path w="431800" h="381000">
                <a:moveTo>
                  <a:pt x="0" y="381000"/>
                </a:moveTo>
                <a:lnTo>
                  <a:pt x="431292" y="381000"/>
                </a:lnTo>
                <a:lnTo>
                  <a:pt x="431292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4676" y="2029967"/>
            <a:ext cx="486409" cy="436245"/>
          </a:xfrm>
          <a:custGeom>
            <a:avLst/>
            <a:gdLst/>
            <a:ahLst/>
            <a:cxnLst/>
            <a:rect l="l" t="t" r="r" b="b"/>
            <a:pathLst>
              <a:path w="486409" h="436244">
                <a:moveTo>
                  <a:pt x="458724" y="0"/>
                </a:moveTo>
                <a:lnTo>
                  <a:pt x="26622" y="11"/>
                </a:lnTo>
                <a:lnTo>
                  <a:pt x="13169" y="4013"/>
                </a:lnTo>
                <a:lnTo>
                  <a:pt x="3626" y="13822"/>
                </a:lnTo>
                <a:lnTo>
                  <a:pt x="0" y="27432"/>
                </a:lnTo>
                <a:lnTo>
                  <a:pt x="11" y="409241"/>
                </a:lnTo>
                <a:lnTo>
                  <a:pt x="4013" y="422694"/>
                </a:lnTo>
                <a:lnTo>
                  <a:pt x="13822" y="432237"/>
                </a:lnTo>
                <a:lnTo>
                  <a:pt x="27431" y="435864"/>
                </a:lnTo>
                <a:lnTo>
                  <a:pt x="459533" y="435852"/>
                </a:lnTo>
                <a:lnTo>
                  <a:pt x="472986" y="431850"/>
                </a:lnTo>
                <a:lnTo>
                  <a:pt x="482529" y="422041"/>
                </a:lnTo>
                <a:lnTo>
                  <a:pt x="486155" y="408432"/>
                </a:lnTo>
                <a:lnTo>
                  <a:pt x="486155" y="402971"/>
                </a:lnTo>
                <a:lnTo>
                  <a:pt x="32893" y="402971"/>
                </a:lnTo>
                <a:lnTo>
                  <a:pt x="32893" y="32893"/>
                </a:lnTo>
                <a:lnTo>
                  <a:pt x="486144" y="32893"/>
                </a:lnTo>
                <a:lnTo>
                  <a:pt x="486144" y="26622"/>
                </a:lnTo>
                <a:lnTo>
                  <a:pt x="482142" y="13169"/>
                </a:lnTo>
                <a:lnTo>
                  <a:pt x="472333" y="3626"/>
                </a:lnTo>
                <a:lnTo>
                  <a:pt x="458724" y="0"/>
                </a:lnTo>
                <a:close/>
              </a:path>
              <a:path w="486409" h="436244">
                <a:moveTo>
                  <a:pt x="486144" y="32893"/>
                </a:moveTo>
                <a:lnTo>
                  <a:pt x="453263" y="32893"/>
                </a:lnTo>
                <a:lnTo>
                  <a:pt x="453263" y="402971"/>
                </a:lnTo>
                <a:lnTo>
                  <a:pt x="486155" y="402971"/>
                </a:lnTo>
                <a:lnTo>
                  <a:pt x="486144" y="32893"/>
                </a:lnTo>
                <a:close/>
              </a:path>
              <a:path w="486409" h="436244">
                <a:moveTo>
                  <a:pt x="442214" y="43942"/>
                </a:moveTo>
                <a:lnTo>
                  <a:pt x="43942" y="43942"/>
                </a:lnTo>
                <a:lnTo>
                  <a:pt x="43942" y="391922"/>
                </a:lnTo>
                <a:lnTo>
                  <a:pt x="442214" y="391922"/>
                </a:lnTo>
                <a:lnTo>
                  <a:pt x="442214" y="381000"/>
                </a:lnTo>
                <a:lnTo>
                  <a:pt x="54864" y="381000"/>
                </a:lnTo>
                <a:lnTo>
                  <a:pt x="54864" y="54864"/>
                </a:lnTo>
                <a:lnTo>
                  <a:pt x="442214" y="54864"/>
                </a:lnTo>
                <a:lnTo>
                  <a:pt x="442214" y="43942"/>
                </a:lnTo>
                <a:close/>
              </a:path>
              <a:path w="486409" h="436244">
                <a:moveTo>
                  <a:pt x="442214" y="54864"/>
                </a:moveTo>
                <a:lnTo>
                  <a:pt x="431292" y="54864"/>
                </a:lnTo>
                <a:lnTo>
                  <a:pt x="431292" y="381000"/>
                </a:lnTo>
                <a:lnTo>
                  <a:pt x="442214" y="381000"/>
                </a:lnTo>
                <a:lnTo>
                  <a:pt x="442214" y="54864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59142" y="2096024"/>
            <a:ext cx="6889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4505" algn="l"/>
              </a:tabLst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5	X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68908" y="2057400"/>
            <a:ext cx="431800" cy="381000"/>
          </a:xfrm>
          <a:custGeom>
            <a:avLst/>
            <a:gdLst/>
            <a:ahLst/>
            <a:cxnLst/>
            <a:rect l="l" t="t" r="r" b="b"/>
            <a:pathLst>
              <a:path w="431800" h="381000">
                <a:moveTo>
                  <a:pt x="0" y="381000"/>
                </a:moveTo>
                <a:lnTo>
                  <a:pt x="431291" y="381000"/>
                </a:lnTo>
                <a:lnTo>
                  <a:pt x="431291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1475" y="2029967"/>
            <a:ext cx="486409" cy="436245"/>
          </a:xfrm>
          <a:custGeom>
            <a:avLst/>
            <a:gdLst/>
            <a:ahLst/>
            <a:cxnLst/>
            <a:rect l="l" t="t" r="r" b="b"/>
            <a:pathLst>
              <a:path w="486410" h="436244">
                <a:moveTo>
                  <a:pt x="458724" y="0"/>
                </a:moveTo>
                <a:lnTo>
                  <a:pt x="26620" y="11"/>
                </a:lnTo>
                <a:lnTo>
                  <a:pt x="13152" y="4013"/>
                </a:lnTo>
                <a:lnTo>
                  <a:pt x="3618" y="13822"/>
                </a:lnTo>
                <a:lnTo>
                  <a:pt x="0" y="27432"/>
                </a:lnTo>
                <a:lnTo>
                  <a:pt x="11" y="409241"/>
                </a:lnTo>
                <a:lnTo>
                  <a:pt x="4004" y="422694"/>
                </a:lnTo>
                <a:lnTo>
                  <a:pt x="13805" y="432237"/>
                </a:lnTo>
                <a:lnTo>
                  <a:pt x="27432" y="435864"/>
                </a:lnTo>
                <a:lnTo>
                  <a:pt x="459533" y="435852"/>
                </a:lnTo>
                <a:lnTo>
                  <a:pt x="472986" y="431850"/>
                </a:lnTo>
                <a:lnTo>
                  <a:pt x="482529" y="422041"/>
                </a:lnTo>
                <a:lnTo>
                  <a:pt x="486156" y="408432"/>
                </a:lnTo>
                <a:lnTo>
                  <a:pt x="486155" y="402971"/>
                </a:lnTo>
                <a:lnTo>
                  <a:pt x="32918" y="402971"/>
                </a:lnTo>
                <a:lnTo>
                  <a:pt x="32918" y="32893"/>
                </a:lnTo>
                <a:lnTo>
                  <a:pt x="486144" y="32893"/>
                </a:lnTo>
                <a:lnTo>
                  <a:pt x="486144" y="26622"/>
                </a:lnTo>
                <a:lnTo>
                  <a:pt x="482142" y="13169"/>
                </a:lnTo>
                <a:lnTo>
                  <a:pt x="472333" y="3626"/>
                </a:lnTo>
                <a:lnTo>
                  <a:pt x="458724" y="0"/>
                </a:lnTo>
                <a:close/>
              </a:path>
              <a:path w="486410" h="436244">
                <a:moveTo>
                  <a:pt x="486144" y="32893"/>
                </a:moveTo>
                <a:lnTo>
                  <a:pt x="453263" y="32893"/>
                </a:lnTo>
                <a:lnTo>
                  <a:pt x="453263" y="402971"/>
                </a:lnTo>
                <a:lnTo>
                  <a:pt x="486155" y="402971"/>
                </a:lnTo>
                <a:lnTo>
                  <a:pt x="486144" y="32893"/>
                </a:lnTo>
                <a:close/>
              </a:path>
              <a:path w="486410" h="436244">
                <a:moveTo>
                  <a:pt x="442214" y="43942"/>
                </a:moveTo>
                <a:lnTo>
                  <a:pt x="43891" y="43942"/>
                </a:lnTo>
                <a:lnTo>
                  <a:pt x="43891" y="391922"/>
                </a:lnTo>
                <a:lnTo>
                  <a:pt x="442214" y="391922"/>
                </a:lnTo>
                <a:lnTo>
                  <a:pt x="442214" y="381000"/>
                </a:lnTo>
                <a:lnTo>
                  <a:pt x="54864" y="381000"/>
                </a:lnTo>
                <a:lnTo>
                  <a:pt x="54864" y="54864"/>
                </a:lnTo>
                <a:lnTo>
                  <a:pt x="442214" y="54864"/>
                </a:lnTo>
                <a:lnTo>
                  <a:pt x="442214" y="43942"/>
                </a:lnTo>
                <a:close/>
              </a:path>
              <a:path w="486410" h="436244">
                <a:moveTo>
                  <a:pt x="442214" y="54864"/>
                </a:moveTo>
                <a:lnTo>
                  <a:pt x="431292" y="54864"/>
                </a:lnTo>
                <a:lnTo>
                  <a:pt x="431292" y="381000"/>
                </a:lnTo>
                <a:lnTo>
                  <a:pt x="442214" y="381000"/>
                </a:lnTo>
                <a:lnTo>
                  <a:pt x="442214" y="54864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8269" y="2191511"/>
            <a:ext cx="1040765" cy="114300"/>
          </a:xfrm>
          <a:custGeom>
            <a:avLst/>
            <a:gdLst/>
            <a:ahLst/>
            <a:cxnLst/>
            <a:rect l="l" t="t" r="r" b="b"/>
            <a:pathLst>
              <a:path w="1040764" h="114300">
                <a:moveTo>
                  <a:pt x="926465" y="0"/>
                </a:moveTo>
                <a:lnTo>
                  <a:pt x="926465" y="114300"/>
                </a:lnTo>
                <a:lnTo>
                  <a:pt x="1002665" y="76200"/>
                </a:lnTo>
                <a:lnTo>
                  <a:pt x="945515" y="76200"/>
                </a:lnTo>
                <a:lnTo>
                  <a:pt x="945515" y="38100"/>
                </a:lnTo>
                <a:lnTo>
                  <a:pt x="1002665" y="38100"/>
                </a:lnTo>
                <a:lnTo>
                  <a:pt x="926465" y="0"/>
                </a:lnTo>
                <a:close/>
              </a:path>
              <a:path w="1040764" h="114300">
                <a:moveTo>
                  <a:pt x="92646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26465" y="76200"/>
                </a:lnTo>
                <a:lnTo>
                  <a:pt x="926465" y="38100"/>
                </a:lnTo>
                <a:close/>
              </a:path>
              <a:path w="1040764" h="114300">
                <a:moveTo>
                  <a:pt x="1002665" y="38100"/>
                </a:moveTo>
                <a:lnTo>
                  <a:pt x="945515" y="38100"/>
                </a:lnTo>
                <a:lnTo>
                  <a:pt x="945515" y="76200"/>
                </a:lnTo>
                <a:lnTo>
                  <a:pt x="1002665" y="76200"/>
                </a:lnTo>
                <a:lnTo>
                  <a:pt x="1040765" y="57150"/>
                </a:lnTo>
                <a:lnTo>
                  <a:pt x="1002665" y="381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3561" y="2191511"/>
            <a:ext cx="685800" cy="114300"/>
          </a:xfrm>
          <a:custGeom>
            <a:avLst/>
            <a:gdLst/>
            <a:ahLst/>
            <a:cxnLst/>
            <a:rect l="l" t="t" r="r" b="b"/>
            <a:pathLst>
              <a:path w="685800" h="114300">
                <a:moveTo>
                  <a:pt x="571500" y="0"/>
                </a:moveTo>
                <a:lnTo>
                  <a:pt x="571500" y="114300"/>
                </a:lnTo>
                <a:lnTo>
                  <a:pt x="647700" y="76200"/>
                </a:lnTo>
                <a:lnTo>
                  <a:pt x="590550" y="76200"/>
                </a:lnTo>
                <a:lnTo>
                  <a:pt x="590550" y="38100"/>
                </a:lnTo>
                <a:lnTo>
                  <a:pt x="647700" y="38100"/>
                </a:lnTo>
                <a:lnTo>
                  <a:pt x="571500" y="0"/>
                </a:lnTo>
                <a:close/>
              </a:path>
              <a:path w="685800" h="114300">
                <a:moveTo>
                  <a:pt x="571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685800" h="114300">
                <a:moveTo>
                  <a:pt x="647700" y="38100"/>
                </a:moveTo>
                <a:lnTo>
                  <a:pt x="590550" y="38100"/>
                </a:lnTo>
                <a:lnTo>
                  <a:pt x="590550" y="76200"/>
                </a:lnTo>
                <a:lnTo>
                  <a:pt x="647700" y="76200"/>
                </a:lnTo>
                <a:lnTo>
                  <a:pt x="685800" y="57150"/>
                </a:lnTo>
                <a:lnTo>
                  <a:pt x="647700" y="381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761" y="2191511"/>
            <a:ext cx="685800" cy="114300"/>
          </a:xfrm>
          <a:custGeom>
            <a:avLst/>
            <a:gdLst/>
            <a:ahLst/>
            <a:cxnLst/>
            <a:rect l="l" t="t" r="r" b="b"/>
            <a:pathLst>
              <a:path w="685800" h="114300">
                <a:moveTo>
                  <a:pt x="571500" y="0"/>
                </a:moveTo>
                <a:lnTo>
                  <a:pt x="571500" y="114300"/>
                </a:lnTo>
                <a:lnTo>
                  <a:pt x="647700" y="76200"/>
                </a:lnTo>
                <a:lnTo>
                  <a:pt x="590550" y="76200"/>
                </a:lnTo>
                <a:lnTo>
                  <a:pt x="590550" y="38100"/>
                </a:lnTo>
                <a:lnTo>
                  <a:pt x="647700" y="38100"/>
                </a:lnTo>
                <a:lnTo>
                  <a:pt x="571500" y="0"/>
                </a:lnTo>
                <a:close/>
              </a:path>
              <a:path w="685800" h="114300">
                <a:moveTo>
                  <a:pt x="571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685800" h="114300">
                <a:moveTo>
                  <a:pt x="647700" y="38100"/>
                </a:moveTo>
                <a:lnTo>
                  <a:pt x="590550" y="38100"/>
                </a:lnTo>
                <a:lnTo>
                  <a:pt x="590550" y="76200"/>
                </a:lnTo>
                <a:lnTo>
                  <a:pt x="647700" y="76200"/>
                </a:lnTo>
                <a:lnTo>
                  <a:pt x="685800" y="57150"/>
                </a:lnTo>
                <a:lnTo>
                  <a:pt x="647700" y="381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961" y="2191511"/>
            <a:ext cx="685800" cy="114300"/>
          </a:xfrm>
          <a:custGeom>
            <a:avLst/>
            <a:gdLst/>
            <a:ahLst/>
            <a:cxnLst/>
            <a:rect l="l" t="t" r="r" b="b"/>
            <a:pathLst>
              <a:path w="685800" h="114300">
                <a:moveTo>
                  <a:pt x="571500" y="0"/>
                </a:moveTo>
                <a:lnTo>
                  <a:pt x="571500" y="114300"/>
                </a:lnTo>
                <a:lnTo>
                  <a:pt x="647700" y="76200"/>
                </a:lnTo>
                <a:lnTo>
                  <a:pt x="590550" y="76200"/>
                </a:lnTo>
                <a:lnTo>
                  <a:pt x="590550" y="38100"/>
                </a:lnTo>
                <a:lnTo>
                  <a:pt x="647700" y="38100"/>
                </a:lnTo>
                <a:lnTo>
                  <a:pt x="571500" y="0"/>
                </a:lnTo>
                <a:close/>
              </a:path>
              <a:path w="685800" h="114300">
                <a:moveTo>
                  <a:pt x="5715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685800" h="114300">
                <a:moveTo>
                  <a:pt x="647700" y="38100"/>
                </a:moveTo>
                <a:lnTo>
                  <a:pt x="590550" y="38100"/>
                </a:lnTo>
                <a:lnTo>
                  <a:pt x="590550" y="76200"/>
                </a:lnTo>
                <a:lnTo>
                  <a:pt x="647700" y="76200"/>
                </a:lnTo>
                <a:lnTo>
                  <a:pt x="685800" y="57150"/>
                </a:lnTo>
                <a:lnTo>
                  <a:pt x="647700" y="3810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45668" y="1544486"/>
            <a:ext cx="7852663" cy="889022"/>
          </a:xfrm>
          <a:prstGeom prst="rect">
            <a:avLst/>
          </a:prstGeom>
        </p:spPr>
        <p:txBody>
          <a:bodyPr vert="horz" wrap="square" lIns="0" tIns="514664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6516" y="3664176"/>
            <a:ext cx="258191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typed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lang="en-US" sz="2400" spc="-10" dirty="0">
                <a:latin typeface="Times New Roman"/>
                <a:cs typeface="Times New Roman"/>
              </a:rPr>
              <a:t>* </a:t>
            </a:r>
            <a:r>
              <a:rPr sz="2400" dirty="0">
                <a:latin typeface="Times New Roman"/>
                <a:cs typeface="Times New Roman"/>
              </a:rPr>
              <a:t>next;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 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ode;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506595" y="2978122"/>
            <a:ext cx="2698750" cy="370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451484" indent="-1524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LinkedList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pr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vat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  <a:p>
            <a:pPr marL="165100" marR="908050" indent="1524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5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e; Node</a:t>
            </a:r>
            <a:r>
              <a:rPr lang="en-US" sz="2400" dirty="0">
                <a:latin typeface="Times New Roman"/>
                <a:cs typeface="Times New Roman"/>
              </a:rPr>
              <a:t>* </a:t>
            </a:r>
            <a:r>
              <a:rPr sz="2400" dirty="0">
                <a:latin typeface="Times New Roman"/>
                <a:cs typeface="Times New Roman"/>
              </a:rPr>
              <a:t>root;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publ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c:</a:t>
            </a:r>
          </a:p>
          <a:p>
            <a:pPr marL="317500" marR="50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); 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ove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); bool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find(int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);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pc="-5" dirty="0"/>
              <a:t>Insertin</a:t>
            </a:r>
            <a:r>
              <a:rPr dirty="0"/>
              <a:t>g</a:t>
            </a:r>
            <a:r>
              <a:rPr spc="-30" dirty="0"/>
              <a:t> </a:t>
            </a:r>
            <a:r>
              <a:rPr spc="-5" dirty="0"/>
              <a:t>a</a:t>
            </a:r>
            <a:r>
              <a:rPr dirty="0"/>
              <a:t>t </a:t>
            </a:r>
            <a:r>
              <a:rPr spc="-5" dirty="0"/>
              <a:t>th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beg</a:t>
            </a:r>
            <a:r>
              <a:rPr spc="-10" dirty="0"/>
              <a:t>i</a:t>
            </a:r>
            <a:r>
              <a:rPr dirty="0"/>
              <a:t>nning</a:t>
            </a:r>
            <a:r>
              <a:rPr spc="-20" dirty="0"/>
              <a:t> </a:t>
            </a:r>
            <a:r>
              <a:rPr spc="-5" dirty="0"/>
              <a:t>o</a:t>
            </a:r>
            <a:r>
              <a:rPr dirty="0"/>
              <a:t>f the</a:t>
            </a:r>
            <a:r>
              <a:rPr spc="-10" dirty="0"/>
              <a:t> </a:t>
            </a:r>
            <a:r>
              <a:rPr spc="-5" dirty="0"/>
              <a:t>list</a:t>
            </a:r>
            <a:endParaRPr sz="1800">
              <a:latin typeface="Wingdings 3"/>
              <a:cs typeface="Wingdings 3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dirty="0"/>
              <a:t>Complexity</a:t>
            </a:r>
            <a:r>
              <a:rPr spc="-30" dirty="0"/>
              <a:t> </a:t>
            </a:r>
            <a:r>
              <a:rPr dirty="0"/>
              <a:t>O(1)</a:t>
            </a:r>
            <a:endParaRPr sz="1800">
              <a:latin typeface="Wingdings 3"/>
              <a:cs typeface="Wingdings 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9903" y="730740"/>
            <a:ext cx="4584192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8194" y="3130277"/>
            <a:ext cx="401764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LinkedLis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:inse</a:t>
            </a:r>
            <a:r>
              <a:rPr sz="2400" spc="-10" dirty="0">
                <a:latin typeface="Times New Roman"/>
                <a:cs typeface="Times New Roman"/>
              </a:rPr>
              <a:t>rt</a:t>
            </a:r>
            <a:r>
              <a:rPr sz="2400" dirty="0">
                <a:latin typeface="Times New Roman"/>
                <a:cs typeface="Times New Roman"/>
              </a:rPr>
              <a:t>(int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317500" marR="79502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Node</a:t>
            </a:r>
            <a:r>
              <a:rPr lang="en-US" sz="2400" dirty="0">
                <a:latin typeface="Times New Roman"/>
                <a:cs typeface="Times New Roman"/>
              </a:rPr>
              <a:t>* </a:t>
            </a:r>
            <a:r>
              <a:rPr sz="2400" dirty="0">
                <a:latin typeface="Times New Roman"/>
                <a:cs typeface="Times New Roman"/>
              </a:rPr>
              <a:t>n = new 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ode(); n-&gt;val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317500" marR="18427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n-&gt;next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; root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n; </a:t>
            </a:r>
            <a:endParaRPr lang="en-US" sz="2400" dirty="0">
              <a:latin typeface="Times New Roman"/>
              <a:cs typeface="Times New Roman"/>
            </a:endParaRPr>
          </a:p>
          <a:p>
            <a:pPr marL="317500" marR="184277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5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+;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563790"/>
            <a:ext cx="78740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pc="-5" dirty="0"/>
              <a:t>R</a:t>
            </a:r>
            <a:r>
              <a:rPr spc="-10" dirty="0"/>
              <a:t>e</a:t>
            </a:r>
            <a:r>
              <a:rPr dirty="0"/>
              <a:t>mo</a:t>
            </a:r>
            <a:r>
              <a:rPr spc="-20" dirty="0"/>
              <a:t>v</a:t>
            </a:r>
            <a:r>
              <a:rPr dirty="0"/>
              <a:t>e</a:t>
            </a:r>
            <a:r>
              <a:rPr spc="10" dirty="0"/>
              <a:t> </a:t>
            </a:r>
            <a:r>
              <a:rPr spc="-5" dirty="0"/>
              <a:t>th</a:t>
            </a:r>
            <a:r>
              <a:rPr dirty="0"/>
              <a:t>e fi</a:t>
            </a:r>
            <a:r>
              <a:rPr spc="-10" dirty="0"/>
              <a:t>r</a:t>
            </a:r>
            <a:r>
              <a:rPr dirty="0"/>
              <a:t>st</a:t>
            </a:r>
            <a:r>
              <a:rPr spc="-30" dirty="0"/>
              <a:t> </a:t>
            </a:r>
            <a:r>
              <a:rPr spc="-5" dirty="0"/>
              <a:t>el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</a:t>
            </a:r>
            <a:r>
              <a:rPr spc="-5" dirty="0"/>
              <a:t> </a:t>
            </a:r>
            <a:r>
              <a:rPr spc="-10" dirty="0"/>
              <a:t>w</a:t>
            </a:r>
            <a:r>
              <a:rPr spc="-5" dirty="0"/>
              <a:t>it</a:t>
            </a:r>
            <a:r>
              <a:rPr dirty="0"/>
              <a:t>h</a:t>
            </a:r>
            <a:r>
              <a:rPr spc="-15" dirty="0"/>
              <a:t> </a:t>
            </a:r>
            <a:r>
              <a:rPr spc="-5" dirty="0"/>
              <a:t>th</a:t>
            </a:r>
            <a:r>
              <a:rPr dirty="0"/>
              <a:t>e </a:t>
            </a:r>
            <a:r>
              <a:rPr spc="-15" dirty="0"/>
              <a:t>g</a:t>
            </a:r>
            <a:r>
              <a:rPr spc="-5" dirty="0"/>
              <a:t>i</a:t>
            </a:r>
            <a:r>
              <a:rPr spc="-10" dirty="0"/>
              <a:t>v</a:t>
            </a:r>
            <a:r>
              <a:rPr spc="-5" dirty="0"/>
              <a:t>e</a:t>
            </a:r>
            <a:r>
              <a:rPr dirty="0"/>
              <a:t>n </a:t>
            </a:r>
            <a:r>
              <a:rPr spc="-15" dirty="0"/>
              <a:t>v</a:t>
            </a:r>
            <a:r>
              <a:rPr spc="-5" dirty="0"/>
              <a:t>alue</a:t>
            </a:r>
            <a:endParaRPr sz="1800">
              <a:latin typeface="Wingdings 3"/>
              <a:cs typeface="Wingdings 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4634" y="533400"/>
            <a:ext cx="5116068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39" y="2026160"/>
            <a:ext cx="4253865" cy="364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920">
              <a:lnSpc>
                <a:spcPct val="100000"/>
              </a:lnSpc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Complexity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O(n)</a:t>
            </a:r>
          </a:p>
          <a:p>
            <a:pPr marL="317500" marR="5080" indent="-304800">
              <a:lnSpc>
                <a:spcPct val="100000"/>
              </a:lnSpc>
              <a:spcBef>
                <a:spcPts val="2160"/>
              </a:spcBef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ke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Li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::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ove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Node</a:t>
            </a:r>
            <a:r>
              <a:rPr lang="en-US" sz="2400" dirty="0">
                <a:latin typeface="Times New Roman"/>
                <a:cs typeface="Times New Roman"/>
              </a:rPr>
              <a:t>* </a:t>
            </a:r>
            <a:r>
              <a:rPr sz="2400" dirty="0">
                <a:latin typeface="Times New Roman"/>
                <a:cs typeface="Times New Roman"/>
              </a:rPr>
              <a:t>prev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LL;</a:t>
            </a: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Node</a:t>
            </a:r>
            <a:r>
              <a:rPr lang="en-US" sz="2400" dirty="0">
                <a:latin typeface="Times New Roman"/>
                <a:cs typeface="Times New Roman"/>
              </a:rPr>
              <a:t>* </a:t>
            </a:r>
            <a:r>
              <a:rPr sz="2400" dirty="0">
                <a:latin typeface="Times New Roman"/>
                <a:cs typeface="Times New Roman"/>
              </a:rPr>
              <a:t>cur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1231900" marR="386080" indent="-9150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while (cur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!= 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&amp;&amp; curren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-&gt;val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6223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ev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cu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rent;</a:t>
            </a:r>
          </a:p>
          <a:p>
            <a:pPr marL="6223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cu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cu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-&gt;n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xt;</a:t>
            </a: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if (cu</a:t>
            </a:r>
            <a:r>
              <a:rPr spc="5" dirty="0"/>
              <a:t>r</a:t>
            </a:r>
            <a:r>
              <a:rPr dirty="0"/>
              <a:t>rent</a:t>
            </a:r>
            <a:r>
              <a:rPr spc="-35" dirty="0"/>
              <a:t> </a:t>
            </a:r>
            <a:r>
              <a:rPr dirty="0"/>
              <a:t>==</a:t>
            </a:r>
            <a:r>
              <a:rPr spc="-10" dirty="0"/>
              <a:t> </a:t>
            </a:r>
            <a:r>
              <a:rPr dirty="0"/>
              <a:t>N</a:t>
            </a:r>
            <a:r>
              <a:rPr spc="-10" dirty="0"/>
              <a:t>U</a:t>
            </a:r>
            <a:r>
              <a:rPr dirty="0"/>
              <a:t>LL)</a:t>
            </a:r>
            <a:r>
              <a:rPr spc="5" dirty="0"/>
              <a:t> </a:t>
            </a:r>
            <a:r>
              <a:rPr dirty="0"/>
              <a:t>{</a:t>
            </a:r>
          </a:p>
          <a:p>
            <a:pPr marL="622300" marR="406400">
              <a:lnSpc>
                <a:spcPct val="100000"/>
              </a:lnSpc>
            </a:pPr>
            <a:r>
              <a:rPr dirty="0"/>
              <a:t>//</a:t>
            </a:r>
            <a:r>
              <a:rPr spc="-20" dirty="0"/>
              <a:t> </a:t>
            </a:r>
            <a:r>
              <a:rPr dirty="0"/>
              <a:t>Ele</a:t>
            </a:r>
            <a:r>
              <a:rPr spc="-15" dirty="0"/>
              <a:t>m</a:t>
            </a:r>
            <a:r>
              <a:rPr dirty="0"/>
              <a:t>ent not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the list. re</a:t>
            </a:r>
            <a:r>
              <a:rPr spc="5" dirty="0"/>
              <a:t>t</a:t>
            </a:r>
            <a:r>
              <a:rPr dirty="0"/>
              <a:t>urn;</a:t>
            </a:r>
          </a:p>
          <a:p>
            <a:pPr marL="317500">
              <a:lnSpc>
                <a:spcPct val="100000"/>
              </a:lnSpc>
            </a:pPr>
            <a:r>
              <a:rPr dirty="0"/>
              <a:t>}</a:t>
            </a:r>
          </a:p>
          <a:p>
            <a:pPr marL="622300" marR="852169" indent="-304800">
              <a:lnSpc>
                <a:spcPct val="100000"/>
              </a:lnSpc>
            </a:pPr>
            <a:r>
              <a:rPr dirty="0"/>
              <a:t>if (prev</a:t>
            </a:r>
            <a:r>
              <a:rPr spc="-10" dirty="0"/>
              <a:t> </a:t>
            </a:r>
            <a:r>
              <a:rPr dirty="0"/>
              <a:t>==</a:t>
            </a:r>
            <a:r>
              <a:rPr spc="-10" dirty="0"/>
              <a:t> </a:t>
            </a:r>
            <a:r>
              <a:rPr dirty="0"/>
              <a:t>N</a:t>
            </a:r>
            <a:r>
              <a:rPr spc="-10" dirty="0"/>
              <a:t>U</a:t>
            </a:r>
            <a:r>
              <a:rPr dirty="0"/>
              <a:t>LL)</a:t>
            </a:r>
            <a:r>
              <a:rPr spc="5" dirty="0"/>
              <a:t> </a:t>
            </a:r>
            <a:r>
              <a:rPr dirty="0"/>
              <a:t>{ root</a:t>
            </a:r>
            <a:r>
              <a:rPr spc="-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curren</a:t>
            </a:r>
            <a:r>
              <a:rPr spc="15" dirty="0"/>
              <a:t>t</a:t>
            </a:r>
            <a:r>
              <a:rPr dirty="0"/>
              <a:t>-&gt;next;</a:t>
            </a:r>
          </a:p>
          <a:p>
            <a:pPr marL="317500">
              <a:lnSpc>
                <a:spcPct val="100000"/>
              </a:lnSpc>
            </a:pPr>
            <a:r>
              <a:rPr dirty="0"/>
              <a:t>} el</a:t>
            </a:r>
            <a:r>
              <a:rPr spc="5" dirty="0"/>
              <a:t>s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{</a:t>
            </a:r>
          </a:p>
          <a:p>
            <a:pPr marL="622300">
              <a:lnSpc>
                <a:spcPct val="100000"/>
              </a:lnSpc>
            </a:pPr>
            <a:r>
              <a:rPr dirty="0"/>
              <a:t>pre</a:t>
            </a:r>
            <a:r>
              <a:rPr spc="5" dirty="0"/>
              <a:t>v</a:t>
            </a:r>
            <a:r>
              <a:rPr dirty="0"/>
              <a:t>-&gt;next</a:t>
            </a:r>
            <a:r>
              <a:rPr spc="-35" dirty="0"/>
              <a:t> </a:t>
            </a:r>
            <a:r>
              <a:rPr dirty="0"/>
              <a:t>= cur</a:t>
            </a:r>
            <a:r>
              <a:rPr spc="5" dirty="0"/>
              <a:t>r</a:t>
            </a:r>
            <a:r>
              <a:rPr dirty="0"/>
              <a:t>en</a:t>
            </a:r>
            <a:r>
              <a:rPr spc="5" dirty="0"/>
              <a:t>t</a:t>
            </a:r>
            <a:r>
              <a:rPr dirty="0"/>
              <a:t>-</a:t>
            </a:r>
            <a:r>
              <a:rPr spc="-15" dirty="0"/>
              <a:t>&gt;</a:t>
            </a:r>
            <a:r>
              <a:rPr dirty="0"/>
              <a:t>nex</a:t>
            </a:r>
            <a:r>
              <a:rPr spc="-10" dirty="0"/>
              <a:t>t</a:t>
            </a:r>
            <a:r>
              <a:rPr dirty="0"/>
              <a:t>;</a:t>
            </a:r>
          </a:p>
          <a:p>
            <a:pPr marL="317500">
              <a:lnSpc>
                <a:spcPct val="100000"/>
              </a:lnSpc>
            </a:pPr>
            <a:r>
              <a:rPr dirty="0"/>
              <a:t>}</a:t>
            </a:r>
          </a:p>
          <a:p>
            <a:pPr marL="317500">
              <a:lnSpc>
                <a:spcPct val="100000"/>
              </a:lnSpc>
            </a:pPr>
            <a:r>
              <a:rPr dirty="0"/>
              <a:t>si</a:t>
            </a:r>
            <a:r>
              <a:rPr spc="5" dirty="0"/>
              <a:t>z</a:t>
            </a:r>
            <a:r>
              <a:rPr dirty="0"/>
              <a:t>e--;</a:t>
            </a:r>
          </a:p>
          <a:p>
            <a:pPr marL="317500">
              <a:lnSpc>
                <a:spcPct val="100000"/>
              </a:lnSpc>
            </a:pPr>
            <a:r>
              <a:rPr dirty="0"/>
              <a:t>del</a:t>
            </a:r>
            <a:r>
              <a:rPr spc="5" dirty="0"/>
              <a:t>e</a:t>
            </a:r>
            <a:r>
              <a:rPr dirty="0"/>
              <a:t>te</a:t>
            </a:r>
            <a:r>
              <a:rPr spc="-30" dirty="0"/>
              <a:t> </a:t>
            </a:r>
            <a:r>
              <a:rPr dirty="0"/>
              <a:t>current;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544486"/>
            <a:ext cx="78526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z="24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4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400" dirty="0"/>
              <a:t>Pr</a:t>
            </a:r>
            <a:r>
              <a:rPr sz="2400" spc="-10" dirty="0"/>
              <a:t>i</a:t>
            </a:r>
            <a:r>
              <a:rPr sz="2400" dirty="0"/>
              <a:t>nt</a:t>
            </a:r>
            <a:r>
              <a:rPr sz="2400" spc="-15" dirty="0"/>
              <a:t> </a:t>
            </a:r>
            <a:r>
              <a:rPr sz="2400" spc="-5" dirty="0"/>
              <a:t>al</a:t>
            </a:r>
            <a:r>
              <a:rPr sz="2400" dirty="0"/>
              <a:t>l</a:t>
            </a:r>
            <a:r>
              <a:rPr sz="2400" spc="-20" dirty="0"/>
              <a:t> </a:t>
            </a:r>
            <a:r>
              <a:rPr sz="2400" spc="-5" dirty="0"/>
              <a:t>el</a:t>
            </a:r>
            <a:r>
              <a:rPr sz="2400" spc="-15" dirty="0"/>
              <a:t>e</a:t>
            </a:r>
            <a:r>
              <a:rPr sz="2400" dirty="0"/>
              <a:t>m</a:t>
            </a:r>
            <a:r>
              <a:rPr sz="2400" spc="-10" dirty="0"/>
              <a:t>e</a:t>
            </a:r>
            <a:r>
              <a:rPr sz="2400" dirty="0"/>
              <a:t>nts</a:t>
            </a:r>
            <a:r>
              <a:rPr sz="2400" spc="-20" dirty="0"/>
              <a:t> </a:t>
            </a:r>
            <a:r>
              <a:rPr sz="2400" spc="-5" dirty="0"/>
              <a:t>i</a:t>
            </a:r>
            <a:r>
              <a:rPr sz="2400" dirty="0"/>
              <a:t>n</a:t>
            </a:r>
            <a:r>
              <a:rPr sz="2400" spc="-15" dirty="0"/>
              <a:t> </a:t>
            </a:r>
            <a:r>
              <a:rPr sz="2400" spc="-5" dirty="0"/>
              <a:t>th</a:t>
            </a:r>
            <a:r>
              <a:rPr sz="2400" dirty="0"/>
              <a:t>e </a:t>
            </a:r>
            <a:r>
              <a:rPr sz="2400" spc="-10" dirty="0"/>
              <a:t>l</a:t>
            </a:r>
            <a:r>
              <a:rPr sz="2400" spc="-5" dirty="0"/>
              <a:t>ist</a:t>
            </a:r>
            <a:br>
              <a:rPr lang="en-US" sz="2400" dirty="0">
                <a:latin typeface="Wingdings 3"/>
              </a:rPr>
            </a:br>
            <a:r>
              <a:rPr sz="24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4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sz="2400" dirty="0"/>
              <a:t>Complexity</a:t>
            </a:r>
            <a:r>
              <a:rPr sz="2400" spc="-30" dirty="0"/>
              <a:t> </a:t>
            </a:r>
            <a:r>
              <a:rPr sz="2400" dirty="0"/>
              <a:t>O(n)</a:t>
            </a:r>
            <a:endParaRPr sz="24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9086" y="457200"/>
            <a:ext cx="4315968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2686022"/>
            <a:ext cx="7465060" cy="2953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924560" indent="-3054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vo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LinkedLis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::p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lang="en-US" sz="2400" dirty="0">
              <a:latin typeface="Times New Roman"/>
              <a:cs typeface="Times New Roman"/>
            </a:endParaRPr>
          </a:p>
          <a:p>
            <a:pPr marL="317500" marR="924560" indent="-3054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lang="en-US" sz="2400" dirty="0">
                <a:latin typeface="Times New Roman"/>
                <a:cs typeface="Times New Roman"/>
              </a:rPr>
              <a:t>* </a:t>
            </a:r>
            <a:r>
              <a:rPr sz="2400" dirty="0">
                <a:latin typeface="Times New Roman"/>
                <a:cs typeface="Times New Roman"/>
              </a:rPr>
              <a:t>cur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; cout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"{</a:t>
            </a:r>
            <a:r>
              <a:rPr sz="2400" spc="5" dirty="0"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622300" marR="5080" indent="-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while (cur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!= 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</a:t>
            </a:r>
            <a:endParaRPr lang="en-US" sz="2400" dirty="0">
              <a:latin typeface="Times New Roman"/>
              <a:cs typeface="Times New Roman"/>
            </a:endParaRPr>
          </a:p>
          <a:p>
            <a:pPr marL="622300" marR="5080" indent="-3048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sz="2400" dirty="0" err="1">
                <a:latin typeface="Times New Roman"/>
                <a:cs typeface="Times New Roman"/>
              </a:rPr>
              <a:t>cout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-&gt;v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 </a:t>
            </a:r>
            <a:r>
              <a:rPr sz="2400" spc="5" dirty="0"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; </a:t>
            </a:r>
            <a:endParaRPr lang="en-US" sz="2400" dirty="0">
              <a:latin typeface="Times New Roman"/>
              <a:cs typeface="Times New Roman"/>
            </a:endParaRPr>
          </a:p>
          <a:p>
            <a:pPr marL="622300" marR="5080" indent="-3048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-&gt;n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xt;</a:t>
            </a: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"}"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ts val="287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544486"/>
            <a:ext cx="7852663" cy="882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dirty="0"/>
              <a:t>Check</a:t>
            </a:r>
            <a:r>
              <a:rPr spc="-30" dirty="0"/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-15" dirty="0"/>
              <a:t> </a:t>
            </a:r>
            <a:r>
              <a:rPr spc="-5" dirty="0"/>
              <a:t>el</a:t>
            </a:r>
            <a:r>
              <a:rPr spc="-1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dirty="0"/>
              <a:t>nt</a:t>
            </a:r>
            <a:r>
              <a:rPr spc="-5" dirty="0"/>
              <a:t> i</a:t>
            </a:r>
            <a:r>
              <a:rPr dirty="0"/>
              <a:t>s</a:t>
            </a:r>
            <a:r>
              <a:rPr spc="-15" dirty="0"/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-15" dirty="0"/>
              <a:t> </a:t>
            </a:r>
            <a:r>
              <a:rPr spc="-5" dirty="0"/>
              <a:t>th</a:t>
            </a:r>
            <a:r>
              <a:rPr dirty="0"/>
              <a:t>e </a:t>
            </a:r>
            <a:r>
              <a:rPr spc="-10" dirty="0"/>
              <a:t>l</a:t>
            </a:r>
            <a:r>
              <a:rPr spc="-5" dirty="0"/>
              <a:t>ist</a:t>
            </a:r>
            <a:endParaRPr sz="1800" dirty="0">
              <a:latin typeface="Wingdings 3"/>
              <a:cs typeface="Wingdings 3"/>
            </a:endParaRPr>
          </a:p>
          <a:p>
            <a:pPr marL="12700" algn="l">
              <a:lnSpc>
                <a:spcPct val="100000"/>
              </a:lnSpc>
              <a:spcBef>
                <a:spcPts val="395"/>
              </a:spcBef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-755" dirty="0">
                <a:solidFill>
                  <a:srgbClr val="2CA1BE"/>
                </a:solidFill>
                <a:latin typeface="Wingdings 3"/>
                <a:cs typeface="Wingdings 3"/>
              </a:rPr>
              <a:t> </a:t>
            </a:r>
            <a:r>
              <a:rPr dirty="0"/>
              <a:t>Complexity</a:t>
            </a:r>
            <a:r>
              <a:rPr spc="-30" dirty="0"/>
              <a:t> </a:t>
            </a:r>
            <a:r>
              <a:rPr dirty="0"/>
              <a:t>O(n)</a:t>
            </a:r>
            <a:endParaRPr sz="1800" dirty="0">
              <a:latin typeface="Wingdings 3"/>
              <a:cs typeface="Wingdings 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517839"/>
            <a:ext cx="4195572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503" y="2758031"/>
            <a:ext cx="902144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bool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LinkedLis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::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ind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622300" marR="5080" indent="-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for (Node</a:t>
            </a:r>
            <a:r>
              <a:rPr lang="en-US" sz="2400" dirty="0">
                <a:latin typeface="Times New Roman"/>
                <a:cs typeface="Times New Roman"/>
              </a:rPr>
              <a:t>* </a:t>
            </a:r>
            <a:r>
              <a:rPr sz="2400" dirty="0">
                <a:latin typeface="Times New Roman"/>
                <a:cs typeface="Times New Roman"/>
              </a:rPr>
              <a:t>cur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!= 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L;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</a:t>
            </a:r>
            <a:r>
              <a:rPr sz="2400" spc="3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-&gt;n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if (cu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ren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val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true;</a:t>
            </a:r>
          </a:p>
          <a:p>
            <a:pPr marL="6223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  <a:p>
            <a:pPr marL="317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false;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5105400" cy="3397412"/>
          </a:xfrm>
          <a:prstGeom prst="rect">
            <a:avLst/>
          </a:prstGeom>
        </p:spPr>
      </p:pic>
      <p:sp>
        <p:nvSpPr>
          <p:cNvPr id="5" name="object 3"/>
          <p:cNvSpPr/>
          <p:nvPr/>
        </p:nvSpPr>
        <p:spPr>
          <a:xfrm>
            <a:off x="2133600" y="609600"/>
            <a:ext cx="5108448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321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461</Words>
  <Application>Microsoft Macintosh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Lucida Sans Unicode</vt:lpstr>
      <vt:lpstr>LucidaSans-Demi</vt:lpstr>
      <vt:lpstr>Times New Roman</vt:lpstr>
      <vt:lpstr>Verdana</vt:lpstr>
      <vt:lpstr>Wingdings 3</vt:lpstr>
      <vt:lpstr>Office Theme</vt:lpstr>
      <vt:lpstr>PowerPoint Presentation</vt:lpstr>
      <vt:lpstr> Understand the need for data structures   Introduce some of the most common data structures</vt:lpstr>
      <vt:lpstr>PowerPoint Presentation</vt:lpstr>
      <vt:lpstr>PowerPoint Presentation</vt:lpstr>
      <vt:lpstr> Inserting at the beginning of the list  Complexity O(1)</vt:lpstr>
      <vt:lpstr> Remove the first element with the given value</vt:lpstr>
      <vt:lpstr> Print all elements in the list  Complexity O(n)</vt:lpstr>
      <vt:lpstr> Check if element is in the list  Complexity O(n)</vt:lpstr>
      <vt:lpstr>PowerPoint Presentation</vt:lpstr>
      <vt:lpstr> Free memory that was taken by the list  Compexity O(n)</vt:lpstr>
      <vt:lpstr>A copy constructor and destructor for the LinkedList are required (probably, based on projected use).  A: YES/YES B: NO/NO C: YES/NO D: NO/YES  Why?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</dc:creator>
  <cp:lastModifiedBy>Microsoft Office User</cp:lastModifiedBy>
  <cp:revision>9</cp:revision>
  <dcterms:created xsi:type="dcterms:W3CDTF">2017-03-29T18:41:54Z</dcterms:created>
  <dcterms:modified xsi:type="dcterms:W3CDTF">2019-11-04T17:13:09Z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2017-03-29T00:00:00Z</vt:filetime>
  </property>
</Properties>
</file>