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5" r:id="rId17"/>
    <p:sldId id="316" r:id="rId18"/>
    <p:sldId id="317" r:id="rId19"/>
    <p:sldId id="318" r:id="rId20"/>
    <p:sldId id="319" r:id="rId21"/>
    <p:sldId id="320" r:id="rId22"/>
    <p:sldId id="321" r:id="rId23"/>
    <p:sldId id="322" r:id="rId24"/>
    <p:sldId id="323" r:id="rId25"/>
    <p:sldId id="324" r:id="rId26"/>
  </p:sldIdLst>
  <p:sldSz cx="9144000" cy="6858000" type="screen4x3"/>
  <p:notesSz cx="7315200" cy="9601200"/>
  <p:defaultTextStyle>
    <a:defPPr>
      <a:defRPr lang="en-US"/>
    </a:defPPr>
    <a:lvl1pPr algn="l" rtl="0" fontAlgn="base">
      <a:spcBef>
        <a:spcPct val="20000"/>
      </a:spcBef>
      <a:spcAft>
        <a:spcPct val="0"/>
      </a:spcAft>
      <a:buFont typeface="Marlett" pitchFamily="2" charset="2"/>
      <a:defRPr sz="2800" kern="1200">
        <a:solidFill>
          <a:schemeClr val="tx1"/>
        </a:solidFill>
        <a:latin typeface="Arial" charset="0"/>
        <a:ea typeface="+mn-ea"/>
        <a:cs typeface="+mn-cs"/>
      </a:defRPr>
    </a:lvl1pPr>
    <a:lvl2pPr marL="457200" algn="l" rtl="0" fontAlgn="base">
      <a:spcBef>
        <a:spcPct val="20000"/>
      </a:spcBef>
      <a:spcAft>
        <a:spcPct val="0"/>
      </a:spcAft>
      <a:buFont typeface="Marlett" pitchFamily="2" charset="2"/>
      <a:defRPr sz="2800" kern="1200">
        <a:solidFill>
          <a:schemeClr val="tx1"/>
        </a:solidFill>
        <a:latin typeface="Arial" charset="0"/>
        <a:ea typeface="+mn-ea"/>
        <a:cs typeface="+mn-cs"/>
      </a:defRPr>
    </a:lvl2pPr>
    <a:lvl3pPr marL="914400" algn="l" rtl="0" fontAlgn="base">
      <a:spcBef>
        <a:spcPct val="20000"/>
      </a:spcBef>
      <a:spcAft>
        <a:spcPct val="0"/>
      </a:spcAft>
      <a:buFont typeface="Marlett" pitchFamily="2" charset="2"/>
      <a:defRPr sz="2800" kern="1200">
        <a:solidFill>
          <a:schemeClr val="tx1"/>
        </a:solidFill>
        <a:latin typeface="Arial" charset="0"/>
        <a:ea typeface="+mn-ea"/>
        <a:cs typeface="+mn-cs"/>
      </a:defRPr>
    </a:lvl3pPr>
    <a:lvl4pPr marL="1371600" algn="l" rtl="0" fontAlgn="base">
      <a:spcBef>
        <a:spcPct val="20000"/>
      </a:spcBef>
      <a:spcAft>
        <a:spcPct val="0"/>
      </a:spcAft>
      <a:buFont typeface="Marlett" pitchFamily="2" charset="2"/>
      <a:defRPr sz="2800" kern="1200">
        <a:solidFill>
          <a:schemeClr val="tx1"/>
        </a:solidFill>
        <a:latin typeface="Arial" charset="0"/>
        <a:ea typeface="+mn-ea"/>
        <a:cs typeface="+mn-cs"/>
      </a:defRPr>
    </a:lvl4pPr>
    <a:lvl5pPr marL="1828800" algn="l" rtl="0" fontAlgn="base">
      <a:spcBef>
        <a:spcPct val="20000"/>
      </a:spcBef>
      <a:spcAft>
        <a:spcPct val="0"/>
      </a:spcAft>
      <a:buFont typeface="Marlett"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97" autoAdjust="0"/>
    <p:restoredTop sz="94676" autoAdjust="0"/>
  </p:normalViewPr>
  <p:slideViewPr>
    <p:cSldViewPr>
      <p:cViewPr>
        <p:scale>
          <a:sx n="100" d="100"/>
          <a:sy n="100" d="100"/>
        </p:scale>
        <p:origin x="-137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4096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4096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4096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1423C37E-4BBC-44F0-A70E-403654057FC5}" type="slidenum">
              <a:rPr lang="en-US"/>
              <a:pPr>
                <a:defRPr/>
              </a:pPr>
              <a:t>‹#›</a:t>
            </a:fld>
            <a:endParaRPr lang="en-US"/>
          </a:p>
        </p:txBody>
      </p:sp>
    </p:spTree>
    <p:extLst>
      <p:ext uri="{BB962C8B-B14F-4D97-AF65-F5344CB8AC3E}">
        <p14:creationId xmlns:p14="http://schemas.microsoft.com/office/powerpoint/2010/main" val="72753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spcBef>
                <a:spcPct val="0"/>
              </a:spcBef>
              <a:buFontTx/>
              <a:buNone/>
              <a:defRPr sz="13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buFontTx/>
              <a:buNone/>
              <a:defRPr sz="1300">
                <a:latin typeface="Times New Roman" pitchFamily="18" charset="0"/>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spcBef>
                <a:spcPct val="0"/>
              </a:spcBef>
              <a:buFontTx/>
              <a:buNone/>
              <a:defRPr sz="13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buFontTx/>
              <a:buNone/>
              <a:defRPr sz="1300">
                <a:latin typeface="Times New Roman" pitchFamily="18" charset="0"/>
              </a:defRPr>
            </a:lvl1pPr>
          </a:lstStyle>
          <a:p>
            <a:pPr>
              <a:defRPr/>
            </a:pPr>
            <a:fld id="{68B725CC-3A2F-4C24-98D7-B5F52908D62B}" type="slidenum">
              <a:rPr lang="en-US"/>
              <a:pPr>
                <a:defRPr/>
              </a:pPr>
              <a:t>‹#›</a:t>
            </a:fld>
            <a:endParaRPr lang="en-US"/>
          </a:p>
        </p:txBody>
      </p:sp>
    </p:spTree>
    <p:extLst>
      <p:ext uri="{BB962C8B-B14F-4D97-AF65-F5344CB8AC3E}">
        <p14:creationId xmlns:p14="http://schemas.microsoft.com/office/powerpoint/2010/main" val="25082278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Arial" charset="0"/>
              </a:defRPr>
            </a:lvl1pPr>
            <a:lvl2pPr marL="742950" indent="-285750" defTabSz="966788" eaLnBrk="0" hangingPunct="0">
              <a:defRPr sz="2800">
                <a:solidFill>
                  <a:schemeClr val="tx1"/>
                </a:solidFill>
                <a:latin typeface="Arial" charset="0"/>
              </a:defRPr>
            </a:lvl2pPr>
            <a:lvl3pPr marL="1143000" indent="-228600" defTabSz="966788" eaLnBrk="0" hangingPunct="0">
              <a:defRPr sz="2800">
                <a:solidFill>
                  <a:schemeClr val="tx1"/>
                </a:solidFill>
                <a:latin typeface="Arial" charset="0"/>
              </a:defRPr>
            </a:lvl3pPr>
            <a:lvl4pPr marL="1600200" indent="-228600" defTabSz="966788" eaLnBrk="0" hangingPunct="0">
              <a:defRPr sz="2800">
                <a:solidFill>
                  <a:schemeClr val="tx1"/>
                </a:solidFill>
                <a:latin typeface="Arial" charset="0"/>
              </a:defRPr>
            </a:lvl4pPr>
            <a:lvl5pPr marL="2057400" indent="-228600" defTabSz="966788" eaLnBrk="0" hangingPunct="0">
              <a:defRPr sz="2800">
                <a:solidFill>
                  <a:schemeClr val="tx1"/>
                </a:solidFill>
                <a:latin typeface="Arial" charset="0"/>
              </a:defRPr>
            </a:lvl5pPr>
            <a:lvl6pPr marL="2514600" indent="-228600" defTabSz="966788"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defTabSz="966788"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defTabSz="966788"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defTabSz="966788"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19FAF69C-C3BA-4711-8494-AA790D0E60EB}" type="slidenum">
              <a:rPr lang="en-US" sz="1300" smtClean="0">
                <a:latin typeface="Times New Roman" pitchFamily="18" charset="0"/>
              </a:rPr>
              <a:pPr eaLnBrk="1" hangingPunct="1"/>
              <a:t>1</a:t>
            </a:fld>
            <a:endParaRPr lang="en-US" sz="1300" smtClean="0">
              <a:latin typeface="Times New Roman"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Review -- references templates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F9D7D5-154B-4D60-BCA0-C2AFCAF1ADE6}" type="slidenum">
              <a:rPr lang="en-US"/>
              <a:pPr>
                <a:defRPr/>
              </a:pPr>
              <a:t>‹#›</a:t>
            </a:fld>
            <a:endParaRPr lang="en-US"/>
          </a:p>
        </p:txBody>
      </p:sp>
    </p:spTree>
    <p:extLst>
      <p:ext uri="{BB962C8B-B14F-4D97-AF65-F5344CB8AC3E}">
        <p14:creationId xmlns:p14="http://schemas.microsoft.com/office/powerpoint/2010/main" val="3920891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Review -- references templates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20347F-C3C6-469B-A9FB-A05F48FC0CF4}" type="slidenum">
              <a:rPr lang="en-US"/>
              <a:pPr>
                <a:defRPr/>
              </a:pPr>
              <a:t>‹#›</a:t>
            </a:fld>
            <a:endParaRPr lang="en-US"/>
          </a:p>
        </p:txBody>
      </p:sp>
    </p:spTree>
    <p:extLst>
      <p:ext uri="{BB962C8B-B14F-4D97-AF65-F5344CB8AC3E}">
        <p14:creationId xmlns:p14="http://schemas.microsoft.com/office/powerpoint/2010/main" val="197612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52400"/>
            <a:ext cx="21717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627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Review -- references templates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BD498E-C11C-4348-A93E-B3C624DED753}" type="slidenum">
              <a:rPr lang="en-US"/>
              <a:pPr>
                <a:defRPr/>
              </a:pPr>
              <a:t>‹#›</a:t>
            </a:fld>
            <a:endParaRPr lang="en-US"/>
          </a:p>
        </p:txBody>
      </p:sp>
    </p:spTree>
    <p:extLst>
      <p:ext uri="{BB962C8B-B14F-4D97-AF65-F5344CB8AC3E}">
        <p14:creationId xmlns:p14="http://schemas.microsoft.com/office/powerpoint/2010/main" val="2168173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Review -- references templates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431314-B57E-44B6-A0C6-17F09A673282}" type="slidenum">
              <a:rPr lang="en-US"/>
              <a:pPr>
                <a:defRPr/>
              </a:pPr>
              <a:t>‹#›</a:t>
            </a:fld>
            <a:endParaRPr lang="en-US"/>
          </a:p>
        </p:txBody>
      </p:sp>
    </p:spTree>
    <p:extLst>
      <p:ext uri="{BB962C8B-B14F-4D97-AF65-F5344CB8AC3E}">
        <p14:creationId xmlns:p14="http://schemas.microsoft.com/office/powerpoint/2010/main" val="379150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Review -- references templates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058F15-C3FE-4DE8-927D-5210457C6870}" type="slidenum">
              <a:rPr lang="en-US"/>
              <a:pPr>
                <a:defRPr/>
              </a:pPr>
              <a:t>‹#›</a:t>
            </a:fld>
            <a:endParaRPr lang="en-US"/>
          </a:p>
        </p:txBody>
      </p:sp>
    </p:spTree>
    <p:extLst>
      <p:ext uri="{BB962C8B-B14F-4D97-AF65-F5344CB8AC3E}">
        <p14:creationId xmlns:p14="http://schemas.microsoft.com/office/powerpoint/2010/main" val="197132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838200"/>
            <a:ext cx="4267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4267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Review -- references templates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EF08D18-9973-43B3-8EEA-D59668FC4305}" type="slidenum">
              <a:rPr lang="en-US"/>
              <a:pPr>
                <a:defRPr/>
              </a:pPr>
              <a:t>‹#›</a:t>
            </a:fld>
            <a:endParaRPr lang="en-US"/>
          </a:p>
        </p:txBody>
      </p:sp>
    </p:spTree>
    <p:extLst>
      <p:ext uri="{BB962C8B-B14F-4D97-AF65-F5344CB8AC3E}">
        <p14:creationId xmlns:p14="http://schemas.microsoft.com/office/powerpoint/2010/main" val="46365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Review -- references templates</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C293E68-31A9-46D8-998F-11A72A2D9680}" type="slidenum">
              <a:rPr lang="en-US"/>
              <a:pPr>
                <a:defRPr/>
              </a:pPr>
              <a:t>‹#›</a:t>
            </a:fld>
            <a:endParaRPr lang="en-US"/>
          </a:p>
        </p:txBody>
      </p:sp>
    </p:spTree>
    <p:extLst>
      <p:ext uri="{BB962C8B-B14F-4D97-AF65-F5344CB8AC3E}">
        <p14:creationId xmlns:p14="http://schemas.microsoft.com/office/powerpoint/2010/main" val="2060629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Review -- references templates</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82542D2-30DC-4B93-A642-66149B87F5AF}" type="slidenum">
              <a:rPr lang="en-US"/>
              <a:pPr>
                <a:defRPr/>
              </a:pPr>
              <a:t>‹#›</a:t>
            </a:fld>
            <a:endParaRPr lang="en-US"/>
          </a:p>
        </p:txBody>
      </p:sp>
    </p:spTree>
    <p:extLst>
      <p:ext uri="{BB962C8B-B14F-4D97-AF65-F5344CB8AC3E}">
        <p14:creationId xmlns:p14="http://schemas.microsoft.com/office/powerpoint/2010/main" val="336449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Review -- references templates</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DFFEE83-8BFE-4649-A420-E478BD5E84C8}" type="slidenum">
              <a:rPr lang="en-US"/>
              <a:pPr>
                <a:defRPr/>
              </a:pPr>
              <a:t>‹#›</a:t>
            </a:fld>
            <a:endParaRPr lang="en-US"/>
          </a:p>
        </p:txBody>
      </p:sp>
    </p:spTree>
    <p:extLst>
      <p:ext uri="{BB962C8B-B14F-4D97-AF65-F5344CB8AC3E}">
        <p14:creationId xmlns:p14="http://schemas.microsoft.com/office/powerpoint/2010/main" val="247510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Review -- references templates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08280F-25F4-4253-B3DE-35E468C031F7}" type="slidenum">
              <a:rPr lang="en-US"/>
              <a:pPr>
                <a:defRPr/>
              </a:pPr>
              <a:t>‹#›</a:t>
            </a:fld>
            <a:endParaRPr lang="en-US"/>
          </a:p>
        </p:txBody>
      </p:sp>
    </p:spTree>
    <p:extLst>
      <p:ext uri="{BB962C8B-B14F-4D97-AF65-F5344CB8AC3E}">
        <p14:creationId xmlns:p14="http://schemas.microsoft.com/office/powerpoint/2010/main" val="123959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Review -- references templates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DB6097-9526-4134-9384-2F837C1D1AB8}" type="slidenum">
              <a:rPr lang="en-US"/>
              <a:pPr>
                <a:defRPr/>
              </a:pPr>
              <a:t>‹#›</a:t>
            </a:fld>
            <a:endParaRPr lang="en-US"/>
          </a:p>
        </p:txBody>
      </p:sp>
    </p:spTree>
    <p:extLst>
      <p:ext uri="{BB962C8B-B14F-4D97-AF65-F5344CB8AC3E}">
        <p14:creationId xmlns:p14="http://schemas.microsoft.com/office/powerpoint/2010/main" val="15672581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8600" y="838200"/>
            <a:ext cx="8686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8400"/>
            <a:ext cx="2286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2819400" y="6248400"/>
            <a:ext cx="3505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atin typeface="Arial" charset="0"/>
              </a:defRPr>
            </a:lvl1pPr>
          </a:lstStyle>
          <a:p>
            <a:pPr>
              <a:defRPr/>
            </a:pPr>
            <a:r>
              <a:rPr lang="en-US" smtClean="0"/>
              <a:t>Review -- references templates</a:t>
            </a:r>
            <a:endParaRPr lang="en-US"/>
          </a:p>
        </p:txBody>
      </p:sp>
      <p:sp>
        <p:nvSpPr>
          <p:cNvPr id="1030"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800" b="1">
                <a:latin typeface="Arial" charset="0"/>
              </a:defRPr>
            </a:lvl1pPr>
          </a:lstStyle>
          <a:p>
            <a:pPr>
              <a:defRPr/>
            </a:pPr>
            <a:fld id="{98A34FBE-7A5C-4465-9DE0-90687A2144A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folHlink"/>
          </a:solidFill>
          <a:latin typeface="+mj-lt"/>
          <a:ea typeface="+mj-ea"/>
          <a:cs typeface="+mj-cs"/>
        </a:defRPr>
      </a:lvl1pPr>
      <a:lvl2pPr algn="ctr" rtl="0" eaLnBrk="0" fontAlgn="base" hangingPunct="0">
        <a:spcBef>
          <a:spcPct val="0"/>
        </a:spcBef>
        <a:spcAft>
          <a:spcPct val="0"/>
        </a:spcAft>
        <a:defRPr sz="4400">
          <a:solidFill>
            <a:schemeClr val="folHlink"/>
          </a:solidFill>
          <a:latin typeface="Arial" charset="0"/>
        </a:defRPr>
      </a:lvl2pPr>
      <a:lvl3pPr algn="ctr" rtl="0" eaLnBrk="0" fontAlgn="base" hangingPunct="0">
        <a:spcBef>
          <a:spcPct val="0"/>
        </a:spcBef>
        <a:spcAft>
          <a:spcPct val="0"/>
        </a:spcAft>
        <a:defRPr sz="4400">
          <a:solidFill>
            <a:schemeClr val="folHlink"/>
          </a:solidFill>
          <a:latin typeface="Arial" charset="0"/>
        </a:defRPr>
      </a:lvl3pPr>
      <a:lvl4pPr algn="ctr" rtl="0" eaLnBrk="0" fontAlgn="base" hangingPunct="0">
        <a:spcBef>
          <a:spcPct val="0"/>
        </a:spcBef>
        <a:spcAft>
          <a:spcPct val="0"/>
        </a:spcAft>
        <a:defRPr sz="4400">
          <a:solidFill>
            <a:schemeClr val="folHlink"/>
          </a:solidFill>
          <a:latin typeface="Arial" charset="0"/>
        </a:defRPr>
      </a:lvl4pPr>
      <a:lvl5pPr algn="ctr" rtl="0" eaLnBrk="0" fontAlgn="base" hangingPunct="0">
        <a:spcBef>
          <a:spcPct val="0"/>
        </a:spcBef>
        <a:spcAft>
          <a:spcPct val="0"/>
        </a:spcAft>
        <a:defRPr sz="4400">
          <a:solidFill>
            <a:schemeClr val="folHlink"/>
          </a:solidFill>
          <a:latin typeface="Arial" charset="0"/>
        </a:defRPr>
      </a:lvl5pPr>
      <a:lvl6pPr marL="457200" algn="ctr" rtl="0" fontAlgn="base">
        <a:spcBef>
          <a:spcPct val="0"/>
        </a:spcBef>
        <a:spcAft>
          <a:spcPct val="0"/>
        </a:spcAft>
        <a:defRPr sz="4400">
          <a:solidFill>
            <a:schemeClr val="folHlink"/>
          </a:solidFill>
          <a:latin typeface="Arial" charset="0"/>
        </a:defRPr>
      </a:lvl6pPr>
      <a:lvl7pPr marL="914400" algn="ctr" rtl="0" fontAlgn="base">
        <a:spcBef>
          <a:spcPct val="0"/>
        </a:spcBef>
        <a:spcAft>
          <a:spcPct val="0"/>
        </a:spcAft>
        <a:defRPr sz="4400">
          <a:solidFill>
            <a:schemeClr val="folHlink"/>
          </a:solidFill>
          <a:latin typeface="Arial" charset="0"/>
        </a:defRPr>
      </a:lvl7pPr>
      <a:lvl8pPr marL="1371600" algn="ctr" rtl="0" fontAlgn="base">
        <a:spcBef>
          <a:spcPct val="0"/>
        </a:spcBef>
        <a:spcAft>
          <a:spcPct val="0"/>
        </a:spcAft>
        <a:defRPr sz="4400">
          <a:solidFill>
            <a:schemeClr val="folHlink"/>
          </a:solidFill>
          <a:latin typeface="Arial" charset="0"/>
        </a:defRPr>
      </a:lvl8pPr>
      <a:lvl9pPr marL="1828800" algn="ctr" rtl="0" fontAlgn="base">
        <a:spcBef>
          <a:spcPct val="0"/>
        </a:spcBef>
        <a:spcAft>
          <a:spcPct val="0"/>
        </a:spcAft>
        <a:defRPr sz="4400">
          <a:solidFill>
            <a:schemeClr val="folHlink"/>
          </a:solidFill>
          <a:latin typeface="Arial" charset="0"/>
        </a:defRPr>
      </a:lvl9pPr>
    </p:titleStyle>
    <p:bodyStyle>
      <a:lvl1pPr marL="342900" indent="-342900" algn="l" rtl="0" eaLnBrk="0" fontAlgn="base" hangingPunct="0">
        <a:spcBef>
          <a:spcPct val="20000"/>
        </a:spcBef>
        <a:spcAft>
          <a:spcPct val="0"/>
        </a:spcAft>
        <a:buFont typeface="Marlett" pitchFamily="2" charset="2"/>
        <a:buChar char="8"/>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685800" y="1524000"/>
            <a:ext cx="7772400" cy="1143000"/>
          </a:xfrm>
        </p:spPr>
        <p:txBody>
          <a:bodyPr/>
          <a:lstStyle/>
          <a:p>
            <a:pPr eaLnBrk="1" hangingPunct="1"/>
            <a:r>
              <a:rPr lang="en-US" smtClean="0"/>
              <a:t>Day </a:t>
            </a:r>
            <a:r>
              <a:rPr lang="en-US" smtClean="0"/>
              <a:t>24</a:t>
            </a:r>
            <a:r>
              <a:rPr lang="en-US" dirty="0" smtClean="0"/>
              <a:t/>
            </a:r>
            <a:br>
              <a:rPr lang="en-US" dirty="0" smtClean="0"/>
            </a:br>
            <a:r>
              <a:rPr lang="en-US" dirty="0" smtClean="0"/>
              <a:t>Review</a:t>
            </a:r>
          </a:p>
        </p:txBody>
      </p:sp>
      <p:sp>
        <p:nvSpPr>
          <p:cNvPr id="2" name="Subtitle 1"/>
          <p:cNvSpPr>
            <a:spLocks noGrp="1"/>
          </p:cNvSpPr>
          <p:nvPr>
            <p:ph type="subTitle" idx="1"/>
          </p:nvPr>
        </p:nvSpPr>
        <p:spPr/>
        <p:txBody>
          <a:bodyPr/>
          <a:lstStyle/>
          <a:p>
            <a:r>
              <a:rPr lang="en-US" dirty="0" smtClean="0"/>
              <a:t>EE 312</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smtClean="0"/>
              <a:t>int</a:t>
            </a:r>
            <a:r>
              <a:rPr lang="en-US" dirty="0" smtClean="0"/>
              <a:t> </a:t>
            </a:r>
            <a:r>
              <a:rPr lang="en-US" dirty="0" err="1"/>
              <a:t>const</a:t>
            </a:r>
            <a:r>
              <a:rPr lang="en-US" dirty="0"/>
              <a:t> </a:t>
            </a:r>
            <a:r>
              <a:rPr lang="en-US" dirty="0" err="1"/>
              <a:t>myInt</a:t>
            </a:r>
            <a:r>
              <a:rPr lang="en-US" dirty="0"/>
              <a:t> = 0;</a:t>
            </a:r>
          </a:p>
          <a:p>
            <a:pPr marL="0" indent="0">
              <a:buNone/>
            </a:pPr>
            <a:r>
              <a:rPr lang="en-US" dirty="0" err="1" smtClean="0"/>
              <a:t>myInt</a:t>
            </a:r>
            <a:r>
              <a:rPr lang="en-US" dirty="0" smtClean="0"/>
              <a:t> </a:t>
            </a:r>
            <a:r>
              <a:rPr lang="en-US" dirty="0"/>
              <a:t>= 4; </a:t>
            </a:r>
            <a:endParaRPr lang="en-US" dirty="0" smtClean="0"/>
          </a:p>
          <a:p>
            <a:pPr marL="0" indent="0">
              <a:buNone/>
            </a:pPr>
            <a:endParaRPr lang="en-US" dirty="0" smtClean="0"/>
          </a:p>
          <a:p>
            <a:pPr marL="0" indent="0">
              <a:buNone/>
            </a:pPr>
            <a:r>
              <a:rPr lang="en-US" dirty="0" smtClean="0">
                <a:solidFill>
                  <a:srgbClr val="FF0000"/>
                </a:solidFill>
              </a:rPr>
              <a:t>A: Compiles B: Does not compile</a:t>
            </a:r>
            <a:endParaRPr lang="en-US" dirty="0">
              <a:solidFill>
                <a:srgbClr val="FF0000"/>
              </a:solidFill>
            </a:endParaRPr>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10</a:t>
            </a:fld>
            <a:endParaRPr lang="en-US"/>
          </a:p>
        </p:txBody>
      </p:sp>
    </p:spTree>
    <p:extLst>
      <p:ext uri="{BB962C8B-B14F-4D97-AF65-F5344CB8AC3E}">
        <p14:creationId xmlns:p14="http://schemas.microsoft.com/office/powerpoint/2010/main" val="2386050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fr-FR" dirty="0"/>
              <a:t>	</a:t>
            </a:r>
            <a:r>
              <a:rPr lang="fr-FR" dirty="0" err="1"/>
              <a:t>const</a:t>
            </a:r>
            <a:r>
              <a:rPr lang="fr-FR" dirty="0"/>
              <a:t> char&amp; c = 'a';</a:t>
            </a:r>
          </a:p>
          <a:p>
            <a:pPr marL="0" indent="0">
              <a:buNone/>
            </a:pPr>
            <a:r>
              <a:rPr lang="fr-FR" dirty="0"/>
              <a:t>	</a:t>
            </a:r>
            <a:r>
              <a:rPr lang="fr-FR" dirty="0" smtClean="0"/>
              <a:t>c </a:t>
            </a:r>
            <a:r>
              <a:rPr lang="fr-FR" dirty="0"/>
              <a:t>= '</a:t>
            </a:r>
            <a:r>
              <a:rPr lang="fr-FR" dirty="0" smtClean="0"/>
              <a:t>b’;</a:t>
            </a:r>
          </a:p>
          <a:p>
            <a:pPr marL="0" indent="0">
              <a:buNone/>
            </a:pPr>
            <a:endParaRPr lang="fr-FR" dirty="0"/>
          </a:p>
          <a:p>
            <a:pPr marL="0" indent="0">
              <a:buNone/>
            </a:pPr>
            <a:r>
              <a:rPr lang="en-US" dirty="0">
                <a:solidFill>
                  <a:srgbClr val="FF0000"/>
                </a:solidFill>
              </a:rPr>
              <a:t>A: Compiles B: Does not compile</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11</a:t>
            </a:fld>
            <a:endParaRPr lang="en-US"/>
          </a:p>
        </p:txBody>
      </p:sp>
    </p:spTree>
    <p:extLst>
      <p:ext uri="{BB962C8B-B14F-4D97-AF65-F5344CB8AC3E}">
        <p14:creationId xmlns:p14="http://schemas.microsoft.com/office/powerpoint/2010/main" val="27246438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00050" lvl="1" indent="0">
              <a:buNone/>
            </a:pPr>
            <a:r>
              <a:rPr lang="en-US" dirty="0">
                <a:latin typeface="Courier New"/>
                <a:cs typeface="Courier New"/>
              </a:rPr>
              <a:t>	class Foo {};</a:t>
            </a:r>
          </a:p>
          <a:p>
            <a:pPr marL="0" indent="0">
              <a:buNone/>
            </a:pPr>
            <a:r>
              <a:rPr lang="en-US" dirty="0" smtClean="0"/>
              <a:t>In main()</a:t>
            </a:r>
          </a:p>
          <a:p>
            <a:pPr marL="400050" lvl="1" indent="0">
              <a:buNone/>
            </a:pPr>
            <a:r>
              <a:rPr lang="en-US" dirty="0" smtClean="0">
                <a:latin typeface="Courier New"/>
                <a:cs typeface="Courier New"/>
              </a:rPr>
              <a:t>Foo </a:t>
            </a:r>
            <a:r>
              <a:rPr lang="en-US" dirty="0" err="1">
                <a:latin typeface="Courier New"/>
                <a:cs typeface="Courier New"/>
              </a:rPr>
              <a:t>afoo</a:t>
            </a:r>
            <a:r>
              <a:rPr lang="en-US" dirty="0">
                <a:latin typeface="Courier New"/>
                <a:cs typeface="Courier New"/>
              </a:rPr>
              <a:t>;</a:t>
            </a:r>
          </a:p>
          <a:p>
            <a:pPr marL="400050" lvl="1" indent="0">
              <a:buNone/>
            </a:pPr>
            <a:r>
              <a:rPr lang="en-US" dirty="0" smtClean="0">
                <a:latin typeface="Courier New"/>
                <a:cs typeface="Courier New"/>
              </a:rPr>
              <a:t>Foo</a:t>
            </a:r>
            <a:r>
              <a:rPr lang="en-US" dirty="0">
                <a:latin typeface="Courier New"/>
                <a:cs typeface="Courier New"/>
              </a:rPr>
              <a:t>&amp; </a:t>
            </a:r>
            <a:r>
              <a:rPr lang="en-US" dirty="0" err="1" smtClean="0">
                <a:latin typeface="Courier New"/>
                <a:cs typeface="Courier New"/>
              </a:rPr>
              <a:t>bfoo</a:t>
            </a:r>
            <a:r>
              <a:rPr lang="en-US" dirty="0" smtClean="0">
                <a:latin typeface="Courier New"/>
                <a:cs typeface="Courier New"/>
              </a:rPr>
              <a:t>;</a:t>
            </a:r>
          </a:p>
          <a:p>
            <a:pPr marL="400050" lvl="1" indent="0">
              <a:buNone/>
            </a:pPr>
            <a:r>
              <a:rPr lang="en-US" dirty="0" smtClean="0">
                <a:latin typeface="Courier New"/>
                <a:cs typeface="Courier New"/>
              </a:rPr>
              <a:t>Foo </a:t>
            </a:r>
            <a:r>
              <a:rPr lang="en-US" dirty="0" err="1">
                <a:latin typeface="Courier New"/>
                <a:cs typeface="Courier New"/>
              </a:rPr>
              <a:t>cfoo</a:t>
            </a:r>
            <a:r>
              <a:rPr lang="en-US" dirty="0">
                <a:latin typeface="Courier New"/>
                <a:cs typeface="Courier New"/>
              </a:rPr>
              <a:t>;</a:t>
            </a:r>
          </a:p>
          <a:p>
            <a:pPr marL="400050" lvl="1" indent="0">
              <a:buNone/>
            </a:pPr>
            <a:r>
              <a:rPr lang="en-US" dirty="0" err="1" smtClean="0">
                <a:latin typeface="Courier New"/>
                <a:cs typeface="Courier New"/>
              </a:rPr>
              <a:t>bfoo</a:t>
            </a:r>
            <a:r>
              <a:rPr lang="en-US" dirty="0" smtClean="0">
                <a:latin typeface="Courier New"/>
                <a:cs typeface="Courier New"/>
              </a:rPr>
              <a:t> </a:t>
            </a:r>
            <a:r>
              <a:rPr lang="en-US" dirty="0">
                <a:latin typeface="Courier New"/>
                <a:cs typeface="Courier New"/>
              </a:rPr>
              <a:t>= </a:t>
            </a:r>
            <a:r>
              <a:rPr lang="en-US" dirty="0" err="1">
                <a:latin typeface="Courier New"/>
                <a:cs typeface="Courier New"/>
              </a:rPr>
              <a:t>cfoo</a:t>
            </a:r>
            <a:r>
              <a:rPr lang="en-US" dirty="0" smtClean="0">
                <a:latin typeface="Courier New"/>
                <a:cs typeface="Courier New"/>
              </a:rPr>
              <a:t>;</a:t>
            </a:r>
          </a:p>
          <a:p>
            <a:pPr marL="0" indent="0">
              <a:buNone/>
            </a:pPr>
            <a:r>
              <a:rPr lang="en-US" dirty="0">
                <a:solidFill>
                  <a:srgbClr val="FF0000"/>
                </a:solidFill>
              </a:rPr>
              <a:t>A: </a:t>
            </a:r>
            <a:r>
              <a:rPr lang="en-US" dirty="0" smtClean="0">
                <a:solidFill>
                  <a:srgbClr val="FF0000"/>
                </a:solidFill>
              </a:rPr>
              <a:t>Compiles and runs </a:t>
            </a:r>
          </a:p>
          <a:p>
            <a:pPr marL="0" indent="0">
              <a:buNone/>
            </a:pPr>
            <a:r>
              <a:rPr lang="en-US" dirty="0">
                <a:solidFill>
                  <a:srgbClr val="FF0000"/>
                </a:solidFill>
              </a:rPr>
              <a:t>B</a:t>
            </a:r>
            <a:r>
              <a:rPr lang="en-US" dirty="0" smtClean="0">
                <a:solidFill>
                  <a:srgbClr val="FF0000"/>
                </a:solidFill>
              </a:rPr>
              <a:t>: Compiles, but does not run </a:t>
            </a:r>
          </a:p>
          <a:p>
            <a:pPr marL="0" indent="0">
              <a:buNone/>
            </a:pPr>
            <a:r>
              <a:rPr lang="en-US" dirty="0">
                <a:solidFill>
                  <a:srgbClr val="FF0000"/>
                </a:solidFill>
              </a:rPr>
              <a:t>C</a:t>
            </a:r>
            <a:r>
              <a:rPr lang="en-US" dirty="0" smtClean="0">
                <a:solidFill>
                  <a:srgbClr val="FF0000"/>
                </a:solidFill>
              </a:rPr>
              <a:t>: </a:t>
            </a:r>
            <a:r>
              <a:rPr lang="en-US" dirty="0">
                <a:solidFill>
                  <a:srgbClr val="FF0000"/>
                </a:solidFill>
              </a:rPr>
              <a:t>Does not compile</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12</a:t>
            </a:fld>
            <a:endParaRPr lang="en-US"/>
          </a:p>
        </p:txBody>
      </p:sp>
    </p:spTree>
    <p:extLst>
      <p:ext uri="{BB962C8B-B14F-4D97-AF65-F5344CB8AC3E}">
        <p14:creationId xmlns:p14="http://schemas.microsoft.com/office/powerpoint/2010/main" val="21584738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800" dirty="0">
                <a:latin typeface="Courier New"/>
                <a:cs typeface="Courier New"/>
              </a:rPr>
              <a:t>class Bar {</a:t>
            </a:r>
          </a:p>
          <a:p>
            <a:pPr marL="0" indent="0">
              <a:buNone/>
            </a:pPr>
            <a:r>
              <a:rPr lang="en-US" sz="2800" dirty="0" smtClean="0">
                <a:latin typeface="Courier New"/>
                <a:cs typeface="Courier New"/>
              </a:rPr>
              <a:t>public:</a:t>
            </a:r>
          </a:p>
          <a:p>
            <a:pPr marL="0" indent="0">
              <a:buNone/>
            </a:pPr>
            <a:r>
              <a:rPr lang="en-US" sz="2800" dirty="0">
                <a:latin typeface="Courier New"/>
                <a:cs typeface="Courier New"/>
              </a:rPr>
              <a:t>	</a:t>
            </a:r>
            <a:r>
              <a:rPr lang="en-US" sz="2800" dirty="0" err="1">
                <a:latin typeface="Courier New"/>
                <a:cs typeface="Courier New"/>
              </a:rPr>
              <a:t>int</a:t>
            </a:r>
            <a:r>
              <a:rPr lang="en-US" sz="2800" dirty="0">
                <a:latin typeface="Courier New"/>
                <a:cs typeface="Courier New"/>
              </a:rPr>
              <a:t>&amp; </a:t>
            </a:r>
            <a:r>
              <a:rPr lang="en-US" sz="2800" dirty="0" err="1">
                <a:latin typeface="Courier New"/>
                <a:cs typeface="Courier New"/>
              </a:rPr>
              <a:t>i</a:t>
            </a:r>
            <a:r>
              <a:rPr lang="en-US" sz="2800" dirty="0">
                <a:latin typeface="Courier New"/>
                <a:cs typeface="Courier New"/>
              </a:rPr>
              <a:t>;</a:t>
            </a:r>
          </a:p>
          <a:p>
            <a:pPr marL="0" indent="0">
              <a:buNone/>
            </a:pPr>
            <a:r>
              <a:rPr lang="en-US" sz="2800" dirty="0">
                <a:latin typeface="Courier New"/>
                <a:cs typeface="Courier New"/>
              </a:rPr>
              <a:t>};</a:t>
            </a:r>
          </a:p>
          <a:p>
            <a:pPr marL="0" indent="0">
              <a:buNone/>
            </a:pPr>
            <a:r>
              <a:rPr lang="en-US" dirty="0"/>
              <a:t>In main()</a:t>
            </a:r>
          </a:p>
          <a:p>
            <a:pPr marL="400050" lvl="1" indent="0">
              <a:buNone/>
            </a:pPr>
            <a:r>
              <a:rPr lang="en-US" dirty="0" smtClean="0">
                <a:latin typeface="Courier New"/>
                <a:cs typeface="Courier New"/>
              </a:rPr>
              <a:t>Bar </a:t>
            </a:r>
            <a:r>
              <a:rPr lang="en-US" dirty="0" err="1" smtClean="0">
                <a:latin typeface="Courier New"/>
                <a:cs typeface="Courier New"/>
              </a:rPr>
              <a:t>abar</a:t>
            </a:r>
            <a:r>
              <a:rPr lang="en-US" dirty="0" smtClean="0">
                <a:latin typeface="Courier New"/>
                <a:cs typeface="Courier New"/>
              </a:rPr>
              <a:t>;</a:t>
            </a:r>
            <a:endParaRPr lang="en-US" dirty="0">
              <a:latin typeface="Courier New"/>
              <a:cs typeface="Courier New"/>
            </a:endParaRPr>
          </a:p>
          <a:p>
            <a:pPr marL="0" indent="0">
              <a:buNone/>
            </a:pPr>
            <a:r>
              <a:rPr lang="en-US" dirty="0">
                <a:solidFill>
                  <a:srgbClr val="FF0000"/>
                </a:solidFill>
              </a:rPr>
              <a:t>A: Compiles and runs </a:t>
            </a:r>
          </a:p>
          <a:p>
            <a:pPr marL="0" indent="0">
              <a:buNone/>
            </a:pPr>
            <a:r>
              <a:rPr lang="en-US" dirty="0">
                <a:solidFill>
                  <a:srgbClr val="FF0000"/>
                </a:solidFill>
              </a:rPr>
              <a:t>B: Compiles, but does not run </a:t>
            </a:r>
          </a:p>
          <a:p>
            <a:pPr marL="0" indent="0">
              <a:buNone/>
            </a:pPr>
            <a:r>
              <a:rPr lang="en-US" dirty="0">
                <a:solidFill>
                  <a:srgbClr val="FF0000"/>
                </a:solidFill>
              </a:rPr>
              <a:t>C: Does not compile</a:t>
            </a:r>
          </a:p>
          <a:p>
            <a:endParaRPr lang="en-US" dirty="0"/>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13</a:t>
            </a:fld>
            <a:endParaRPr lang="en-US"/>
          </a:p>
        </p:txBody>
      </p:sp>
    </p:spTree>
    <p:extLst>
      <p:ext uri="{BB962C8B-B14F-4D97-AF65-F5344CB8AC3E}">
        <p14:creationId xmlns:p14="http://schemas.microsoft.com/office/powerpoint/2010/main" val="31291441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1400" dirty="0">
                <a:latin typeface="Courier New"/>
                <a:cs typeface="Courier New"/>
              </a:rPr>
              <a:t>class Bar {</a:t>
            </a:r>
          </a:p>
          <a:p>
            <a:pPr marL="0" indent="0">
              <a:buNone/>
            </a:pPr>
            <a:r>
              <a:rPr lang="en-US" sz="1400" dirty="0" smtClean="0">
                <a:latin typeface="Courier New"/>
                <a:cs typeface="Courier New"/>
              </a:rPr>
              <a:t>public:</a:t>
            </a:r>
          </a:p>
          <a:p>
            <a:pPr marL="0" indent="0">
              <a:buNone/>
            </a:pPr>
            <a:r>
              <a:rPr lang="en-US" sz="1400" dirty="0">
                <a:latin typeface="Courier New"/>
                <a:cs typeface="Courier New"/>
              </a:rPr>
              <a:t>	</a:t>
            </a:r>
            <a:r>
              <a:rPr lang="en-US" sz="1400" dirty="0" err="1">
                <a:latin typeface="Courier New"/>
                <a:cs typeface="Courier New"/>
              </a:rPr>
              <a:t>int</a:t>
            </a:r>
            <a:r>
              <a:rPr lang="en-US" sz="1400" dirty="0">
                <a:latin typeface="Courier New"/>
                <a:cs typeface="Courier New"/>
              </a:rPr>
              <a:t>&amp; </a:t>
            </a:r>
            <a:r>
              <a:rPr lang="en-US" sz="1400" dirty="0" err="1">
                <a:latin typeface="Courier New"/>
                <a:cs typeface="Courier New"/>
              </a:rPr>
              <a:t>i</a:t>
            </a:r>
            <a:r>
              <a:rPr lang="en-US" sz="1400" dirty="0">
                <a:latin typeface="Courier New"/>
                <a:cs typeface="Courier New"/>
              </a:rPr>
              <a:t>;</a:t>
            </a:r>
          </a:p>
          <a:p>
            <a:pPr marL="0" indent="0">
              <a:buNone/>
            </a:pPr>
            <a:r>
              <a:rPr lang="en-US" sz="1400" dirty="0">
                <a:latin typeface="Courier New"/>
                <a:cs typeface="Courier New"/>
              </a:rPr>
              <a:t>};</a:t>
            </a:r>
          </a:p>
          <a:p>
            <a:pPr marL="0" indent="0">
              <a:buNone/>
            </a:pPr>
            <a:r>
              <a:rPr lang="en-US" sz="1600" dirty="0"/>
              <a:t>In main()</a:t>
            </a:r>
          </a:p>
          <a:p>
            <a:pPr marL="400050" lvl="1" indent="0">
              <a:buNone/>
            </a:pPr>
            <a:r>
              <a:rPr lang="en-US" sz="1400" dirty="0" smtClean="0">
                <a:latin typeface="Courier New"/>
                <a:cs typeface="Courier New"/>
              </a:rPr>
              <a:t>Bar </a:t>
            </a:r>
            <a:r>
              <a:rPr lang="en-US" sz="1400" dirty="0" err="1" smtClean="0">
                <a:latin typeface="Courier New"/>
                <a:cs typeface="Courier New"/>
              </a:rPr>
              <a:t>abar</a:t>
            </a:r>
            <a:r>
              <a:rPr lang="en-US" sz="1400" dirty="0" smtClean="0">
                <a:latin typeface="Courier New"/>
                <a:cs typeface="Courier New"/>
              </a:rPr>
              <a:t>;</a:t>
            </a:r>
            <a:endParaRPr lang="en-US" sz="1400" dirty="0">
              <a:latin typeface="Courier New"/>
              <a:cs typeface="Courier New"/>
            </a:endParaRPr>
          </a:p>
          <a:p>
            <a:pPr marL="0" indent="0">
              <a:buNone/>
            </a:pPr>
            <a:r>
              <a:rPr lang="en-US" sz="1600" dirty="0">
                <a:solidFill>
                  <a:srgbClr val="FF0000"/>
                </a:solidFill>
              </a:rPr>
              <a:t>A: Compiles and runs </a:t>
            </a:r>
          </a:p>
          <a:p>
            <a:pPr marL="0" indent="0">
              <a:buNone/>
            </a:pPr>
            <a:r>
              <a:rPr lang="en-US" sz="1600" dirty="0">
                <a:solidFill>
                  <a:srgbClr val="FF0000"/>
                </a:solidFill>
              </a:rPr>
              <a:t>B: Compiles, but does not run </a:t>
            </a:r>
          </a:p>
          <a:p>
            <a:pPr marL="0" indent="0">
              <a:buNone/>
            </a:pPr>
            <a:r>
              <a:rPr lang="en-US" sz="1600" dirty="0">
                <a:solidFill>
                  <a:srgbClr val="FF0000"/>
                </a:solidFill>
              </a:rPr>
              <a:t>C: Does not compile</a:t>
            </a:r>
          </a:p>
          <a:p>
            <a:r>
              <a:rPr lang="en-US" dirty="0" smtClean="0"/>
              <a:t>Answer: need to initialize the reference in the initializer list.  This is an extra slide (don’t show it)</a:t>
            </a:r>
            <a:endParaRPr lang="en-US" dirty="0"/>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14</a:t>
            </a:fld>
            <a:endParaRPr lang="en-US"/>
          </a:p>
        </p:txBody>
      </p:sp>
    </p:spTree>
    <p:extLst>
      <p:ext uri="{BB962C8B-B14F-4D97-AF65-F5344CB8AC3E}">
        <p14:creationId xmlns:p14="http://schemas.microsoft.com/office/powerpoint/2010/main" val="655649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dirty="0"/>
              <a:t>	</a:t>
            </a:r>
            <a:r>
              <a:rPr lang="en-US" dirty="0" err="1" smtClean="0">
                <a:latin typeface="Courier New"/>
                <a:cs typeface="Courier New"/>
              </a:rPr>
              <a:t>const</a:t>
            </a:r>
            <a:r>
              <a:rPr lang="en-US" dirty="0" smtClean="0">
                <a:latin typeface="Courier New"/>
                <a:cs typeface="Courier New"/>
              </a:rPr>
              <a:t> </a:t>
            </a:r>
            <a:r>
              <a:rPr lang="en-US" dirty="0" err="1">
                <a:latin typeface="Courier New"/>
                <a:cs typeface="Courier New"/>
              </a:rPr>
              <a:t>int</a:t>
            </a:r>
            <a:r>
              <a:rPr lang="en-US" dirty="0">
                <a:latin typeface="Courier New"/>
                <a:cs typeface="Courier New"/>
              </a:rPr>
              <a:t>* </a:t>
            </a:r>
            <a:r>
              <a:rPr lang="en-US" dirty="0" err="1">
                <a:latin typeface="Courier New"/>
                <a:cs typeface="Courier New"/>
              </a:rPr>
              <a:t>p_int</a:t>
            </a:r>
            <a:r>
              <a:rPr lang="en-US" dirty="0">
                <a:latin typeface="Courier New"/>
                <a:cs typeface="Courier New"/>
              </a:rPr>
              <a:t>;</a:t>
            </a:r>
          </a:p>
          <a:p>
            <a:pPr marL="514350" indent="-514350">
              <a:buFont typeface="+mj-lt"/>
              <a:buAutoNum type="arabicPeriod"/>
            </a:pPr>
            <a:r>
              <a:rPr lang="hu-HU" dirty="0">
                <a:latin typeface="Courier New"/>
                <a:cs typeface="Courier New"/>
              </a:rPr>
              <a:t>	</a:t>
            </a:r>
            <a:r>
              <a:rPr lang="hu-HU" dirty="0" smtClean="0">
                <a:latin typeface="Courier New"/>
                <a:cs typeface="Courier New"/>
              </a:rPr>
              <a:t>int </a:t>
            </a:r>
            <a:r>
              <a:rPr lang="hu-HU" dirty="0">
                <a:latin typeface="Courier New"/>
                <a:cs typeface="Courier New"/>
              </a:rPr>
              <a:t>a = 4;</a:t>
            </a:r>
          </a:p>
          <a:p>
            <a:pPr marL="514350" indent="-514350">
              <a:buFont typeface="+mj-lt"/>
              <a:buAutoNum type="arabicPeriod"/>
            </a:pPr>
            <a:r>
              <a:rPr lang="fr-FR" dirty="0">
                <a:latin typeface="Courier New"/>
                <a:cs typeface="Courier New"/>
              </a:rPr>
              <a:t>	</a:t>
            </a:r>
            <a:r>
              <a:rPr lang="fr-FR" dirty="0" err="1" smtClean="0">
                <a:latin typeface="Courier New"/>
                <a:cs typeface="Courier New"/>
              </a:rPr>
              <a:t>p_int</a:t>
            </a:r>
            <a:r>
              <a:rPr lang="fr-FR" dirty="0" smtClean="0">
                <a:latin typeface="Courier New"/>
                <a:cs typeface="Courier New"/>
              </a:rPr>
              <a:t> </a:t>
            </a:r>
            <a:r>
              <a:rPr lang="fr-FR" dirty="0">
                <a:latin typeface="Courier New"/>
                <a:cs typeface="Courier New"/>
              </a:rPr>
              <a:t>= &amp;a;</a:t>
            </a:r>
          </a:p>
          <a:p>
            <a:pPr marL="514350" indent="-514350">
              <a:buFont typeface="+mj-lt"/>
              <a:buAutoNum type="arabicPeriod"/>
            </a:pPr>
            <a:r>
              <a:rPr lang="fr-FR" dirty="0">
                <a:latin typeface="Courier New"/>
                <a:cs typeface="Courier New"/>
              </a:rPr>
              <a:t>	</a:t>
            </a:r>
            <a:r>
              <a:rPr lang="fr-FR" dirty="0" smtClean="0">
                <a:latin typeface="Courier New"/>
                <a:cs typeface="Courier New"/>
              </a:rPr>
              <a:t>*</a:t>
            </a:r>
            <a:r>
              <a:rPr lang="fr-FR" dirty="0" err="1">
                <a:latin typeface="Courier New"/>
                <a:cs typeface="Courier New"/>
              </a:rPr>
              <a:t>p_int</a:t>
            </a:r>
            <a:r>
              <a:rPr lang="fr-FR" dirty="0">
                <a:latin typeface="Courier New"/>
                <a:cs typeface="Courier New"/>
              </a:rPr>
              <a:t> = 3</a:t>
            </a:r>
            <a:r>
              <a:rPr lang="fr-FR" dirty="0" smtClean="0">
                <a:latin typeface="Courier New"/>
                <a:cs typeface="Courier New"/>
              </a:rPr>
              <a:t>;</a:t>
            </a:r>
            <a:endParaRPr lang="fr-FR" dirty="0">
              <a:latin typeface="Courier New"/>
              <a:cs typeface="Courier New"/>
            </a:endParaRPr>
          </a:p>
          <a:p>
            <a:pPr marL="0" indent="0">
              <a:buNone/>
            </a:pPr>
            <a:r>
              <a:rPr lang="fr-FR" dirty="0" smtClean="0"/>
              <a:t>Do </a:t>
            </a:r>
            <a:r>
              <a:rPr lang="fr-FR" dirty="0" err="1" smtClean="0"/>
              <a:t>lines</a:t>
            </a:r>
            <a:r>
              <a:rPr lang="fr-FR" dirty="0" smtClean="0"/>
              <a:t> 3 and 4 compile?</a:t>
            </a:r>
          </a:p>
          <a:p>
            <a:pPr marL="0" indent="0">
              <a:buNone/>
            </a:pPr>
            <a:r>
              <a:rPr lang="fr-FR" dirty="0" smtClean="0">
                <a:solidFill>
                  <a:srgbClr val="FF0000"/>
                </a:solidFill>
              </a:rPr>
              <a:t>A: Y Y </a:t>
            </a:r>
          </a:p>
          <a:p>
            <a:pPr marL="0" indent="0">
              <a:buNone/>
            </a:pPr>
            <a:r>
              <a:rPr lang="fr-FR" dirty="0" smtClean="0">
                <a:solidFill>
                  <a:srgbClr val="FF0000"/>
                </a:solidFill>
              </a:rPr>
              <a:t>B: Y N</a:t>
            </a:r>
          </a:p>
          <a:p>
            <a:pPr marL="0" indent="0">
              <a:buNone/>
            </a:pPr>
            <a:r>
              <a:rPr lang="fr-FR" dirty="0" smtClean="0">
                <a:solidFill>
                  <a:srgbClr val="FF0000"/>
                </a:solidFill>
              </a:rPr>
              <a:t>C: N N </a:t>
            </a:r>
          </a:p>
          <a:p>
            <a:pPr marL="0" indent="0">
              <a:buNone/>
            </a:pPr>
            <a:r>
              <a:rPr lang="fr-FR" dirty="0" smtClean="0">
                <a:solidFill>
                  <a:srgbClr val="FF0000"/>
                </a:solidFill>
              </a:rPr>
              <a:t>D: N Y</a:t>
            </a:r>
            <a:endParaRPr lang="en-US" dirty="0">
              <a:solidFill>
                <a:srgbClr val="FF0000"/>
              </a:solidFill>
            </a:endParaRPr>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15</a:t>
            </a:fld>
            <a:endParaRPr lang="en-US"/>
          </a:p>
        </p:txBody>
      </p:sp>
    </p:spTree>
    <p:extLst>
      <p:ext uri="{BB962C8B-B14F-4D97-AF65-F5344CB8AC3E}">
        <p14:creationId xmlns:p14="http://schemas.microsoft.com/office/powerpoint/2010/main" val="3293261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sz="2400" dirty="0">
                <a:latin typeface="Courier New"/>
                <a:cs typeface="Courier New"/>
              </a:rPr>
              <a:t>	</a:t>
            </a:r>
            <a:r>
              <a:rPr lang="fr-FR" sz="2400" dirty="0" err="1" smtClean="0">
                <a:latin typeface="Courier New"/>
                <a:cs typeface="Courier New"/>
              </a:rPr>
              <a:t>int</a:t>
            </a:r>
            <a:r>
              <a:rPr lang="fr-FR" sz="2400" dirty="0" smtClean="0">
                <a:latin typeface="Courier New"/>
                <a:cs typeface="Courier New"/>
              </a:rPr>
              <a:t> </a:t>
            </a:r>
            <a:r>
              <a:rPr lang="fr-FR" sz="2400" dirty="0">
                <a:latin typeface="Courier New"/>
                <a:cs typeface="Courier New"/>
              </a:rPr>
              <a:t>x = 5;</a:t>
            </a:r>
          </a:p>
          <a:p>
            <a:pPr marL="514350" indent="-514350">
              <a:buFont typeface="+mj-lt"/>
              <a:buAutoNum type="arabicPeriod"/>
            </a:pPr>
            <a:r>
              <a:rPr lang="es-ES_tradnl" sz="2400" dirty="0">
                <a:latin typeface="Courier New"/>
                <a:cs typeface="Courier New"/>
              </a:rPr>
              <a:t>	</a:t>
            </a:r>
            <a:r>
              <a:rPr lang="es-ES_tradnl" sz="2400" dirty="0" err="1">
                <a:latin typeface="Courier New"/>
                <a:cs typeface="Courier New"/>
              </a:rPr>
              <a:t>int</a:t>
            </a:r>
            <a:r>
              <a:rPr lang="es-ES_tradnl" sz="2400" dirty="0">
                <a:latin typeface="Courier New"/>
                <a:cs typeface="Courier New"/>
              </a:rPr>
              <a:t> y = 6;</a:t>
            </a:r>
          </a:p>
          <a:p>
            <a:pPr marL="514350" indent="-514350">
              <a:buFont typeface="+mj-lt"/>
              <a:buAutoNum type="arabicPeriod"/>
            </a:pPr>
            <a:r>
              <a:rPr lang="es-ES_tradnl" sz="2400" dirty="0">
                <a:latin typeface="Courier New"/>
                <a:cs typeface="Courier New"/>
              </a:rPr>
              <a:t>	</a:t>
            </a:r>
            <a:r>
              <a:rPr lang="es-ES_tradnl" sz="2400" dirty="0" err="1">
                <a:latin typeface="Courier New"/>
                <a:cs typeface="Courier New"/>
              </a:rPr>
              <a:t>int</a:t>
            </a:r>
            <a:r>
              <a:rPr lang="es-ES_tradnl" sz="2400" dirty="0">
                <a:latin typeface="Courier New"/>
                <a:cs typeface="Courier New"/>
              </a:rPr>
              <a:t>* </a:t>
            </a:r>
            <a:r>
              <a:rPr lang="es-ES_tradnl" sz="2400" dirty="0" err="1">
                <a:latin typeface="Courier New"/>
                <a:cs typeface="Courier New"/>
              </a:rPr>
              <a:t>const</a:t>
            </a:r>
            <a:r>
              <a:rPr lang="es-ES_tradnl" sz="2400" dirty="0">
                <a:latin typeface="Courier New"/>
                <a:cs typeface="Courier New"/>
              </a:rPr>
              <a:t> </a:t>
            </a:r>
            <a:r>
              <a:rPr lang="es-ES_tradnl" sz="2400" dirty="0" err="1">
                <a:latin typeface="Courier New"/>
                <a:cs typeface="Courier New"/>
              </a:rPr>
              <a:t>q_int</a:t>
            </a:r>
            <a:r>
              <a:rPr lang="es-ES_tradnl" sz="2400" dirty="0">
                <a:latin typeface="Courier New"/>
                <a:cs typeface="Courier New"/>
              </a:rPr>
              <a:t> = &amp;x;</a:t>
            </a:r>
          </a:p>
          <a:p>
            <a:pPr marL="514350" indent="-514350">
              <a:buFont typeface="+mj-lt"/>
              <a:buAutoNum type="arabicPeriod"/>
            </a:pPr>
            <a:r>
              <a:rPr lang="fr-FR" sz="2400" dirty="0">
                <a:latin typeface="Courier New"/>
                <a:cs typeface="Courier New"/>
              </a:rPr>
              <a:t>	*</a:t>
            </a:r>
            <a:r>
              <a:rPr lang="fr-FR" sz="2400" dirty="0" err="1">
                <a:latin typeface="Courier New"/>
                <a:cs typeface="Courier New"/>
              </a:rPr>
              <a:t>q_int</a:t>
            </a:r>
            <a:r>
              <a:rPr lang="fr-FR" sz="2400" dirty="0">
                <a:latin typeface="Courier New"/>
                <a:cs typeface="Courier New"/>
              </a:rPr>
              <a:t> = y;</a:t>
            </a:r>
          </a:p>
          <a:p>
            <a:pPr marL="514350" indent="-514350">
              <a:buFont typeface="+mj-lt"/>
              <a:buAutoNum type="arabicPeriod"/>
            </a:pPr>
            <a:r>
              <a:rPr lang="fr-FR" sz="2400" dirty="0">
                <a:latin typeface="Courier New"/>
                <a:cs typeface="Courier New"/>
              </a:rPr>
              <a:t>	</a:t>
            </a:r>
            <a:r>
              <a:rPr lang="fr-FR" sz="2400" dirty="0" err="1">
                <a:latin typeface="Courier New"/>
                <a:cs typeface="Courier New"/>
              </a:rPr>
              <a:t>q_int</a:t>
            </a:r>
            <a:r>
              <a:rPr lang="fr-FR" sz="2400" dirty="0">
                <a:latin typeface="Courier New"/>
                <a:cs typeface="Courier New"/>
              </a:rPr>
              <a:t> = &amp;y</a:t>
            </a:r>
            <a:r>
              <a:rPr lang="fr-FR" sz="2400" dirty="0" smtClean="0">
                <a:latin typeface="Courier New"/>
                <a:cs typeface="Courier New"/>
              </a:rPr>
              <a:t>;</a:t>
            </a:r>
          </a:p>
          <a:p>
            <a:r>
              <a:rPr lang="fr-FR" dirty="0" smtClean="0"/>
              <a:t>Do </a:t>
            </a:r>
            <a:r>
              <a:rPr lang="fr-FR" dirty="0" err="1" smtClean="0"/>
              <a:t>lines</a:t>
            </a:r>
            <a:r>
              <a:rPr lang="fr-FR" dirty="0" smtClean="0"/>
              <a:t> 4 and 5 compile?</a:t>
            </a:r>
          </a:p>
          <a:p>
            <a:pPr marL="0" indent="0">
              <a:buNone/>
            </a:pPr>
            <a:r>
              <a:rPr lang="fr-FR" dirty="0" smtClean="0">
                <a:solidFill>
                  <a:srgbClr val="FF0000"/>
                </a:solidFill>
              </a:rPr>
              <a:t>A: Y Y </a:t>
            </a:r>
          </a:p>
          <a:p>
            <a:pPr marL="0" indent="0">
              <a:buNone/>
            </a:pPr>
            <a:r>
              <a:rPr lang="fr-FR" dirty="0" smtClean="0">
                <a:solidFill>
                  <a:srgbClr val="FF0000"/>
                </a:solidFill>
              </a:rPr>
              <a:t>B: Y N</a:t>
            </a:r>
          </a:p>
          <a:p>
            <a:pPr marL="0" indent="0">
              <a:buNone/>
            </a:pPr>
            <a:r>
              <a:rPr lang="fr-FR" dirty="0" smtClean="0">
                <a:solidFill>
                  <a:srgbClr val="FF0000"/>
                </a:solidFill>
              </a:rPr>
              <a:t>C: N N </a:t>
            </a:r>
          </a:p>
          <a:p>
            <a:pPr marL="0" indent="0">
              <a:buNone/>
            </a:pPr>
            <a:r>
              <a:rPr lang="fr-FR" dirty="0" smtClean="0">
                <a:solidFill>
                  <a:srgbClr val="FF0000"/>
                </a:solidFill>
              </a:rPr>
              <a:t>D: N Y</a:t>
            </a:r>
            <a:endParaRPr lang="en-US" dirty="0">
              <a:solidFill>
                <a:srgbClr val="FF0000"/>
              </a:solidFill>
            </a:endParaRPr>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16</a:t>
            </a:fld>
            <a:endParaRPr lang="en-US"/>
          </a:p>
        </p:txBody>
      </p:sp>
    </p:spTree>
    <p:extLst>
      <p:ext uri="{BB962C8B-B14F-4D97-AF65-F5344CB8AC3E}">
        <p14:creationId xmlns:p14="http://schemas.microsoft.com/office/powerpoint/2010/main" val="14998540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	</a:t>
            </a:r>
            <a:r>
              <a:rPr lang="en-US" dirty="0" err="1"/>
              <a:t>int</a:t>
            </a:r>
            <a:r>
              <a:rPr lang="en-US" dirty="0"/>
              <a:t>&amp; a;</a:t>
            </a:r>
          </a:p>
          <a:p>
            <a:pPr marL="0" indent="0">
              <a:buNone/>
            </a:pPr>
            <a:r>
              <a:rPr lang="en-US" dirty="0"/>
              <a:t>	a = 3</a:t>
            </a:r>
            <a:r>
              <a:rPr lang="en-US" dirty="0" smtClean="0"/>
              <a:t>;</a:t>
            </a:r>
          </a:p>
          <a:p>
            <a:r>
              <a:rPr lang="en-US" dirty="0" smtClean="0"/>
              <a:t>Compiles or not?</a:t>
            </a:r>
            <a:endParaRPr lang="en-US" dirty="0"/>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17</a:t>
            </a:fld>
            <a:endParaRPr lang="en-US"/>
          </a:p>
        </p:txBody>
      </p:sp>
    </p:spTree>
    <p:extLst>
      <p:ext uri="{BB962C8B-B14F-4D97-AF65-F5344CB8AC3E}">
        <p14:creationId xmlns:p14="http://schemas.microsoft.com/office/powerpoint/2010/main" val="400087967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classes</a:t>
            </a:r>
            <a:endParaRPr lang="en-US" dirty="0"/>
          </a:p>
        </p:txBody>
      </p:sp>
      <p:sp>
        <p:nvSpPr>
          <p:cNvPr id="3" name="Content Placeholder 2"/>
          <p:cNvSpPr>
            <a:spLocks noGrp="1"/>
          </p:cNvSpPr>
          <p:nvPr>
            <p:ph idx="1"/>
          </p:nvPr>
        </p:nvSpPr>
        <p:spPr/>
        <p:txBody>
          <a:bodyPr/>
          <a:lstStyle/>
          <a:p>
            <a:r>
              <a:rPr lang="en-US" dirty="0"/>
              <a:t>Templates are a way of making your classes more abstract by letting you define the behavior of the class without actually knowing what </a:t>
            </a:r>
            <a:r>
              <a:rPr lang="en-US" dirty="0" err="1"/>
              <a:t>datatype</a:t>
            </a:r>
            <a:r>
              <a:rPr lang="en-US" dirty="0"/>
              <a:t> will be handled by the operations of the class. </a:t>
            </a:r>
            <a:endParaRPr lang="en-US" dirty="0" smtClean="0"/>
          </a:p>
          <a:p>
            <a:r>
              <a:rPr lang="en-US" dirty="0" smtClean="0"/>
              <a:t>Called Generic Programming</a:t>
            </a:r>
          </a:p>
          <a:p>
            <a:pPr marL="0" indent="0">
              <a:buNone/>
            </a:pPr>
            <a:endParaRPr lang="en-US" dirty="0" smtClean="0"/>
          </a:p>
          <a:p>
            <a:pPr marL="0" indent="0">
              <a:buNone/>
            </a:pPr>
            <a:r>
              <a:rPr lang="en-US" dirty="0"/>
              <a:t>template &lt;class </a:t>
            </a:r>
            <a:r>
              <a:rPr lang="en-US" dirty="0" err="1"/>
              <a:t>a_type</a:t>
            </a:r>
            <a:r>
              <a:rPr lang="en-US" dirty="0"/>
              <a:t>&gt; class </a:t>
            </a:r>
            <a:r>
              <a:rPr lang="en-US" dirty="0" err="1"/>
              <a:t>a_class</a:t>
            </a:r>
            <a:r>
              <a:rPr lang="en-US" dirty="0"/>
              <a:t> {...}</a:t>
            </a:r>
            <a:r>
              <a:rPr lang="en-US" dirty="0" smtClean="0"/>
              <a:t>;</a:t>
            </a:r>
          </a:p>
          <a:p>
            <a:pPr marL="0" indent="0">
              <a:buNone/>
            </a:pPr>
            <a:r>
              <a:rPr lang="en-US" dirty="0" err="1" smtClean="0"/>
              <a:t>a_type</a:t>
            </a:r>
            <a:r>
              <a:rPr lang="en-US" dirty="0" smtClean="0"/>
              <a:t> represents a </a:t>
            </a:r>
            <a:endParaRPr lang="en-US" dirty="0"/>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18</a:t>
            </a:fld>
            <a:endParaRPr lang="en-US"/>
          </a:p>
        </p:txBody>
      </p:sp>
    </p:spTree>
    <p:extLst>
      <p:ext uri="{BB962C8B-B14F-4D97-AF65-F5344CB8AC3E}">
        <p14:creationId xmlns:p14="http://schemas.microsoft.com/office/powerpoint/2010/main" val="167066330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syntax and use</a:t>
            </a:r>
            <a:endParaRPr lang="en-US" dirty="0"/>
          </a:p>
        </p:txBody>
      </p:sp>
      <p:sp>
        <p:nvSpPr>
          <p:cNvPr id="3" name="Content Placeholder 2"/>
          <p:cNvSpPr>
            <a:spLocks noGrp="1"/>
          </p:cNvSpPr>
          <p:nvPr>
            <p:ph idx="1"/>
          </p:nvPr>
        </p:nvSpPr>
        <p:spPr/>
        <p:txBody>
          <a:bodyPr/>
          <a:lstStyle/>
          <a:p>
            <a:pPr marL="0" indent="0">
              <a:buNone/>
            </a:pPr>
            <a:r>
              <a:rPr lang="en-US" dirty="0"/>
              <a:t>template &lt;class </a:t>
            </a:r>
            <a:r>
              <a:rPr lang="en-US" dirty="0" err="1"/>
              <a:t>a_type</a:t>
            </a:r>
            <a:r>
              <a:rPr lang="en-US" dirty="0"/>
              <a:t>&gt; class </a:t>
            </a:r>
            <a:r>
              <a:rPr lang="en-US" dirty="0" err="1"/>
              <a:t>a_class</a:t>
            </a:r>
            <a:r>
              <a:rPr lang="en-US" dirty="0"/>
              <a:t> {...};</a:t>
            </a:r>
          </a:p>
          <a:p>
            <a:r>
              <a:rPr lang="en-US" dirty="0" err="1"/>
              <a:t>a_type</a:t>
            </a:r>
            <a:r>
              <a:rPr lang="en-US" dirty="0"/>
              <a:t> i</a:t>
            </a:r>
            <a:r>
              <a:rPr lang="en-US" dirty="0" smtClean="0"/>
              <a:t>s </a:t>
            </a:r>
            <a:r>
              <a:rPr lang="en-US" dirty="0"/>
              <a:t>an identifier that during the execution of the program will represent a single </a:t>
            </a:r>
            <a:r>
              <a:rPr lang="en-US" dirty="0" err="1"/>
              <a:t>datatype</a:t>
            </a:r>
            <a:r>
              <a:rPr lang="en-US" dirty="0" smtClean="0"/>
              <a:t>.</a:t>
            </a:r>
          </a:p>
          <a:p>
            <a:r>
              <a:rPr lang="en-US" dirty="0" err="1"/>
              <a:t>a_type</a:t>
            </a:r>
            <a:r>
              <a:rPr lang="en-US" dirty="0"/>
              <a:t> </a:t>
            </a:r>
            <a:r>
              <a:rPr lang="en-US" dirty="0" err="1"/>
              <a:t>a_var</a:t>
            </a:r>
            <a:r>
              <a:rPr lang="en-US" dirty="0" smtClean="0"/>
              <a:t>; would represent a variable </a:t>
            </a:r>
            <a:r>
              <a:rPr lang="en-US" dirty="0" err="1" smtClean="0"/>
              <a:t>a_var</a:t>
            </a:r>
            <a:r>
              <a:rPr lang="en-US" dirty="0" smtClean="0"/>
              <a:t> of type </a:t>
            </a:r>
            <a:r>
              <a:rPr lang="en-US" dirty="0" err="1" smtClean="0"/>
              <a:t>a_type</a:t>
            </a:r>
            <a:r>
              <a:rPr lang="en-US"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19</a:t>
            </a:fld>
            <a:endParaRPr lang="en-US"/>
          </a:p>
        </p:txBody>
      </p:sp>
    </p:spTree>
    <p:extLst>
      <p:ext uri="{BB962C8B-B14F-4D97-AF65-F5344CB8AC3E}">
        <p14:creationId xmlns:p14="http://schemas.microsoft.com/office/powerpoint/2010/main" val="31022984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a:t>
            </a:r>
            <a:r>
              <a:rPr lang="en-US" dirty="0" smtClean="0"/>
              <a:t> keyword</a:t>
            </a:r>
            <a:endParaRPr lang="en-US" dirty="0"/>
          </a:p>
        </p:txBody>
      </p:sp>
      <p:sp>
        <p:nvSpPr>
          <p:cNvPr id="3" name="Content Placeholder 2"/>
          <p:cNvSpPr>
            <a:spLocks noGrp="1"/>
          </p:cNvSpPr>
          <p:nvPr>
            <p:ph idx="1"/>
          </p:nvPr>
        </p:nvSpPr>
        <p:spPr/>
        <p:txBody>
          <a:bodyPr/>
          <a:lstStyle/>
          <a:p>
            <a:r>
              <a:rPr lang="en-US" dirty="0"/>
              <a:t>The </a:t>
            </a:r>
            <a:r>
              <a:rPr lang="en-US" dirty="0" err="1"/>
              <a:t>const</a:t>
            </a:r>
            <a:r>
              <a:rPr lang="en-US" dirty="0"/>
              <a:t> keyword allows you to specify whether or not a variable is modifiable. </a:t>
            </a:r>
            <a:endParaRPr lang="en-US" dirty="0" smtClean="0"/>
          </a:p>
          <a:p>
            <a:r>
              <a:rPr lang="en-US" dirty="0" smtClean="0"/>
              <a:t>You </a:t>
            </a:r>
            <a:r>
              <a:rPr lang="en-US" dirty="0"/>
              <a:t>can use </a:t>
            </a:r>
            <a:r>
              <a:rPr lang="en-US" dirty="0" err="1"/>
              <a:t>const</a:t>
            </a:r>
            <a:r>
              <a:rPr lang="en-US" dirty="0"/>
              <a:t> to prevent modifications to variables </a:t>
            </a:r>
          </a:p>
          <a:p>
            <a:r>
              <a:rPr lang="en-US" dirty="0" err="1" smtClean="0"/>
              <a:t>const</a:t>
            </a:r>
            <a:r>
              <a:rPr lang="en-US" dirty="0" smtClean="0"/>
              <a:t> </a:t>
            </a:r>
            <a:r>
              <a:rPr lang="en-US" dirty="0"/>
              <a:t>pointers and </a:t>
            </a:r>
            <a:r>
              <a:rPr lang="en-US" dirty="0" err="1"/>
              <a:t>const</a:t>
            </a:r>
            <a:r>
              <a:rPr lang="en-US" dirty="0"/>
              <a:t> references prevent changing the data pointed to (or referenced). </a:t>
            </a:r>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2</a:t>
            </a:fld>
            <a:endParaRPr lang="en-US"/>
          </a:p>
        </p:txBody>
      </p:sp>
    </p:spTree>
    <p:extLst>
      <p:ext uri="{BB962C8B-B14F-4D97-AF65-F5344CB8AC3E}">
        <p14:creationId xmlns:p14="http://schemas.microsoft.com/office/powerpoint/2010/main" val="9218255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function</a:t>
            </a:r>
            <a:endParaRPr lang="en-US" dirty="0"/>
          </a:p>
        </p:txBody>
      </p:sp>
      <p:sp>
        <p:nvSpPr>
          <p:cNvPr id="3" name="Content Placeholder 2"/>
          <p:cNvSpPr>
            <a:spLocks noGrp="1"/>
          </p:cNvSpPr>
          <p:nvPr>
            <p:ph idx="1"/>
          </p:nvPr>
        </p:nvSpPr>
        <p:spPr/>
        <p:txBody>
          <a:bodyPr/>
          <a:lstStyle/>
          <a:p>
            <a:r>
              <a:rPr lang="en-US" dirty="0" smtClean="0"/>
              <a:t>define </a:t>
            </a:r>
            <a:r>
              <a:rPr lang="en-US" dirty="0"/>
              <a:t>it as a </a:t>
            </a:r>
            <a:r>
              <a:rPr lang="en-US" dirty="0" err="1"/>
              <a:t>templated</a:t>
            </a:r>
            <a:r>
              <a:rPr lang="en-US" dirty="0"/>
              <a:t> function:</a:t>
            </a:r>
          </a:p>
          <a:p>
            <a:pPr marL="0" indent="0">
              <a:buNone/>
            </a:pPr>
            <a:r>
              <a:rPr lang="en-US" dirty="0">
                <a:latin typeface="Courier New"/>
                <a:cs typeface="Courier New"/>
              </a:rPr>
              <a:t>template&lt;class </a:t>
            </a:r>
            <a:r>
              <a:rPr lang="en-US" dirty="0" err="1">
                <a:latin typeface="Courier New"/>
                <a:cs typeface="Courier New"/>
              </a:rPr>
              <a:t>a_type</a:t>
            </a:r>
            <a:r>
              <a:rPr lang="en-US" dirty="0">
                <a:latin typeface="Courier New"/>
                <a:cs typeface="Courier New"/>
              </a:rPr>
              <a:t>&gt; void </a:t>
            </a:r>
            <a:r>
              <a:rPr lang="en-US" dirty="0" err="1">
                <a:latin typeface="Courier New"/>
                <a:cs typeface="Courier New"/>
              </a:rPr>
              <a:t>a_class</a:t>
            </a:r>
            <a:r>
              <a:rPr lang="en-US" dirty="0">
                <a:latin typeface="Courier New"/>
                <a:cs typeface="Courier New"/>
              </a:rPr>
              <a:t>&lt;</a:t>
            </a:r>
            <a:r>
              <a:rPr lang="en-US" dirty="0" err="1">
                <a:latin typeface="Courier New"/>
                <a:cs typeface="Courier New"/>
              </a:rPr>
              <a:t>a_type</a:t>
            </a:r>
            <a:r>
              <a:rPr lang="en-US" dirty="0">
                <a:latin typeface="Courier New"/>
                <a:cs typeface="Courier New"/>
              </a:rPr>
              <a:t>&gt;::</a:t>
            </a:r>
            <a:r>
              <a:rPr lang="en-US" dirty="0" err="1">
                <a:latin typeface="Courier New"/>
                <a:cs typeface="Courier New"/>
              </a:rPr>
              <a:t>a_function</a:t>
            </a:r>
            <a:r>
              <a:rPr lang="en-US" dirty="0">
                <a:latin typeface="Courier New"/>
                <a:cs typeface="Courier New"/>
              </a:rPr>
              <a:t>(){...} </a:t>
            </a:r>
            <a:endParaRPr lang="en-US" dirty="0" smtClean="0">
              <a:latin typeface="Courier New"/>
              <a:cs typeface="Courier New"/>
            </a:endParaRPr>
          </a:p>
          <a:p>
            <a:pPr marL="0" indent="0">
              <a:buNone/>
            </a:pPr>
            <a:endParaRPr lang="en-US" dirty="0">
              <a:latin typeface="Courier New"/>
              <a:cs typeface="Courier New"/>
            </a:endParaRPr>
          </a:p>
          <a:p>
            <a:r>
              <a:rPr lang="en-US" dirty="0"/>
              <a:t>When declaring an instance of a </a:t>
            </a:r>
            <a:r>
              <a:rPr lang="en-US" dirty="0" err="1"/>
              <a:t>templated</a:t>
            </a:r>
            <a:r>
              <a:rPr lang="en-US" dirty="0"/>
              <a:t> class, the syntax is as follows:</a:t>
            </a:r>
          </a:p>
          <a:p>
            <a:pPr marL="0" indent="0">
              <a:buNone/>
            </a:pPr>
            <a:r>
              <a:rPr lang="en-US" dirty="0" err="1">
                <a:latin typeface="Courier New"/>
                <a:cs typeface="Courier New"/>
              </a:rPr>
              <a:t>a_class</a:t>
            </a:r>
            <a:r>
              <a:rPr lang="en-US" dirty="0">
                <a:latin typeface="Courier New"/>
                <a:cs typeface="Courier New"/>
              </a:rPr>
              <a:t>&lt;</a:t>
            </a:r>
            <a:r>
              <a:rPr lang="en-US" dirty="0" err="1">
                <a:latin typeface="Courier New"/>
                <a:cs typeface="Courier New"/>
              </a:rPr>
              <a:t>int</a:t>
            </a:r>
            <a:r>
              <a:rPr lang="en-US" dirty="0">
                <a:latin typeface="Courier New"/>
                <a:cs typeface="Courier New"/>
              </a:rPr>
              <a:t>&gt; </a:t>
            </a:r>
            <a:r>
              <a:rPr lang="en-US" dirty="0" err="1">
                <a:latin typeface="Courier New"/>
                <a:cs typeface="Courier New"/>
              </a:rPr>
              <a:t>an_example_class</a:t>
            </a:r>
            <a:r>
              <a:rPr lang="en-US" dirty="0">
                <a:latin typeface="Courier New"/>
                <a:cs typeface="Courier New"/>
              </a:rPr>
              <a:t>; </a:t>
            </a:r>
            <a:endParaRPr lang="en-US" dirty="0" smtClean="0">
              <a:latin typeface="Courier New"/>
              <a:cs typeface="Courier New"/>
            </a:endParaRPr>
          </a:p>
          <a:p>
            <a:pPr marL="0" indent="0">
              <a:buNone/>
            </a:pPr>
            <a:r>
              <a:rPr lang="en-US" dirty="0"/>
              <a:t>Now</a:t>
            </a:r>
            <a:r>
              <a:rPr lang="en-US" dirty="0" smtClean="0">
                <a:latin typeface="Courier New"/>
                <a:cs typeface="Courier New"/>
              </a:rPr>
              <a:t> </a:t>
            </a:r>
            <a:r>
              <a:rPr lang="en-US" dirty="0" err="1" smtClean="0">
                <a:latin typeface="Courier New"/>
                <a:cs typeface="Courier New"/>
              </a:rPr>
              <a:t>a_type</a:t>
            </a:r>
            <a:r>
              <a:rPr lang="en-US" dirty="0" smtClean="0">
                <a:latin typeface="Courier New"/>
                <a:cs typeface="Courier New"/>
              </a:rPr>
              <a:t> </a:t>
            </a:r>
            <a:r>
              <a:rPr lang="en-US" dirty="0"/>
              <a:t>becomes</a:t>
            </a:r>
            <a:r>
              <a:rPr lang="en-US" dirty="0" smtClean="0">
                <a:latin typeface="Courier New"/>
                <a:cs typeface="Courier New"/>
              </a:rPr>
              <a:t> </a:t>
            </a:r>
            <a:r>
              <a:rPr lang="en-US" dirty="0" err="1" smtClean="0">
                <a:latin typeface="Courier New"/>
                <a:cs typeface="Courier New"/>
              </a:rPr>
              <a:t>int</a:t>
            </a:r>
            <a:r>
              <a:rPr lang="en-US" dirty="0" smtClean="0">
                <a:latin typeface="Courier New"/>
                <a:cs typeface="Courier New"/>
              </a:rPr>
              <a:t> </a:t>
            </a:r>
            <a:r>
              <a:rPr lang="en-US" dirty="0"/>
              <a:t>everywhere</a:t>
            </a:r>
            <a:r>
              <a:rPr lang="en-US" dirty="0" smtClean="0">
                <a:latin typeface="Courier New"/>
                <a:cs typeface="Courier New"/>
              </a:rPr>
              <a:t> </a:t>
            </a:r>
            <a:r>
              <a:rPr lang="en-US" dirty="0"/>
              <a:t>in</a:t>
            </a:r>
            <a:r>
              <a:rPr lang="en-US" dirty="0" smtClean="0">
                <a:latin typeface="Courier New"/>
                <a:cs typeface="Courier New"/>
              </a:rPr>
              <a:t> </a:t>
            </a:r>
            <a:r>
              <a:rPr lang="en-US" dirty="0"/>
              <a:t>the class definition.</a:t>
            </a:r>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20</a:t>
            </a:fld>
            <a:endParaRPr lang="en-US"/>
          </a:p>
        </p:txBody>
      </p:sp>
    </p:spTree>
    <p:extLst>
      <p:ext uri="{BB962C8B-B14F-4D97-AF65-F5344CB8AC3E}">
        <p14:creationId xmlns:p14="http://schemas.microsoft.com/office/powerpoint/2010/main" val="138517105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language name problem</a:t>
            </a:r>
            <a:endParaRPr lang="en-US" dirty="0"/>
          </a:p>
        </p:txBody>
      </p:sp>
      <p:sp>
        <p:nvSpPr>
          <p:cNvPr id="3" name="Content Placeholder 2"/>
          <p:cNvSpPr>
            <a:spLocks noGrp="1"/>
          </p:cNvSpPr>
          <p:nvPr>
            <p:ph idx="1"/>
          </p:nvPr>
        </p:nvSpPr>
        <p:spPr/>
        <p:txBody>
          <a:bodyPr/>
          <a:lstStyle/>
          <a:p>
            <a:r>
              <a:rPr lang="en-US" dirty="0" smtClean="0"/>
              <a:t>In </a:t>
            </a:r>
            <a:r>
              <a:rPr lang="en-US" dirty="0"/>
              <a:t>the C language </a:t>
            </a:r>
            <a:r>
              <a:rPr lang="en-US" dirty="0" smtClean="0"/>
              <a:t>you </a:t>
            </a:r>
            <a:r>
              <a:rPr lang="en-US" dirty="0"/>
              <a:t>“run out of names” for functions and identifiers when your programs reach a certain size. </a:t>
            </a:r>
            <a:endParaRPr lang="en-US" dirty="0" smtClean="0"/>
          </a:p>
          <a:p>
            <a:r>
              <a:rPr lang="en-US" dirty="0"/>
              <a:t>Since C effectively has a single arena where all the identifier and function names live, this means that all the developers must be careful not to accidentally use the same names in situations where they can conflict.</a:t>
            </a:r>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21</a:t>
            </a:fld>
            <a:endParaRPr lang="en-US"/>
          </a:p>
        </p:txBody>
      </p:sp>
    </p:spTree>
    <p:extLst>
      <p:ext uri="{BB962C8B-B14F-4D97-AF65-F5344CB8AC3E}">
        <p14:creationId xmlns:p14="http://schemas.microsoft.com/office/powerpoint/2010/main" val="23830812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namespace keyword</a:t>
            </a:r>
            <a:endParaRPr lang="en-US" dirty="0"/>
          </a:p>
        </p:txBody>
      </p:sp>
      <p:sp>
        <p:nvSpPr>
          <p:cNvPr id="3" name="Content Placeholder 2"/>
          <p:cNvSpPr>
            <a:spLocks noGrp="1"/>
          </p:cNvSpPr>
          <p:nvPr>
            <p:ph idx="1"/>
          </p:nvPr>
        </p:nvSpPr>
        <p:spPr/>
        <p:txBody>
          <a:bodyPr/>
          <a:lstStyle/>
          <a:p>
            <a:r>
              <a:rPr lang="en-US" dirty="0"/>
              <a:t>Each set of C++ definitions in a library or program is “wrapped” in a namespace, and if some other definition has an identical name, but is in a different namespace, then there is no collision</a:t>
            </a:r>
            <a:r>
              <a:rPr lang="en-US" dirty="0" smtClean="0"/>
              <a:t>.</a:t>
            </a:r>
          </a:p>
          <a:p>
            <a:r>
              <a:rPr lang="en-US" dirty="0" smtClean="0"/>
              <a:t>Error when you don’t use namespace but you use a header file in C++:</a:t>
            </a:r>
          </a:p>
          <a:p>
            <a:pPr lvl="1"/>
            <a:r>
              <a:rPr lang="en-US" dirty="0"/>
              <a:t>“You included the header file but all the declarations are within a namespace and you didn’t tell the compiler that you wanted to use the declarations in that namespace”</a:t>
            </a:r>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22</a:t>
            </a:fld>
            <a:endParaRPr lang="en-US"/>
          </a:p>
        </p:txBody>
      </p:sp>
    </p:spTree>
    <p:extLst>
      <p:ext uri="{BB962C8B-B14F-4D97-AF65-F5344CB8AC3E}">
        <p14:creationId xmlns:p14="http://schemas.microsoft.com/office/powerpoint/2010/main" val="98187423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keyword</a:t>
            </a:r>
            <a:endParaRPr lang="en-US" dirty="0"/>
          </a:p>
        </p:txBody>
      </p:sp>
      <p:sp>
        <p:nvSpPr>
          <p:cNvPr id="3" name="Content Placeholder 2"/>
          <p:cNvSpPr>
            <a:spLocks noGrp="1"/>
          </p:cNvSpPr>
          <p:nvPr>
            <p:ph idx="1"/>
          </p:nvPr>
        </p:nvSpPr>
        <p:spPr/>
        <p:txBody>
          <a:bodyPr/>
          <a:lstStyle/>
          <a:p>
            <a:r>
              <a:rPr lang="en-US" dirty="0"/>
              <a:t>All of the Standard C++ libraries are wrapped in a single namespace, which is </a:t>
            </a:r>
            <a:r>
              <a:rPr lang="en-US" b="1" dirty="0" err="1"/>
              <a:t>std</a:t>
            </a:r>
            <a:r>
              <a:rPr lang="en-US" dirty="0"/>
              <a:t> (for “standard”). </a:t>
            </a:r>
            <a:endParaRPr lang="en-US" dirty="0" smtClean="0"/>
          </a:p>
          <a:p>
            <a:r>
              <a:rPr lang="en-US" dirty="0" smtClean="0"/>
              <a:t>using namespace </a:t>
            </a:r>
            <a:r>
              <a:rPr lang="en-US" dirty="0" err="1" smtClean="0"/>
              <a:t>std</a:t>
            </a:r>
            <a:r>
              <a:rPr lang="en-US" dirty="0" smtClean="0"/>
              <a:t>;</a:t>
            </a:r>
          </a:p>
          <a:p>
            <a:pPr lvl="1"/>
            <a:r>
              <a:rPr lang="en-US" dirty="0" smtClean="0"/>
              <a:t>Exposes names for only the current file.</a:t>
            </a:r>
          </a:p>
          <a:p>
            <a:r>
              <a:rPr lang="en-US" dirty="0" smtClean="0"/>
              <a:t>OR</a:t>
            </a:r>
          </a:p>
          <a:p>
            <a:r>
              <a:rPr lang="en-US" dirty="0" err="1" smtClean="0"/>
              <a:t>std</a:t>
            </a:r>
            <a:r>
              <a:rPr lang="en-US" dirty="0" smtClean="0"/>
              <a:t>::&lt;function name&gt;</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23</a:t>
            </a:fld>
            <a:endParaRPr lang="en-US"/>
          </a:p>
        </p:txBody>
      </p:sp>
    </p:spTree>
    <p:extLst>
      <p:ext uri="{BB962C8B-B14F-4D97-AF65-F5344CB8AC3E}">
        <p14:creationId xmlns:p14="http://schemas.microsoft.com/office/powerpoint/2010/main" val="2210524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a:t>
            </a:r>
            <a:r>
              <a:rPr lang="en-US" sz="4000" dirty="0" smtClean="0"/>
              <a:t>he scope resolution operator ::</a:t>
            </a:r>
            <a:endParaRPr lang="en-US" sz="4000" dirty="0"/>
          </a:p>
        </p:txBody>
      </p:sp>
      <p:sp>
        <p:nvSpPr>
          <p:cNvPr id="3" name="Content Placeholder 2"/>
          <p:cNvSpPr>
            <a:spLocks noGrp="1"/>
          </p:cNvSpPr>
          <p:nvPr>
            <p:ph idx="1"/>
          </p:nvPr>
        </p:nvSpPr>
        <p:spPr/>
        <p:txBody>
          <a:bodyPr/>
          <a:lstStyle/>
          <a:p>
            <a:r>
              <a:rPr lang="en-US" dirty="0" err="1" smtClean="0"/>
              <a:t>class_name</a:t>
            </a:r>
            <a:r>
              <a:rPr lang="en-US" dirty="0" smtClean="0"/>
              <a:t>::</a:t>
            </a:r>
            <a:r>
              <a:rPr lang="en-US" dirty="0" err="1" smtClean="0"/>
              <a:t>function_name</a:t>
            </a:r>
            <a:r>
              <a:rPr lang="en-US" dirty="0" smtClean="0"/>
              <a:t>/</a:t>
            </a:r>
            <a:r>
              <a:rPr lang="en-US" dirty="0" err="1" smtClean="0"/>
              <a:t>variable_name</a:t>
            </a:r>
            <a:endParaRPr lang="en-US" dirty="0" smtClean="0"/>
          </a:p>
          <a:p>
            <a:pPr lvl="1"/>
            <a:r>
              <a:rPr lang="en-US" dirty="0" smtClean="0"/>
              <a:t>can be used when defining </a:t>
            </a:r>
            <a:r>
              <a:rPr lang="en-US" dirty="0" err="1" smtClean="0"/>
              <a:t>function_name</a:t>
            </a:r>
            <a:r>
              <a:rPr lang="en-US" dirty="0" smtClean="0"/>
              <a:t> outside its class, perhaps in a different file.</a:t>
            </a:r>
          </a:p>
          <a:p>
            <a:pPr lvl="1"/>
            <a:r>
              <a:rPr lang="en-US" dirty="0" smtClean="0"/>
              <a:t>can be used when initializing a static variable</a:t>
            </a:r>
          </a:p>
          <a:p>
            <a:pPr lvl="1"/>
            <a:r>
              <a:rPr lang="en-US" dirty="0" smtClean="0"/>
              <a:t>can use :: without </a:t>
            </a:r>
            <a:r>
              <a:rPr lang="en-US" dirty="0" err="1" smtClean="0"/>
              <a:t>class_name</a:t>
            </a:r>
            <a:r>
              <a:rPr lang="en-US" dirty="0" smtClean="0"/>
              <a:t> to refer to global function or variable (of the same name as something in the current scope)</a:t>
            </a:r>
          </a:p>
          <a:p>
            <a:pPr lvl="1"/>
            <a:endParaRPr lang="en-US" dirty="0"/>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24</a:t>
            </a:fld>
            <a:endParaRPr lang="en-US"/>
          </a:p>
        </p:txBody>
      </p:sp>
    </p:spTree>
    <p:extLst>
      <p:ext uri="{BB962C8B-B14F-4D97-AF65-F5344CB8AC3E}">
        <p14:creationId xmlns:p14="http://schemas.microsoft.com/office/powerpoint/2010/main" val="108275280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447800"/>
          </a:xfrm>
        </p:spPr>
        <p:txBody>
          <a:bodyPr/>
          <a:lstStyle/>
          <a:p>
            <a:r>
              <a:rPr lang="en-US" sz="3200" dirty="0" smtClean="0"/>
              <a:t>Difference between . operator and :: operator</a:t>
            </a:r>
            <a:endParaRPr lang="en-US" sz="3200" dirty="0"/>
          </a:p>
        </p:txBody>
      </p:sp>
      <p:sp>
        <p:nvSpPr>
          <p:cNvPr id="3" name="Content Placeholder 2"/>
          <p:cNvSpPr>
            <a:spLocks noGrp="1"/>
          </p:cNvSpPr>
          <p:nvPr>
            <p:ph idx="1"/>
          </p:nvPr>
        </p:nvSpPr>
        <p:spPr>
          <a:xfrm>
            <a:off x="228600" y="2209800"/>
            <a:ext cx="8686800" cy="4114800"/>
          </a:xfrm>
        </p:spPr>
        <p:txBody>
          <a:bodyPr/>
          <a:lstStyle/>
          <a:p>
            <a:r>
              <a:rPr lang="en-US" dirty="0"/>
              <a:t>When the compiler sees ., it knows that the thing to the left must be an object. When it sees ::, it must be a </a:t>
            </a:r>
            <a:r>
              <a:rPr lang="en-US" dirty="0" err="1"/>
              <a:t>typename</a:t>
            </a:r>
            <a:r>
              <a:rPr lang="en-US" dirty="0"/>
              <a:t> or namespace (or nothing, indicating the global namespace). That's how it resolves this ambiguity.</a:t>
            </a:r>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25</a:t>
            </a:fld>
            <a:endParaRPr lang="en-US"/>
          </a:p>
        </p:txBody>
      </p:sp>
    </p:spTree>
    <p:extLst>
      <p:ext uri="{BB962C8B-B14F-4D97-AF65-F5344CB8AC3E}">
        <p14:creationId xmlns:p14="http://schemas.microsoft.com/office/powerpoint/2010/main" val="108247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const</a:t>
            </a:r>
            <a:r>
              <a:rPr lang="en-US" dirty="0" smtClean="0"/>
              <a:t>?</a:t>
            </a:r>
            <a:endParaRPr lang="en-US" dirty="0"/>
          </a:p>
        </p:txBody>
      </p:sp>
      <p:sp>
        <p:nvSpPr>
          <p:cNvPr id="3" name="Content Placeholder 2"/>
          <p:cNvSpPr>
            <a:spLocks noGrp="1"/>
          </p:cNvSpPr>
          <p:nvPr>
            <p:ph idx="1"/>
          </p:nvPr>
        </p:nvSpPr>
        <p:spPr/>
        <p:txBody>
          <a:bodyPr/>
          <a:lstStyle/>
          <a:p>
            <a:r>
              <a:rPr lang="en-US" dirty="0"/>
              <a:t>The primary purpose of </a:t>
            </a:r>
            <a:r>
              <a:rPr lang="en-US" dirty="0" err="1" smtClean="0"/>
              <a:t>const</a:t>
            </a:r>
            <a:r>
              <a:rPr lang="en-US" dirty="0" smtClean="0"/>
              <a:t>-ness </a:t>
            </a:r>
            <a:r>
              <a:rPr lang="en-US" dirty="0"/>
              <a:t>is to provide documentation and prevent programming mistakes</a:t>
            </a:r>
            <a:r>
              <a:rPr lang="en-US" dirty="0" smtClean="0"/>
              <a:t>.</a:t>
            </a:r>
          </a:p>
          <a:p>
            <a:r>
              <a:rPr lang="en-US" dirty="0" err="1"/>
              <a:t>Const</a:t>
            </a:r>
            <a:r>
              <a:rPr lang="en-US" dirty="0"/>
              <a:t> allows you to make it clear to yourself and others that something should not be changed</a:t>
            </a:r>
            <a:r>
              <a:rPr lang="en-US" dirty="0" smtClean="0"/>
              <a:t>.</a:t>
            </a:r>
          </a:p>
          <a:p>
            <a:r>
              <a:rPr lang="en-US" dirty="0" err="1" smtClean="0"/>
              <a:t>Const</a:t>
            </a:r>
            <a:r>
              <a:rPr lang="en-US" dirty="0" smtClean="0"/>
              <a:t> prevents you from accidentally changing the </a:t>
            </a:r>
            <a:r>
              <a:rPr lang="en-US" dirty="0" err="1" smtClean="0"/>
              <a:t>const</a:t>
            </a:r>
            <a:r>
              <a:rPr lang="en-US" dirty="0" smtClean="0"/>
              <a:t> thing.</a:t>
            </a:r>
          </a:p>
          <a:p>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3</a:t>
            </a:fld>
            <a:endParaRPr lang="en-US"/>
          </a:p>
        </p:txBody>
      </p:sp>
    </p:spTree>
    <p:extLst>
      <p:ext uri="{BB962C8B-B14F-4D97-AF65-F5344CB8AC3E}">
        <p14:creationId xmlns:p14="http://schemas.microsoft.com/office/powerpoint/2010/main" val="9947209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a:t>
            </a:r>
            <a:r>
              <a:rPr lang="en-US" dirty="0" smtClean="0"/>
              <a:t> </a:t>
            </a:r>
            <a:r>
              <a:rPr lang="en-US" dirty="0" err="1" smtClean="0"/>
              <a:t>ints</a:t>
            </a:r>
            <a:endParaRPr lang="en-US" dirty="0"/>
          </a:p>
        </p:txBody>
      </p:sp>
      <p:sp>
        <p:nvSpPr>
          <p:cNvPr id="3" name="Content Placeholder 2"/>
          <p:cNvSpPr>
            <a:spLocks noGrp="1"/>
          </p:cNvSpPr>
          <p:nvPr>
            <p:ph idx="1"/>
          </p:nvPr>
        </p:nvSpPr>
        <p:spPr/>
        <p:txBody>
          <a:bodyPr/>
          <a:lstStyle/>
          <a:p>
            <a:r>
              <a:rPr lang="en-US" dirty="0" err="1"/>
              <a:t>int</a:t>
            </a:r>
            <a:r>
              <a:rPr lang="en-US" dirty="0"/>
              <a:t> </a:t>
            </a:r>
            <a:r>
              <a:rPr lang="en-US" dirty="0" err="1"/>
              <a:t>const</a:t>
            </a:r>
            <a:r>
              <a:rPr lang="en-US" dirty="0"/>
              <a:t> x = 5; </a:t>
            </a:r>
            <a:endParaRPr lang="en-US" dirty="0" smtClean="0"/>
          </a:p>
          <a:p>
            <a:r>
              <a:rPr lang="en-US" dirty="0" smtClean="0"/>
              <a:t>or </a:t>
            </a:r>
            <a:r>
              <a:rPr lang="en-US" dirty="0" err="1"/>
              <a:t>const</a:t>
            </a:r>
            <a:r>
              <a:rPr lang="en-US" dirty="0"/>
              <a:t> </a:t>
            </a:r>
            <a:r>
              <a:rPr lang="en-US" dirty="0" err="1"/>
              <a:t>int</a:t>
            </a:r>
            <a:r>
              <a:rPr lang="en-US" dirty="0"/>
              <a:t> x = 4</a:t>
            </a:r>
            <a:r>
              <a:rPr lang="en-US"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4</a:t>
            </a:fld>
            <a:endParaRPr lang="en-US"/>
          </a:p>
        </p:txBody>
      </p:sp>
    </p:spTree>
    <p:extLst>
      <p:ext uri="{BB962C8B-B14F-4D97-AF65-F5344CB8AC3E}">
        <p14:creationId xmlns:p14="http://schemas.microsoft.com/office/powerpoint/2010/main" val="29668315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a:t>
            </a:r>
            <a:r>
              <a:rPr lang="en-US" dirty="0" smtClean="0"/>
              <a:t> references</a:t>
            </a:r>
            <a:endParaRPr lang="en-US" dirty="0"/>
          </a:p>
        </p:txBody>
      </p:sp>
      <p:sp>
        <p:nvSpPr>
          <p:cNvPr id="3" name="Content Placeholder 2"/>
          <p:cNvSpPr>
            <a:spLocks noGrp="1"/>
          </p:cNvSpPr>
          <p:nvPr>
            <p:ph idx="1"/>
          </p:nvPr>
        </p:nvSpPr>
        <p:spPr/>
        <p:txBody>
          <a:bodyPr/>
          <a:lstStyle/>
          <a:p>
            <a:pPr marL="0" indent="0">
              <a:buNone/>
            </a:pPr>
            <a:r>
              <a:rPr lang="en-US" sz="2000" dirty="0" err="1">
                <a:latin typeface="Courier New"/>
                <a:cs typeface="Courier New"/>
              </a:rPr>
              <a:t>bool</a:t>
            </a:r>
            <a:r>
              <a:rPr lang="en-US" sz="2000" dirty="0">
                <a:latin typeface="Courier New"/>
                <a:cs typeface="Courier New"/>
              </a:rPr>
              <a:t> </a:t>
            </a:r>
            <a:r>
              <a:rPr lang="en-US" sz="2000" dirty="0" err="1">
                <a:latin typeface="Courier New"/>
                <a:cs typeface="Courier New"/>
              </a:rPr>
              <a:t>verifyObjectCorrectness</a:t>
            </a:r>
            <a:r>
              <a:rPr lang="en-US" sz="2000" dirty="0">
                <a:latin typeface="Courier New"/>
                <a:cs typeface="Courier New"/>
              </a:rPr>
              <a:t> (</a:t>
            </a:r>
            <a:r>
              <a:rPr lang="en-US" sz="2000" dirty="0" err="1">
                <a:latin typeface="Courier New"/>
                <a:cs typeface="Courier New"/>
              </a:rPr>
              <a:t>const</a:t>
            </a:r>
            <a:r>
              <a:rPr lang="en-US" sz="2000" dirty="0">
                <a:latin typeface="Courier New"/>
                <a:cs typeface="Courier New"/>
              </a:rPr>
              <a:t> </a:t>
            </a:r>
            <a:r>
              <a:rPr lang="en-US" sz="2000" dirty="0" err="1">
                <a:latin typeface="Courier New"/>
                <a:cs typeface="Courier New"/>
              </a:rPr>
              <a:t>myObj</a:t>
            </a:r>
            <a:r>
              <a:rPr lang="en-US" sz="2000" dirty="0">
                <a:latin typeface="Courier New"/>
                <a:cs typeface="Courier New"/>
              </a:rPr>
              <a:t>&amp; </a:t>
            </a:r>
            <a:r>
              <a:rPr lang="en-US" sz="2000" dirty="0" err="1">
                <a:latin typeface="Courier New"/>
                <a:cs typeface="Courier New"/>
              </a:rPr>
              <a:t>obj</a:t>
            </a:r>
            <a:r>
              <a:rPr lang="en-US" sz="2000" dirty="0">
                <a:latin typeface="Courier New"/>
                <a:cs typeface="Courier New"/>
              </a:rPr>
              <a:t>)</a:t>
            </a:r>
            <a:r>
              <a:rPr lang="en-US" sz="2000" dirty="0" smtClean="0">
                <a:latin typeface="Courier New"/>
                <a:cs typeface="Courier New"/>
              </a:rPr>
              <a:t>;</a:t>
            </a:r>
          </a:p>
          <a:p>
            <a:endParaRPr lang="en-US" dirty="0" smtClean="0"/>
          </a:p>
          <a:p>
            <a:r>
              <a:rPr lang="en-US" dirty="0" smtClean="0"/>
              <a:t>Cannot change </a:t>
            </a:r>
            <a:r>
              <a:rPr lang="en-US" dirty="0" err="1" smtClean="0"/>
              <a:t>myOBbj</a:t>
            </a:r>
            <a:endParaRPr lang="en-US" dirty="0"/>
          </a:p>
          <a:p>
            <a:r>
              <a:rPr lang="en-US" dirty="0" smtClean="0"/>
              <a:t>Users know that the function won’t change </a:t>
            </a:r>
            <a:r>
              <a:rPr lang="en-US" dirty="0" err="1" smtClean="0"/>
              <a:t>myObj</a:t>
            </a:r>
            <a:endParaRPr lang="en-US" dirty="0" smtClean="0"/>
          </a:p>
          <a:p>
            <a:r>
              <a:rPr lang="en-US" dirty="0" smtClean="0"/>
              <a:t>You are only  making the object pointed to by the reference </a:t>
            </a:r>
            <a:r>
              <a:rPr lang="en-US" dirty="0" err="1" smtClean="0"/>
              <a:t>const</a:t>
            </a:r>
            <a:endParaRPr lang="en-US" dirty="0" smtClean="0"/>
          </a:p>
          <a:p>
            <a:r>
              <a:rPr lang="en-US" dirty="0" smtClean="0"/>
              <a:t>Anyway, you cannot change what a reference refers to after it is initialized, unlike …?</a:t>
            </a:r>
            <a:endParaRPr lang="en-US" dirty="0"/>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5</a:t>
            </a:fld>
            <a:endParaRPr lang="en-US"/>
          </a:p>
        </p:txBody>
      </p:sp>
    </p:spTree>
    <p:extLst>
      <p:ext uri="{BB962C8B-B14F-4D97-AF65-F5344CB8AC3E}">
        <p14:creationId xmlns:p14="http://schemas.microsoft.com/office/powerpoint/2010/main" val="3467391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a:t>
            </a:r>
            <a:r>
              <a:rPr lang="en-US" dirty="0" smtClean="0"/>
              <a:t> pointer</a:t>
            </a:r>
            <a:endParaRPr lang="en-US" dirty="0"/>
          </a:p>
        </p:txBody>
      </p:sp>
      <p:sp>
        <p:nvSpPr>
          <p:cNvPr id="3" name="Content Placeholder 2"/>
          <p:cNvSpPr>
            <a:spLocks noGrp="1"/>
          </p:cNvSpPr>
          <p:nvPr>
            <p:ph idx="1"/>
          </p:nvPr>
        </p:nvSpPr>
        <p:spPr/>
        <p:txBody>
          <a:bodyPr/>
          <a:lstStyle/>
          <a:p>
            <a:r>
              <a:rPr lang="en-US" sz="2800" dirty="0" err="1">
                <a:latin typeface="Courier New"/>
                <a:cs typeface="Courier New"/>
              </a:rPr>
              <a:t>const</a:t>
            </a:r>
            <a:r>
              <a:rPr lang="en-US" sz="2800" dirty="0">
                <a:latin typeface="Courier New"/>
                <a:cs typeface="Courier New"/>
              </a:rPr>
              <a:t> </a:t>
            </a:r>
            <a:r>
              <a:rPr lang="en-US" sz="2800" dirty="0" err="1" smtClean="0">
                <a:latin typeface="Courier New"/>
                <a:cs typeface="Courier New"/>
              </a:rPr>
              <a:t>int</a:t>
            </a:r>
            <a:r>
              <a:rPr lang="en-US" sz="2800" dirty="0" smtClean="0">
                <a:latin typeface="Courier New"/>
                <a:cs typeface="Courier New"/>
              </a:rPr>
              <a:t>* </a:t>
            </a:r>
            <a:r>
              <a:rPr lang="en-US" sz="2800" dirty="0" err="1" smtClean="0">
                <a:latin typeface="Courier New"/>
                <a:cs typeface="Courier New"/>
              </a:rPr>
              <a:t>p_int</a:t>
            </a:r>
            <a:r>
              <a:rPr lang="en-US" sz="2800" dirty="0" smtClean="0">
                <a:latin typeface="Courier New"/>
                <a:cs typeface="Courier New"/>
              </a:rPr>
              <a:t>; </a:t>
            </a:r>
            <a:r>
              <a:rPr lang="en-US" sz="2800" dirty="0" smtClean="0"/>
              <a:t>or </a:t>
            </a:r>
            <a:r>
              <a:rPr lang="en-US" sz="2800" dirty="0" err="1">
                <a:latin typeface="Courier New"/>
                <a:cs typeface="Courier New"/>
              </a:rPr>
              <a:t>const</a:t>
            </a:r>
            <a:r>
              <a:rPr lang="en-US" sz="2800" dirty="0">
                <a:latin typeface="Courier New"/>
                <a:cs typeface="Courier New"/>
              </a:rPr>
              <a:t> </a:t>
            </a:r>
            <a:r>
              <a:rPr lang="en-US" sz="2800" dirty="0" err="1">
                <a:latin typeface="Courier New"/>
                <a:cs typeface="Courier New"/>
              </a:rPr>
              <a:t>int</a:t>
            </a:r>
            <a:r>
              <a:rPr lang="en-US" sz="2800" dirty="0">
                <a:latin typeface="Courier New"/>
                <a:cs typeface="Courier New"/>
              </a:rPr>
              <a:t> *</a:t>
            </a:r>
            <a:r>
              <a:rPr lang="en-US" sz="2800" dirty="0" err="1">
                <a:latin typeface="Courier New"/>
                <a:cs typeface="Courier New"/>
              </a:rPr>
              <a:t>p_int</a:t>
            </a:r>
            <a:r>
              <a:rPr lang="en-US" sz="2800" dirty="0">
                <a:latin typeface="Courier New"/>
                <a:cs typeface="Courier New"/>
              </a:rPr>
              <a:t>; </a:t>
            </a:r>
          </a:p>
          <a:p>
            <a:pPr lvl="1"/>
            <a:r>
              <a:rPr lang="en-US" dirty="0" err="1" smtClean="0"/>
              <a:t>p_int</a:t>
            </a:r>
            <a:r>
              <a:rPr lang="en-US" dirty="0" smtClean="0"/>
              <a:t> is a pointer to an </a:t>
            </a:r>
            <a:r>
              <a:rPr lang="en-US" dirty="0" err="1" smtClean="0"/>
              <a:t>int</a:t>
            </a:r>
            <a:r>
              <a:rPr lang="en-US" dirty="0" smtClean="0"/>
              <a:t>, and the </a:t>
            </a:r>
            <a:r>
              <a:rPr lang="en-US" dirty="0" err="1" smtClean="0"/>
              <a:t>int</a:t>
            </a:r>
            <a:r>
              <a:rPr lang="en-US" dirty="0" smtClean="0"/>
              <a:t> it points to is constant.  </a:t>
            </a:r>
          </a:p>
          <a:p>
            <a:pPr lvl="1"/>
            <a:r>
              <a:rPr lang="en-US" dirty="0" smtClean="0"/>
              <a:t>Easier to see from the second phrasing.</a:t>
            </a:r>
          </a:p>
          <a:p>
            <a:r>
              <a:rPr lang="en-US" sz="2800" dirty="0" err="1">
                <a:latin typeface="Courier New"/>
                <a:cs typeface="Courier New"/>
              </a:rPr>
              <a:t>int</a:t>
            </a:r>
            <a:r>
              <a:rPr lang="en-US" sz="2800" dirty="0">
                <a:latin typeface="Courier New"/>
                <a:cs typeface="Courier New"/>
              </a:rPr>
              <a:t> x; </a:t>
            </a:r>
            <a:endParaRPr lang="en-US" sz="2800" dirty="0" smtClean="0">
              <a:latin typeface="Courier New"/>
              <a:cs typeface="Courier New"/>
            </a:endParaRPr>
          </a:p>
          <a:p>
            <a:pPr marL="0" indent="0">
              <a:buNone/>
            </a:pPr>
            <a:r>
              <a:rPr lang="en-US" sz="2800" dirty="0">
                <a:latin typeface="Courier New"/>
                <a:cs typeface="Courier New"/>
              </a:rPr>
              <a:t> </a:t>
            </a:r>
            <a:r>
              <a:rPr lang="en-US" sz="2800" dirty="0" smtClean="0">
                <a:latin typeface="Courier New"/>
                <a:cs typeface="Courier New"/>
              </a:rPr>
              <a:t> </a:t>
            </a:r>
            <a:r>
              <a:rPr lang="en-US" sz="2800" dirty="0" err="1" smtClean="0">
                <a:latin typeface="Courier New"/>
                <a:cs typeface="Courier New"/>
              </a:rPr>
              <a:t>int</a:t>
            </a:r>
            <a:r>
              <a:rPr lang="en-US" sz="2800" dirty="0" smtClean="0">
                <a:latin typeface="Courier New"/>
                <a:cs typeface="Courier New"/>
              </a:rPr>
              <a:t>* </a:t>
            </a:r>
            <a:r>
              <a:rPr lang="en-US" sz="2800" dirty="0" err="1">
                <a:latin typeface="Courier New"/>
                <a:cs typeface="Courier New"/>
              </a:rPr>
              <a:t>const</a:t>
            </a:r>
            <a:r>
              <a:rPr lang="en-US" sz="2800" dirty="0">
                <a:latin typeface="Courier New"/>
                <a:cs typeface="Courier New"/>
              </a:rPr>
              <a:t> </a:t>
            </a:r>
            <a:r>
              <a:rPr lang="en-US" sz="2800" dirty="0" err="1">
                <a:latin typeface="Courier New"/>
                <a:cs typeface="Courier New"/>
              </a:rPr>
              <a:t>p_int</a:t>
            </a:r>
            <a:r>
              <a:rPr lang="en-US" sz="2800" dirty="0">
                <a:latin typeface="Courier New"/>
                <a:cs typeface="Courier New"/>
              </a:rPr>
              <a:t> = &amp;x; </a:t>
            </a:r>
          </a:p>
          <a:p>
            <a:pPr lvl="1"/>
            <a:r>
              <a:rPr lang="en-US" dirty="0" smtClean="0"/>
              <a:t>The pointer variable’s value cannot be changed.</a:t>
            </a:r>
          </a:p>
          <a:p>
            <a:pPr lvl="1"/>
            <a:r>
              <a:rPr lang="en-US" dirty="0" smtClean="0"/>
              <a:t>This pointer </a:t>
            </a:r>
            <a:r>
              <a:rPr lang="en-US" dirty="0"/>
              <a:t>had to be initialized when it </a:t>
            </a:r>
            <a:r>
              <a:rPr lang="en-US" dirty="0" smtClean="0"/>
              <a:t>was declared</a:t>
            </a:r>
            <a:r>
              <a:rPr lang="en-US" dirty="0"/>
              <a:t>: since the pointer itself is </a:t>
            </a:r>
            <a:r>
              <a:rPr lang="en-US" dirty="0" err="1"/>
              <a:t>const</a:t>
            </a:r>
            <a:r>
              <a:rPr lang="en-US" dirty="0"/>
              <a:t>, we can't change what it points to later on</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6</a:t>
            </a:fld>
            <a:endParaRPr lang="en-US"/>
          </a:p>
        </p:txBody>
      </p:sp>
    </p:spTree>
    <p:extLst>
      <p:ext uri="{BB962C8B-B14F-4D97-AF65-F5344CB8AC3E}">
        <p14:creationId xmlns:p14="http://schemas.microsoft.com/office/powerpoint/2010/main" val="37559524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a:t>
            </a:r>
            <a:r>
              <a:rPr lang="en-US" dirty="0" smtClean="0"/>
              <a:t> functions</a:t>
            </a:r>
            <a:endParaRPr lang="en-US" dirty="0"/>
          </a:p>
        </p:txBody>
      </p:sp>
      <p:sp>
        <p:nvSpPr>
          <p:cNvPr id="3" name="Content Placeholder 2"/>
          <p:cNvSpPr>
            <a:spLocks noGrp="1"/>
          </p:cNvSpPr>
          <p:nvPr>
            <p:ph idx="1"/>
          </p:nvPr>
        </p:nvSpPr>
        <p:spPr/>
        <p:txBody>
          <a:bodyPr/>
          <a:lstStyle/>
          <a:p>
            <a:r>
              <a:rPr lang="en-US" dirty="0"/>
              <a:t>The effects of declaring a variable to be </a:t>
            </a:r>
            <a:r>
              <a:rPr lang="en-US" dirty="0" err="1"/>
              <a:t>const</a:t>
            </a:r>
            <a:r>
              <a:rPr lang="en-US" dirty="0"/>
              <a:t> propagate throughout the program. </a:t>
            </a:r>
            <a:endParaRPr lang="en-US" dirty="0" smtClean="0"/>
          </a:p>
          <a:p>
            <a:r>
              <a:rPr lang="en-US" dirty="0" smtClean="0"/>
              <a:t>Once </a:t>
            </a:r>
            <a:r>
              <a:rPr lang="en-US" dirty="0"/>
              <a:t>you have a </a:t>
            </a:r>
            <a:r>
              <a:rPr lang="en-US" dirty="0" err="1"/>
              <a:t>const</a:t>
            </a:r>
            <a:r>
              <a:rPr lang="en-US" dirty="0"/>
              <a:t> object, it cannot be assigned to a non-</a:t>
            </a:r>
            <a:r>
              <a:rPr lang="en-US" dirty="0" err="1"/>
              <a:t>const</a:t>
            </a:r>
            <a:r>
              <a:rPr lang="en-US" dirty="0"/>
              <a:t> reference or use functions that are known to be capable of changing the state of the object. </a:t>
            </a:r>
            <a:endParaRPr lang="en-US" dirty="0" smtClean="0"/>
          </a:p>
          <a:p>
            <a:endParaRPr lang="en-US" dirty="0" smtClean="0"/>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7</a:t>
            </a:fld>
            <a:endParaRPr lang="en-US"/>
          </a:p>
        </p:txBody>
      </p:sp>
    </p:spTree>
    <p:extLst>
      <p:ext uri="{BB962C8B-B14F-4D97-AF65-F5344CB8AC3E}">
        <p14:creationId xmlns:p14="http://schemas.microsoft.com/office/powerpoint/2010/main" val="16991739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a:t>
            </a:r>
            <a:r>
              <a:rPr lang="en-US" dirty="0" smtClean="0"/>
              <a:t> functions</a:t>
            </a:r>
            <a:endParaRPr lang="en-US" dirty="0"/>
          </a:p>
        </p:txBody>
      </p:sp>
      <p:sp>
        <p:nvSpPr>
          <p:cNvPr id="3" name="Content Placeholder 2"/>
          <p:cNvSpPr>
            <a:spLocks noGrp="1"/>
          </p:cNvSpPr>
          <p:nvPr>
            <p:ph idx="1"/>
          </p:nvPr>
        </p:nvSpPr>
        <p:spPr/>
        <p:txBody>
          <a:bodyPr/>
          <a:lstStyle/>
          <a:p>
            <a:r>
              <a:rPr lang="en-US" dirty="0" smtClean="0"/>
              <a:t>"</a:t>
            </a:r>
            <a:r>
              <a:rPr lang="en-US" dirty="0" err="1"/>
              <a:t>const</a:t>
            </a:r>
            <a:r>
              <a:rPr lang="en-US" dirty="0"/>
              <a:t> functions", and are the only functions that can be called on a </a:t>
            </a:r>
            <a:r>
              <a:rPr lang="en-US" dirty="0" err="1"/>
              <a:t>const</a:t>
            </a:r>
            <a:r>
              <a:rPr lang="en-US" dirty="0"/>
              <a:t> object. </a:t>
            </a:r>
            <a:endParaRPr lang="en-US" dirty="0" smtClean="0"/>
          </a:p>
          <a:p>
            <a:pPr lvl="1"/>
            <a:r>
              <a:rPr lang="en-US" dirty="0" smtClean="0"/>
              <a:t>Remember that it is the object that is </a:t>
            </a:r>
            <a:r>
              <a:rPr lang="en-US" dirty="0" err="1">
                <a:latin typeface="Courier New"/>
                <a:cs typeface="Courier New"/>
              </a:rPr>
              <a:t>const</a:t>
            </a:r>
            <a:r>
              <a:rPr lang="en-US" dirty="0" smtClean="0"/>
              <a:t>, not the ‘class’ or ‘</a:t>
            </a:r>
            <a:r>
              <a:rPr lang="en-US" dirty="0" err="1" smtClean="0"/>
              <a:t>struct</a:t>
            </a:r>
            <a:r>
              <a:rPr lang="en-US" dirty="0" smtClean="0"/>
              <a:t>’.</a:t>
            </a:r>
          </a:p>
          <a:p>
            <a:r>
              <a:rPr lang="en-US" dirty="0"/>
              <a:t>O</a:t>
            </a:r>
            <a:r>
              <a:rPr lang="en-US" dirty="0" smtClean="0"/>
              <a:t>nly </a:t>
            </a:r>
            <a:r>
              <a:rPr lang="en-US" dirty="0"/>
              <a:t>member methods make sense as </a:t>
            </a:r>
            <a:r>
              <a:rPr lang="en-US" dirty="0" err="1"/>
              <a:t>const</a:t>
            </a:r>
            <a:r>
              <a:rPr lang="en-US" dirty="0"/>
              <a:t> methods. </a:t>
            </a:r>
            <a:endParaRPr lang="en-US" dirty="0" smtClean="0"/>
          </a:p>
          <a:p>
            <a:pPr lvl="1"/>
            <a:r>
              <a:rPr lang="en-US" dirty="0" smtClean="0"/>
              <a:t>Remember </a:t>
            </a:r>
            <a:r>
              <a:rPr lang="en-US" dirty="0"/>
              <a:t>that in C++, every method of an object receives an implicit </a:t>
            </a:r>
            <a:r>
              <a:rPr lang="en-US" dirty="0">
                <a:latin typeface="Courier New"/>
                <a:cs typeface="Courier New"/>
              </a:rPr>
              <a:t>this</a:t>
            </a:r>
            <a:r>
              <a:rPr lang="en-US" dirty="0"/>
              <a:t> pointer to the object; </a:t>
            </a:r>
            <a:r>
              <a:rPr lang="en-US" dirty="0" err="1"/>
              <a:t>const</a:t>
            </a:r>
            <a:r>
              <a:rPr lang="en-US" dirty="0"/>
              <a:t> methods effectively receive a </a:t>
            </a:r>
            <a:r>
              <a:rPr lang="en-US" dirty="0" err="1">
                <a:latin typeface="Courier New"/>
                <a:cs typeface="Courier New"/>
              </a:rPr>
              <a:t>const</a:t>
            </a:r>
            <a:r>
              <a:rPr lang="en-US" dirty="0"/>
              <a:t> </a:t>
            </a:r>
            <a:r>
              <a:rPr lang="en-US" dirty="0">
                <a:latin typeface="Courier New"/>
                <a:cs typeface="Courier New"/>
              </a:rPr>
              <a:t>this</a:t>
            </a:r>
            <a:r>
              <a:rPr lang="en-US" dirty="0"/>
              <a:t> </a:t>
            </a:r>
            <a:r>
              <a:rPr lang="en-US" dirty="0" smtClean="0"/>
              <a:t>pointer</a:t>
            </a:r>
            <a:r>
              <a:rPr lang="en-US" dirty="0"/>
              <a:t>. </a:t>
            </a:r>
            <a:br>
              <a:rPr lang="en-US" dirty="0"/>
            </a:br>
            <a:endParaRPr lang="en-US" dirty="0"/>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8</a:t>
            </a:fld>
            <a:endParaRPr lang="en-US"/>
          </a:p>
        </p:txBody>
      </p:sp>
    </p:spTree>
    <p:extLst>
      <p:ext uri="{BB962C8B-B14F-4D97-AF65-F5344CB8AC3E}">
        <p14:creationId xmlns:p14="http://schemas.microsoft.com/office/powerpoint/2010/main" val="27554177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a:t>
            </a:r>
            <a:r>
              <a:rPr lang="en-US" dirty="0" smtClean="0"/>
              <a:t> function example</a:t>
            </a:r>
            <a:endParaRPr lang="en-US" dirty="0"/>
          </a:p>
        </p:txBody>
      </p:sp>
      <p:sp>
        <p:nvSpPr>
          <p:cNvPr id="3" name="Content Placeholder 2"/>
          <p:cNvSpPr>
            <a:spLocks noGrp="1"/>
          </p:cNvSpPr>
          <p:nvPr>
            <p:ph idx="1"/>
          </p:nvPr>
        </p:nvSpPr>
        <p:spPr/>
        <p:txBody>
          <a:bodyPr/>
          <a:lstStyle/>
          <a:p>
            <a:r>
              <a:rPr lang="en-US" sz="2800" dirty="0">
                <a:latin typeface="Courier New"/>
                <a:cs typeface="Courier New"/>
              </a:rPr>
              <a:t>&lt;return-value&gt; &lt;class&gt;::&lt;member-function&gt;(&lt;</a:t>
            </a:r>
            <a:r>
              <a:rPr lang="en-US" sz="2800" dirty="0" err="1">
                <a:latin typeface="Courier New"/>
                <a:cs typeface="Courier New"/>
              </a:rPr>
              <a:t>args</a:t>
            </a:r>
            <a:r>
              <a:rPr lang="en-US" sz="2800" dirty="0">
                <a:latin typeface="Courier New"/>
                <a:cs typeface="Courier New"/>
              </a:rPr>
              <a:t>&gt;) </a:t>
            </a:r>
            <a:r>
              <a:rPr lang="en-US" sz="2800" dirty="0" err="1">
                <a:latin typeface="Courier New"/>
                <a:cs typeface="Courier New"/>
              </a:rPr>
              <a:t>const</a:t>
            </a:r>
            <a:r>
              <a:rPr lang="en-US" sz="2800" dirty="0">
                <a:latin typeface="Courier New"/>
                <a:cs typeface="Courier New"/>
              </a:rPr>
              <a:t> { // ... </a:t>
            </a:r>
            <a:r>
              <a:rPr lang="en-US" sz="2800" dirty="0" smtClean="0">
                <a:latin typeface="Courier New"/>
                <a:cs typeface="Courier New"/>
              </a:rPr>
              <a:t>}</a:t>
            </a:r>
          </a:p>
          <a:p>
            <a:endParaRPr lang="en-US" sz="2800" dirty="0">
              <a:latin typeface="Courier New"/>
              <a:cs typeface="Courier New"/>
            </a:endParaRPr>
          </a:p>
          <a:p>
            <a:r>
              <a:rPr lang="en-US" sz="2800" dirty="0" err="1"/>
              <a:t>Const</a:t>
            </a:r>
            <a:r>
              <a:rPr lang="en-US" sz="2800" dirty="0"/>
              <a:t> functions can always be called </a:t>
            </a:r>
          </a:p>
          <a:p>
            <a:r>
              <a:rPr lang="en-US" sz="2800" dirty="0"/>
              <a:t>Non-</a:t>
            </a:r>
            <a:r>
              <a:rPr lang="en-US" sz="2800" dirty="0" err="1"/>
              <a:t>const</a:t>
            </a:r>
            <a:r>
              <a:rPr lang="en-US" sz="2800" dirty="0"/>
              <a:t> functions can only be called by non-</a:t>
            </a:r>
            <a:r>
              <a:rPr lang="en-US" sz="2800" dirty="0" err="1"/>
              <a:t>const</a:t>
            </a:r>
            <a:r>
              <a:rPr lang="en-US" sz="2800" dirty="0"/>
              <a:t> objects </a:t>
            </a:r>
            <a:endParaRPr lang="en-US" sz="2800" dirty="0">
              <a:latin typeface="Courier New"/>
              <a:cs typeface="Courier New"/>
            </a:endParaRPr>
          </a:p>
          <a:p>
            <a:pPr marL="0" indent="0">
              <a:buNone/>
            </a:pPr>
            <a:endParaRPr lang="en-US" sz="2800" dirty="0">
              <a:latin typeface="Courier New"/>
              <a:cs typeface="Courier New"/>
            </a:endParaRPr>
          </a:p>
          <a:p>
            <a:pPr marL="0" indent="0">
              <a:buNone/>
            </a:pPr>
            <a:r>
              <a:rPr lang="en-US" sz="2800" dirty="0" smtClean="0">
                <a:latin typeface="Courier New"/>
                <a:cs typeface="Courier New"/>
              </a:rPr>
              <a:t>For more info, see, for example</a:t>
            </a:r>
          </a:p>
          <a:p>
            <a:pPr marL="0" indent="0">
              <a:buNone/>
            </a:pPr>
            <a:r>
              <a:rPr lang="en-US" sz="2800" dirty="0"/>
              <a:t>http://</a:t>
            </a:r>
            <a:r>
              <a:rPr lang="en-US" sz="2800" dirty="0" err="1"/>
              <a:t>www.cprogramming.com</a:t>
            </a:r>
            <a:r>
              <a:rPr lang="en-US" sz="2800" dirty="0"/>
              <a:t>/tutorial/</a:t>
            </a:r>
            <a:r>
              <a:rPr lang="en-US" sz="2800" dirty="0" err="1"/>
              <a:t>const_correctness.html</a:t>
            </a:r>
            <a:endParaRPr lang="en-US" sz="2800" dirty="0"/>
          </a:p>
        </p:txBody>
      </p:sp>
      <p:sp>
        <p:nvSpPr>
          <p:cNvPr id="4" name="Footer Placeholder 3"/>
          <p:cNvSpPr>
            <a:spLocks noGrp="1"/>
          </p:cNvSpPr>
          <p:nvPr>
            <p:ph type="ftr" sz="quarter" idx="11"/>
          </p:nvPr>
        </p:nvSpPr>
        <p:spPr/>
        <p:txBody>
          <a:bodyPr/>
          <a:lstStyle/>
          <a:p>
            <a:pPr>
              <a:defRPr/>
            </a:pPr>
            <a:r>
              <a:rPr lang="en-US" smtClean="0"/>
              <a:t>Review -- references templates</a:t>
            </a:r>
            <a:endParaRPr lang="en-US"/>
          </a:p>
        </p:txBody>
      </p:sp>
      <p:sp>
        <p:nvSpPr>
          <p:cNvPr id="5" name="Slide Number Placeholder 4"/>
          <p:cNvSpPr>
            <a:spLocks noGrp="1"/>
          </p:cNvSpPr>
          <p:nvPr>
            <p:ph type="sldNum" sz="quarter" idx="12"/>
          </p:nvPr>
        </p:nvSpPr>
        <p:spPr/>
        <p:txBody>
          <a:bodyPr/>
          <a:lstStyle/>
          <a:p>
            <a:pPr>
              <a:defRPr/>
            </a:pPr>
            <a:fld id="{42431314-B57E-44B6-A0C6-17F09A673282}" type="slidenum">
              <a:rPr lang="en-US" smtClean="0"/>
              <a:pPr>
                <a:defRPr/>
              </a:pPr>
              <a:t>9</a:t>
            </a:fld>
            <a:endParaRPr lang="en-US"/>
          </a:p>
        </p:txBody>
      </p:sp>
    </p:spTree>
    <p:extLst>
      <p:ext uri="{BB962C8B-B14F-4D97-AF65-F5344CB8AC3E}">
        <p14:creationId xmlns:p14="http://schemas.microsoft.com/office/powerpoint/2010/main" val="4398204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Marlett" pitchFamily="2" charset="2"/>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Marlett" pitchFamily="2" charset="2"/>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895</TotalTime>
  <Words>1103</Words>
  <Application>Microsoft Macintosh PowerPoint</Application>
  <PresentationFormat>On-screen Show (4:3)</PresentationFormat>
  <Paragraphs>188</Paragraphs>
  <Slides>25</Slides>
  <Notes>1</Notes>
  <HiddenSlides>2</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Default Design</vt:lpstr>
      <vt:lpstr>Day 24 Review</vt:lpstr>
      <vt:lpstr>const keyword</vt:lpstr>
      <vt:lpstr>Why const?</vt:lpstr>
      <vt:lpstr>const ints</vt:lpstr>
      <vt:lpstr>const references</vt:lpstr>
      <vt:lpstr>const pointer</vt:lpstr>
      <vt:lpstr>const functions</vt:lpstr>
      <vt:lpstr>const functions</vt:lpstr>
      <vt:lpstr>const function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Template classes</vt:lpstr>
      <vt:lpstr>Template syntax and use</vt:lpstr>
      <vt:lpstr>Defining a function</vt:lpstr>
      <vt:lpstr>C language name problem</vt:lpstr>
      <vt:lpstr>The namespace keyword</vt:lpstr>
      <vt:lpstr>using keyword</vt:lpstr>
      <vt:lpstr>The scope resolution operator ::</vt:lpstr>
      <vt:lpstr>Difference between . operator and :: operator</vt:lpstr>
    </vt:vector>
  </TitlesOfParts>
  <Company>U of 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Scott</dc:creator>
  <cp:lastModifiedBy>Vallath Nandakumar</cp:lastModifiedBy>
  <cp:revision>90</cp:revision>
  <dcterms:created xsi:type="dcterms:W3CDTF">2001-06-29T19:12:00Z</dcterms:created>
  <dcterms:modified xsi:type="dcterms:W3CDTF">2017-07-31T15:03:07Z</dcterms:modified>
</cp:coreProperties>
</file>