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14" r:id="rId3"/>
    <p:sldId id="258" r:id="rId4"/>
    <p:sldId id="259" r:id="rId5"/>
    <p:sldId id="260" r:id="rId6"/>
    <p:sldId id="261" r:id="rId7"/>
    <p:sldId id="262" r:id="rId8"/>
    <p:sldId id="264" r:id="rId9"/>
    <p:sldId id="311" r:id="rId10"/>
    <p:sldId id="265" r:id="rId11"/>
    <p:sldId id="269" r:id="rId12"/>
    <p:sldId id="272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94118"/>
  </p:normalViewPr>
  <p:slideViewPr>
    <p:cSldViewPr>
      <p:cViewPr varScale="1">
        <p:scale>
          <a:sx n="82" d="100"/>
          <a:sy n="82" d="100"/>
        </p:scale>
        <p:origin x="12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9B611BA-4671-844C-AD11-993ADA140A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4D1B854-D3BC-264F-ABF8-3D77E2D9C99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417B623-0D91-9E4A-B901-C494B2EA374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24A0136-4FB3-F945-906A-3F1F44A6670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651DE81-889C-5441-A308-7EC8060699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C5AD84B4-9ECD-434B-8737-5B6A4B345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41BD89A-0191-B54C-A510-A7784B3973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>
            <a:extLst>
              <a:ext uri="{FF2B5EF4-FFF2-40B4-BE49-F238E27FC236}">
                <a16:creationId xmlns:a16="http://schemas.microsoft.com/office/drawing/2014/main" id="{97D87211-5984-8643-B8DD-423185D7B4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Notes Placeholder 2">
            <a:extLst>
              <a:ext uri="{FF2B5EF4-FFF2-40B4-BE49-F238E27FC236}">
                <a16:creationId xmlns:a16="http://schemas.microsoft.com/office/drawing/2014/main" id="{588F3B34-394A-2343-B863-704C18C4B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Talk about the need for multiple inheritances.  For example, a person might be an employee of a law firm that has offices in multiple states.  They have to inherit methods from TexasEmployee class and the firm's Employee class.</a:t>
            </a:r>
          </a:p>
        </p:txBody>
      </p:sp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30FCE5D4-14D6-D844-9A91-2B2A4F4FC9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0A8725-40B2-C044-9CEA-F623043D1097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286000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4443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368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528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947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81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41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41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0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886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061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59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955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059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832D51C9-8840-3440-8F06-330C7FA51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B3D2F06-BE31-EA49-AA69-E8A510A510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Slide Number Placeholder 3">
            <a:extLst>
              <a:ext uri="{FF2B5EF4-FFF2-40B4-BE49-F238E27FC236}">
                <a16:creationId xmlns:a16="http://schemas.microsoft.com/office/drawing/2014/main" id="{AA36A4E5-BDE4-1040-AAE0-237B1875115A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ts val="500"/>
              </a:spcBef>
              <a:defRPr/>
            </a:pPr>
            <a:fld id="{466DBA45-A7E8-7A40-BDE2-E3F92256C17D}" type="slidenum">
              <a:rPr lang="en-US" altLang="en-US" sz="1200" smtClean="0">
                <a:solidFill>
                  <a:srgbClr val="424242"/>
                </a:solidFill>
                <a:latin typeface="Verdana" panose="020B0604030504040204" pitchFamily="34" charset="0"/>
              </a:rPr>
              <a:pPr algn="r" eaLnBrk="1" hangingPunct="1">
                <a:spcBef>
                  <a:spcPts val="500"/>
                </a:spcBef>
                <a:defRPr/>
              </a:pPr>
              <a:t>‹#›</a:t>
            </a:fld>
            <a:endParaRPr lang="en-US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0">
          <a:solidFill>
            <a:srgbClr val="FF0000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25475" indent="-2794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914400" indent="-1746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220663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0542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5114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29686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4258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CD7D719-4D60-8E44-9D4B-5196B32F1D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 sz="6000" dirty="0"/>
              <a:t>Composition, Inheritance</a:t>
            </a:r>
            <a:br>
              <a:rPr lang="en-US" sz="6000" dirty="0"/>
            </a:br>
            <a:r>
              <a:rPr lang="en-US" sz="3600" dirty="0"/>
              <a:t>EE 312</a:t>
            </a:r>
            <a:br>
              <a:rPr lang="en-US" sz="3600" dirty="0"/>
            </a:br>
            <a:r>
              <a:rPr lang="en-US" sz="3600" dirty="0"/>
              <a:t>ECE, UT Austin</a:t>
            </a:r>
            <a:endParaRPr lang="en-US" sz="3600" dirty="0">
              <a:cs typeface="+mj-cs"/>
            </a:endParaRPr>
          </a:p>
        </p:txBody>
      </p:sp>
      <p:sp>
        <p:nvSpPr>
          <p:cNvPr id="4098" name="Subtitle 1">
            <a:extLst>
              <a:ext uri="{FF2B5EF4-FFF2-40B4-BE49-F238E27FC236}">
                <a16:creationId xmlns:a16="http://schemas.microsoft.com/office/drawing/2014/main" id="{A6EC9EF4-D0C0-D141-A56C-60107D9B421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>
            <a:extLst>
              <a:ext uri="{FF2B5EF4-FFF2-40B4-BE49-F238E27FC236}">
                <a16:creationId xmlns:a16="http://schemas.microsoft.com/office/drawing/2014/main" id="{6D9488C9-49CC-A94C-B256-40548658E48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>
              <a:defRPr/>
            </a:pPr>
            <a:r>
              <a:rPr lang="en-US">
                <a:cs typeface="+mj-cs"/>
              </a:rPr>
              <a:t>Inheritance</a:t>
            </a:r>
          </a:p>
        </p:txBody>
      </p:sp>
      <p:sp>
        <p:nvSpPr>
          <p:cNvPr id="902147" name="Rectangle 3">
            <a:extLst>
              <a:ext uri="{FF2B5EF4-FFF2-40B4-BE49-F238E27FC236}">
                <a16:creationId xmlns:a16="http://schemas.microsoft.com/office/drawing/2014/main" id="{161A01D3-0BC5-9C46-AC49-861A3D1F13E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 eaLnBrk="1" hangingPunct="1">
              <a:defRPr/>
            </a:pPr>
            <a:r>
              <a:rPr lang="en-US" b="1" dirty="0">
                <a:cs typeface="+mn-cs"/>
              </a:rPr>
              <a:t>inheritance</a:t>
            </a:r>
            <a:r>
              <a:rPr lang="en-US" dirty="0">
                <a:cs typeface="+mn-cs"/>
              </a:rPr>
              <a:t>: A way to form new classes based on existing classes, taking on their attributes/behavior.</a:t>
            </a:r>
          </a:p>
          <a:p>
            <a:pPr marL="639763" lvl="1" indent="-246063" eaLnBrk="1" hangingPunct="1">
              <a:defRPr/>
            </a:pPr>
            <a:r>
              <a:rPr lang="en-US" dirty="0"/>
              <a:t>a way to group related classes</a:t>
            </a:r>
          </a:p>
          <a:p>
            <a:pPr marL="639763" lvl="1" indent="-246063" eaLnBrk="1" hangingPunct="1">
              <a:defRPr/>
            </a:pPr>
            <a:r>
              <a:rPr lang="en-US" dirty="0"/>
              <a:t>a way to share code between two or more classes</a:t>
            </a:r>
          </a:p>
          <a:p>
            <a:pPr marL="639763" lvl="1" indent="-246063" eaLnBrk="1" hangingPunct="1">
              <a:defRPr/>
            </a:pPr>
            <a:endParaRPr lang="en-US" dirty="0"/>
          </a:p>
          <a:p>
            <a:pPr marL="639763" lvl="1" indent="-246063" eaLnBrk="1" hangingPunct="1">
              <a:defRPr/>
            </a:pPr>
            <a:endParaRPr lang="en-US" dirty="0"/>
          </a:p>
          <a:p>
            <a:pPr marL="273050" indent="-273050" eaLnBrk="1" hangingPunct="1">
              <a:defRPr/>
            </a:pPr>
            <a:r>
              <a:rPr lang="en-US" dirty="0">
                <a:cs typeface="+mn-cs"/>
              </a:rPr>
              <a:t>One class can </a:t>
            </a:r>
            <a:r>
              <a:rPr lang="en-US" i="1" dirty="0">
                <a:cs typeface="+mn-cs"/>
              </a:rPr>
              <a:t>extend </a:t>
            </a:r>
            <a:r>
              <a:rPr lang="en-US" dirty="0">
                <a:cs typeface="+mn-cs"/>
              </a:rPr>
              <a:t>another, absorbing its data/behavior.</a:t>
            </a:r>
          </a:p>
          <a:p>
            <a:pPr marL="639763" lvl="1" indent="-246063" eaLnBrk="1" hangingPunct="1">
              <a:defRPr/>
            </a:pPr>
            <a:r>
              <a:rPr lang="en-US" b="1" dirty="0"/>
              <a:t>Base class</a:t>
            </a:r>
            <a:r>
              <a:rPr lang="en-US" dirty="0"/>
              <a:t>: The parent class that is being extended.</a:t>
            </a:r>
          </a:p>
          <a:p>
            <a:pPr marL="639763" lvl="1" indent="-246063" eaLnBrk="1" hangingPunct="1">
              <a:defRPr/>
            </a:pPr>
            <a:r>
              <a:rPr lang="en-US" b="1" dirty="0"/>
              <a:t>Derived class</a:t>
            </a:r>
            <a:r>
              <a:rPr lang="en-US" dirty="0"/>
              <a:t>: The child class that extends the base class and inherits its behavior.</a:t>
            </a:r>
          </a:p>
          <a:p>
            <a:pPr lvl="2" indent="-246063" eaLnBrk="1" hangingPunct="1">
              <a:defRPr/>
            </a:pPr>
            <a:r>
              <a:rPr lang="en-US" dirty="0"/>
              <a:t>Derived class gets a copy of every field and method from base class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>
            <a:extLst>
              <a:ext uri="{FF2B5EF4-FFF2-40B4-BE49-F238E27FC236}">
                <a16:creationId xmlns:a16="http://schemas.microsoft.com/office/drawing/2014/main" id="{A9EA45F2-E2EA-B742-B57E-1C0C4D231C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>
              <a:defRPr/>
            </a:pPr>
            <a:r>
              <a:rPr lang="en-US">
                <a:cs typeface="+mj-cs"/>
              </a:rPr>
              <a:t>Overriding methods</a:t>
            </a:r>
          </a:p>
        </p:txBody>
      </p:sp>
      <p:sp>
        <p:nvSpPr>
          <p:cNvPr id="906243" name="Rectangle 3">
            <a:extLst>
              <a:ext uri="{FF2B5EF4-FFF2-40B4-BE49-F238E27FC236}">
                <a16:creationId xmlns:a16="http://schemas.microsoft.com/office/drawing/2014/main" id="{2CB5AACC-698F-334B-9387-5743B22EDE8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 eaLnBrk="1" hangingPunct="1">
              <a:defRPr/>
            </a:pPr>
            <a:r>
              <a:rPr lang="en-US" b="1" dirty="0">
                <a:cs typeface="+mn-cs"/>
              </a:rPr>
              <a:t>override</a:t>
            </a:r>
            <a:r>
              <a:rPr lang="en-US" dirty="0">
                <a:cs typeface="+mn-cs"/>
              </a:rPr>
              <a:t>: To write a new version of a method in a derived class that replaces the base class's version.</a:t>
            </a:r>
          </a:p>
          <a:p>
            <a:pPr marL="639763" lvl="1" indent="-246063" eaLnBrk="1" hangingPunct="1">
              <a:defRPr/>
            </a:pPr>
            <a:r>
              <a:rPr lang="en-US" dirty="0"/>
              <a:t>No special syntax required to override a base class method.</a:t>
            </a:r>
            <a:br>
              <a:rPr lang="en-US" dirty="0"/>
            </a:br>
            <a:r>
              <a:rPr lang="en-US" dirty="0"/>
              <a:t>Just write a new version of it in the derived class.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>
            <a:extLst>
              <a:ext uri="{FF2B5EF4-FFF2-40B4-BE49-F238E27FC236}">
                <a16:creationId xmlns:a16="http://schemas.microsoft.com/office/drawing/2014/main" id="{CA44286E-301E-7F4F-AD16-BB2CD3332D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>
              <a:defRPr/>
            </a:pPr>
            <a:r>
              <a:rPr lang="en-US">
                <a:cs typeface="+mj-cs"/>
              </a:rPr>
              <a:t>Levels of inheritance</a:t>
            </a:r>
          </a:p>
        </p:txBody>
      </p:sp>
      <p:sp>
        <p:nvSpPr>
          <p:cNvPr id="909315" name="Rectangle 3">
            <a:extLst>
              <a:ext uri="{FF2B5EF4-FFF2-40B4-BE49-F238E27FC236}">
                <a16:creationId xmlns:a16="http://schemas.microsoft.com/office/drawing/2014/main" id="{4C31F997-41DF-1248-9913-435B79C7D29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 eaLnBrk="1" hangingPunct="1">
              <a:defRPr/>
            </a:pPr>
            <a:r>
              <a:rPr lang="en-US" dirty="0">
                <a:cs typeface="+mn-cs"/>
              </a:rPr>
              <a:t>Multiple levels of inheritance in a hierarchy are allowed.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A984CABC-9D1B-6148-B098-629DDF950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Composition</a:t>
            </a:r>
          </a:p>
        </p:txBody>
      </p:sp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id="{AFDA886B-F5A3-9E4D-A9BF-03957B1690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class has member objects that make up, or </a:t>
            </a:r>
            <a:r>
              <a:rPr lang="en-US" altLang="en-US" i="1"/>
              <a:t>compose</a:t>
            </a:r>
            <a:r>
              <a:rPr lang="en-US" altLang="en-US"/>
              <a:t>, the class.</a:t>
            </a:r>
          </a:p>
          <a:p>
            <a:pPr lvl="1"/>
            <a:r>
              <a:rPr lang="en-US" altLang="en-US"/>
              <a:t>E.g. a Node class has two other Node objects – left and right.</a:t>
            </a:r>
          </a:p>
          <a:p>
            <a:pPr lvl="1"/>
            <a:r>
              <a:rPr lang="en-US" altLang="en-US"/>
              <a:t>A Car class has an Engine object as a member.</a:t>
            </a:r>
          </a:p>
          <a:p>
            <a:pPr lvl="1"/>
            <a:r>
              <a:rPr lang="en-US" altLang="en-US"/>
              <a:t>A Customer class has a string object as a member.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>
            <a:extLst>
              <a:ext uri="{FF2B5EF4-FFF2-40B4-BE49-F238E27FC236}">
                <a16:creationId xmlns:a16="http://schemas.microsoft.com/office/drawing/2014/main" id="{91F697B2-FE0E-9544-A7CB-F902F4C0C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Law firm employee analogy</a:t>
            </a:r>
          </a:p>
        </p:txBody>
      </p:sp>
      <p:sp>
        <p:nvSpPr>
          <p:cNvPr id="894979" name="Rectangle 3">
            <a:extLst>
              <a:ext uri="{FF2B5EF4-FFF2-40B4-BE49-F238E27FC236}">
                <a16:creationId xmlns:a16="http://schemas.microsoft.com/office/drawing/2014/main" id="{3B94394F-DDC8-1A4B-B761-1A5E9DAE9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common rules: hours, vacation, benefits, regulations ...</a:t>
            </a:r>
          </a:p>
          <a:p>
            <a:pPr lvl="1" eaLnBrk="1" hangingPunct="1">
              <a:defRPr/>
            </a:pPr>
            <a:r>
              <a:rPr lang="en-US"/>
              <a:t>all employees attend a common orientation to learn general company rules</a:t>
            </a:r>
          </a:p>
          <a:p>
            <a:pPr lvl="1" eaLnBrk="1" hangingPunct="1">
              <a:defRPr/>
            </a:pPr>
            <a:r>
              <a:rPr lang="en-US"/>
              <a:t>each employee receives a 20-page manual of common rules</a:t>
            </a:r>
          </a:p>
          <a:p>
            <a:pPr lvl="1"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>
                <a:cs typeface="+mn-cs"/>
              </a:rPr>
              <a:t>each subdivision also has specific rules:</a:t>
            </a:r>
          </a:p>
          <a:p>
            <a:pPr lvl="1" eaLnBrk="1" hangingPunct="1">
              <a:defRPr/>
            </a:pPr>
            <a:r>
              <a:rPr lang="en-US"/>
              <a:t>employee receives a smaller (1-3 page) manual of these rules</a:t>
            </a:r>
          </a:p>
          <a:p>
            <a:pPr lvl="1" eaLnBrk="1" hangingPunct="1">
              <a:defRPr/>
            </a:pPr>
            <a:r>
              <a:rPr lang="en-US"/>
              <a:t>smaller manual adds some new rules and also changes some rules from the large manual</a:t>
            </a:r>
          </a:p>
        </p:txBody>
      </p:sp>
      <p:pic>
        <p:nvPicPr>
          <p:cNvPr id="6147" name="Picture 4" descr="employee_manuals">
            <a:extLst>
              <a:ext uri="{FF2B5EF4-FFF2-40B4-BE49-F238E27FC236}">
                <a16:creationId xmlns:a16="http://schemas.microsoft.com/office/drawing/2014/main" id="{FC4CECEB-EAA1-1244-A4A3-ED75D3F21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8" y="4572000"/>
            <a:ext cx="3776662" cy="2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>
            <a:extLst>
              <a:ext uri="{FF2B5EF4-FFF2-40B4-BE49-F238E27FC236}">
                <a16:creationId xmlns:a16="http://schemas.microsoft.com/office/drawing/2014/main" id="{29FEC934-11E2-3742-9881-53DA90268B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>
              <a:defRPr/>
            </a:pPr>
            <a:r>
              <a:rPr lang="en-US">
                <a:cs typeface="+mj-cs"/>
              </a:rPr>
              <a:t>Separating behavior</a:t>
            </a:r>
          </a:p>
        </p:txBody>
      </p:sp>
      <p:sp>
        <p:nvSpPr>
          <p:cNvPr id="1413123" name="Rectangle 3">
            <a:extLst>
              <a:ext uri="{FF2B5EF4-FFF2-40B4-BE49-F238E27FC236}">
                <a16:creationId xmlns:a16="http://schemas.microsoft.com/office/drawing/2014/main" id="{92E4D294-3B35-6B42-814A-FC57BBFA038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 eaLnBrk="1" hangingPunct="1">
              <a:defRPr/>
            </a:pPr>
            <a:r>
              <a:rPr lang="en-US">
                <a:cs typeface="+mn-cs"/>
              </a:rPr>
              <a:t>Why not just have a 22 page Lawyer manual, a 21-page Secretary manual, a 23-page Marketer manual, etc.?</a:t>
            </a:r>
          </a:p>
          <a:p>
            <a:pPr marL="639763" lvl="1" indent="-246063" eaLnBrk="1" hangingPunct="1">
              <a:defRPr/>
            </a:pPr>
            <a:endParaRPr lang="en-US"/>
          </a:p>
          <a:p>
            <a:pPr marL="273050" indent="-273050" eaLnBrk="1" hangingPunct="1">
              <a:defRPr/>
            </a:pPr>
            <a:r>
              <a:rPr lang="en-US">
                <a:cs typeface="+mn-cs"/>
              </a:rPr>
              <a:t>Some advantages of the separate manuals:</a:t>
            </a:r>
          </a:p>
          <a:p>
            <a:pPr marL="639763" lvl="1" indent="-246063" eaLnBrk="1" hangingPunct="1">
              <a:defRPr/>
            </a:pPr>
            <a:r>
              <a:rPr lang="en-US"/>
              <a:t>maintenance: Only one update if a common rule changes.</a:t>
            </a:r>
          </a:p>
          <a:p>
            <a:pPr marL="639763" lvl="1" indent="-246063" eaLnBrk="1" hangingPunct="1">
              <a:defRPr/>
            </a:pPr>
            <a:r>
              <a:rPr lang="en-US"/>
              <a:t>locality: Quick discovery of all rules specific to lawyers.</a:t>
            </a:r>
          </a:p>
          <a:p>
            <a:pPr marL="639763" lvl="1" indent="-246063" eaLnBrk="1" hangingPunct="1">
              <a:defRPr/>
            </a:pPr>
            <a:endParaRPr lang="en-US"/>
          </a:p>
          <a:p>
            <a:pPr marL="273050" indent="-273050" eaLnBrk="1" hangingPunct="1">
              <a:defRPr/>
            </a:pPr>
            <a:r>
              <a:rPr lang="en-US">
                <a:cs typeface="+mn-cs"/>
              </a:rPr>
              <a:t>Some key ideas from this example:</a:t>
            </a:r>
          </a:p>
          <a:p>
            <a:pPr marL="639763" lvl="1" indent="-246063" eaLnBrk="1" hangingPunct="1">
              <a:defRPr/>
            </a:pPr>
            <a:r>
              <a:rPr lang="en-US"/>
              <a:t>General rules are useful (the 20-page manual).</a:t>
            </a:r>
          </a:p>
          <a:p>
            <a:pPr marL="639763" lvl="1" indent="-246063" eaLnBrk="1" hangingPunct="1">
              <a:defRPr/>
            </a:pPr>
            <a:r>
              <a:rPr lang="en-US"/>
              <a:t>Specific rules that may override general ones are also useful.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1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1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1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1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1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2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>
            <a:extLst>
              <a:ext uri="{FF2B5EF4-FFF2-40B4-BE49-F238E27FC236}">
                <a16:creationId xmlns:a16="http://schemas.microsoft.com/office/drawing/2014/main" id="{B65F9F13-C7BE-004F-BFEF-2912E967F8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>
              <a:defRPr/>
            </a:pPr>
            <a:r>
              <a:rPr lang="en-US" sz="3600">
                <a:cs typeface="+mj-cs"/>
              </a:rPr>
              <a:t>Is-a relationships, hierarchies</a:t>
            </a:r>
          </a:p>
        </p:txBody>
      </p:sp>
      <p:sp>
        <p:nvSpPr>
          <p:cNvPr id="897027" name="Rectangle 4">
            <a:extLst>
              <a:ext uri="{FF2B5EF4-FFF2-40B4-BE49-F238E27FC236}">
                <a16:creationId xmlns:a16="http://schemas.microsoft.com/office/drawing/2014/main" id="{CA30091B-A962-3A47-95E7-E80799DF2B4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 eaLnBrk="1" hangingPunct="1">
              <a:defRPr/>
            </a:pPr>
            <a:r>
              <a:rPr lang="en-US" b="1">
                <a:cs typeface="+mn-cs"/>
              </a:rPr>
              <a:t>is-a relationship</a:t>
            </a:r>
            <a:r>
              <a:rPr lang="en-US">
                <a:cs typeface="+mn-cs"/>
              </a:rPr>
              <a:t>: A hierarchical connection where one category can be treated as </a:t>
            </a:r>
            <a:r>
              <a:rPr lang="en-US" sz="2200">
                <a:cs typeface="+mn-cs"/>
              </a:rPr>
              <a:t>a</a:t>
            </a:r>
            <a:r>
              <a:rPr lang="en-US">
                <a:cs typeface="+mn-cs"/>
              </a:rPr>
              <a:t> specialized version of another.</a:t>
            </a:r>
          </a:p>
          <a:p>
            <a:pPr marL="639763" lvl="1" indent="-246063" eaLnBrk="1" hangingPunct="1">
              <a:defRPr/>
            </a:pPr>
            <a:r>
              <a:rPr lang="en-US"/>
              <a:t>every marketer </a:t>
            </a:r>
            <a:r>
              <a:rPr lang="en-US" i="1"/>
              <a:t>is an</a:t>
            </a:r>
            <a:r>
              <a:rPr lang="en-US"/>
              <a:t> employee</a:t>
            </a:r>
          </a:p>
          <a:p>
            <a:pPr marL="639763" lvl="1" indent="-246063" eaLnBrk="1" hangingPunct="1">
              <a:defRPr/>
            </a:pPr>
            <a:r>
              <a:rPr lang="en-US"/>
              <a:t>every legal secretary </a:t>
            </a:r>
            <a:r>
              <a:rPr lang="en-US" i="1"/>
              <a:t>is a</a:t>
            </a:r>
            <a:r>
              <a:rPr lang="en-US"/>
              <a:t> secretary</a:t>
            </a:r>
          </a:p>
          <a:p>
            <a:pPr marL="639763" lvl="1" indent="-246063" eaLnBrk="1" hangingPunct="1">
              <a:defRPr/>
            </a:pPr>
            <a:endParaRPr lang="en-US"/>
          </a:p>
          <a:p>
            <a:pPr marL="273050" indent="-273050" eaLnBrk="1" hangingPunct="1">
              <a:defRPr/>
            </a:pPr>
            <a:r>
              <a:rPr lang="en-US" b="1">
                <a:cs typeface="+mn-cs"/>
              </a:rPr>
              <a:t>inheritance hierarchy</a:t>
            </a:r>
            <a:r>
              <a:rPr lang="en-US">
                <a:cs typeface="+mn-cs"/>
              </a:rPr>
              <a:t>: A set of classes connected by is-a relationships that can share common code.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0746CB4A-3B4A-7549-9FB2-F4766ED2F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2" b="45383"/>
          <a:stretch>
            <a:fillRect/>
          </a:stretch>
        </p:blipFill>
        <p:spPr bwMode="auto">
          <a:xfrm>
            <a:off x="2479675" y="4114800"/>
            <a:ext cx="3844925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>
            <a:extLst>
              <a:ext uri="{FF2B5EF4-FFF2-40B4-BE49-F238E27FC236}">
                <a16:creationId xmlns:a16="http://schemas.microsoft.com/office/drawing/2014/main" id="{C61E639F-7DC7-844F-ADA0-B8C4D6CD02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>
              <a:defRPr/>
            </a:pPr>
            <a:r>
              <a:rPr lang="en-US">
                <a:cs typeface="+mj-cs"/>
              </a:rPr>
              <a:t>Employee regulations</a:t>
            </a:r>
          </a:p>
        </p:txBody>
      </p:sp>
      <p:sp>
        <p:nvSpPr>
          <p:cNvPr id="898051" name="Rectangle 3">
            <a:extLst>
              <a:ext uri="{FF2B5EF4-FFF2-40B4-BE49-F238E27FC236}">
                <a16:creationId xmlns:a16="http://schemas.microsoft.com/office/drawing/2014/main" id="{B288F305-A884-CA4D-BCDA-E94348F26DD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 eaLnBrk="1" hangingPunct="1">
              <a:lnSpc>
                <a:spcPct val="110000"/>
              </a:lnSpc>
              <a:defRPr/>
            </a:pPr>
            <a:r>
              <a:rPr lang="en-US" sz="2000">
                <a:cs typeface="+mn-cs"/>
              </a:rPr>
              <a:t>Consider the following employee regulations:</a:t>
            </a:r>
          </a:p>
          <a:p>
            <a:pPr marL="639763" lvl="1" indent="-246063" eaLnBrk="1" hangingPunct="1">
              <a:lnSpc>
                <a:spcPct val="110000"/>
              </a:lnSpc>
              <a:defRPr/>
            </a:pPr>
            <a:r>
              <a:rPr lang="en-US" sz="1800"/>
              <a:t>Employees work 40 hours / week.</a:t>
            </a:r>
          </a:p>
          <a:p>
            <a:pPr marL="639763" lvl="1" indent="-246063" eaLnBrk="1" hangingPunct="1">
              <a:lnSpc>
                <a:spcPct val="110000"/>
              </a:lnSpc>
              <a:defRPr/>
            </a:pPr>
            <a:r>
              <a:rPr lang="en-US" sz="1800"/>
              <a:t>Employees make $40,000 per year, except legal secretaries who make $5,000 extra per year ($45,000 total), and marketers who make $10,000 extra per year ($50,000 total).</a:t>
            </a:r>
          </a:p>
          <a:p>
            <a:pPr marL="639763" lvl="1" indent="-246063" eaLnBrk="1" hangingPunct="1">
              <a:lnSpc>
                <a:spcPct val="110000"/>
              </a:lnSpc>
              <a:defRPr/>
            </a:pPr>
            <a:r>
              <a:rPr lang="en-US" sz="1800"/>
              <a:t>Employees have 2 weeks of paid vacation leave per year, except lawyers who get an extra week (a total of 3).</a:t>
            </a:r>
          </a:p>
          <a:p>
            <a:pPr marL="639763" lvl="1" indent="-246063" eaLnBrk="1" hangingPunct="1">
              <a:lnSpc>
                <a:spcPct val="110000"/>
              </a:lnSpc>
              <a:defRPr/>
            </a:pPr>
            <a:r>
              <a:rPr lang="en-US" sz="1800"/>
              <a:t>Employees should use a yellow form to apply for leave, except for lawyers who use a pink form.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  <a:defRPr/>
            </a:pPr>
            <a:endParaRPr lang="en-US" sz="1800"/>
          </a:p>
          <a:p>
            <a:pPr marL="273050" indent="-273050" eaLnBrk="1" hangingPunct="1">
              <a:lnSpc>
                <a:spcPct val="110000"/>
              </a:lnSpc>
              <a:defRPr/>
            </a:pPr>
            <a:r>
              <a:rPr lang="en-US" sz="2000">
                <a:cs typeface="+mn-cs"/>
              </a:rPr>
              <a:t>Each type of employee has some unique behavior:</a:t>
            </a:r>
          </a:p>
          <a:p>
            <a:pPr marL="639763" lvl="1" indent="-246063" eaLnBrk="1" hangingPunct="1">
              <a:lnSpc>
                <a:spcPct val="110000"/>
              </a:lnSpc>
              <a:defRPr/>
            </a:pPr>
            <a:r>
              <a:rPr lang="en-US" sz="1800"/>
              <a:t>Lawyers know how to sue.</a:t>
            </a:r>
          </a:p>
          <a:p>
            <a:pPr marL="639763" lvl="1" indent="-246063" eaLnBrk="1" hangingPunct="1">
              <a:lnSpc>
                <a:spcPct val="110000"/>
              </a:lnSpc>
              <a:defRPr/>
            </a:pPr>
            <a:r>
              <a:rPr lang="en-US" sz="1800"/>
              <a:t>Marketers know how to advertise.</a:t>
            </a:r>
          </a:p>
          <a:p>
            <a:pPr marL="639763" lvl="1" indent="-246063" eaLnBrk="1" hangingPunct="1">
              <a:lnSpc>
                <a:spcPct val="110000"/>
              </a:lnSpc>
              <a:defRPr/>
            </a:pPr>
            <a:r>
              <a:rPr lang="en-US" sz="1800"/>
              <a:t>Secretaries know how to take dictation.</a:t>
            </a:r>
          </a:p>
          <a:p>
            <a:pPr marL="639763" lvl="1" indent="-246063" eaLnBrk="1" hangingPunct="1">
              <a:lnSpc>
                <a:spcPct val="110000"/>
              </a:lnSpc>
              <a:defRPr/>
            </a:pPr>
            <a:r>
              <a:rPr lang="en-US" sz="1800"/>
              <a:t>Legal secretaries know how to prepare legal documents.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>
            <a:extLst>
              <a:ext uri="{FF2B5EF4-FFF2-40B4-BE49-F238E27FC236}">
                <a16:creationId xmlns:a16="http://schemas.microsoft.com/office/drawing/2014/main" id="{C00DD9C8-D35E-424D-8E07-7D75FEA68B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 </a:t>
            </a:r>
            <a:r>
              <a:rPr lang="en-US" dirty="0">
                <a:latin typeface="Courier New" charset="0"/>
                <a:cs typeface="+mj-cs"/>
              </a:rPr>
              <a:t>Useful </a:t>
            </a:r>
            <a:r>
              <a:rPr lang="en-US" dirty="0">
                <a:cs typeface="+mj-cs"/>
              </a:rPr>
              <a:t>class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86727291-5A39-0F40-B450-5730FDBE7D8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>
                <a:solidFill>
                  <a:srgbClr val="C814C9"/>
                </a:solidFill>
                <a:latin typeface="Menlo-Regular" panose="020B0609030804020204" pitchFamily="49" charset="0"/>
              </a:rPr>
              <a:t>#ifndef USEFUL_H</a:t>
            </a:r>
            <a:endParaRPr lang="en-US" altLang="en-US">
              <a:solidFill>
                <a:srgbClr val="000000"/>
              </a:solidFill>
              <a:latin typeface="Menlo-Regular" panose="020B0609030804020204" pitchFamily="49" charset="0"/>
            </a:endParaRPr>
          </a:p>
          <a:p>
            <a:pPr marL="0" indent="0">
              <a:buFontTx/>
              <a:buNone/>
            </a:pPr>
            <a:r>
              <a:rPr lang="en-US" altLang="en-US">
                <a:solidFill>
                  <a:srgbClr val="C814C9"/>
                </a:solidFill>
                <a:latin typeface="Menlo-Regular" panose="020B0609030804020204" pitchFamily="49" charset="0"/>
              </a:rPr>
              <a:t>#define USEFUL_H</a:t>
            </a:r>
            <a:endParaRPr lang="en-US" altLang="en-US">
              <a:solidFill>
                <a:srgbClr val="000000"/>
              </a:solidFill>
              <a:latin typeface="Menlo-Regular" panose="020B0609030804020204" pitchFamily="49" charset="0"/>
            </a:endParaRPr>
          </a:p>
          <a:p>
            <a:pPr marL="0" indent="0">
              <a:buFontTx/>
              <a:buNone/>
            </a:pPr>
            <a:endParaRPr lang="en-US" altLang="en-US">
              <a:solidFill>
                <a:srgbClr val="000000"/>
              </a:solidFill>
              <a:latin typeface="Menlo-Regular" panose="020B0609030804020204" pitchFamily="49" charset="0"/>
            </a:endParaRPr>
          </a:p>
          <a:p>
            <a:pPr marL="0" indent="0">
              <a:buFontTx/>
              <a:buNone/>
            </a:pPr>
            <a:r>
              <a:rPr lang="en-US" altLang="en-US">
                <a:solidFill>
                  <a:srgbClr val="2FE71A"/>
                </a:solidFill>
                <a:latin typeface="Menlo-Regular" panose="020B0609030804020204" pitchFamily="49" charset="0"/>
              </a:rPr>
              <a:t>class</a:t>
            </a:r>
            <a:r>
              <a:rPr lang="en-US" altLang="en-US">
                <a:solidFill>
                  <a:srgbClr val="000000"/>
                </a:solidFill>
                <a:latin typeface="Menlo-Regular" panose="020B0609030804020204" pitchFamily="49" charset="0"/>
              </a:rPr>
              <a:t> X { </a:t>
            </a:r>
          </a:p>
          <a:p>
            <a:pPr marL="0" indent="0">
              <a:buFontTx/>
              <a:buNone/>
            </a:pPr>
            <a:r>
              <a:rPr lang="fr-FR" altLang="en-US">
                <a:solidFill>
                  <a:srgbClr val="000000"/>
                </a:solidFill>
                <a:latin typeface="Menlo-Regular" panose="020B0609030804020204" pitchFamily="49" charset="0"/>
              </a:rPr>
              <a:t>  </a:t>
            </a:r>
            <a:r>
              <a:rPr lang="fr-FR" altLang="en-US">
                <a:solidFill>
                  <a:srgbClr val="2FB41D"/>
                </a:solidFill>
                <a:latin typeface="Menlo-Regular" panose="020B0609030804020204" pitchFamily="49" charset="0"/>
              </a:rPr>
              <a:t>int</a:t>
            </a:r>
            <a:r>
              <a:rPr lang="fr-FR" altLang="en-US">
                <a:solidFill>
                  <a:srgbClr val="000000"/>
                </a:solidFill>
                <a:latin typeface="Menlo-Regular" panose="020B0609030804020204" pitchFamily="49" charset="0"/>
              </a:rPr>
              <a:t> i;</a:t>
            </a:r>
          </a:p>
          <a:p>
            <a:pPr marL="0" indent="0">
              <a:buFontTx/>
              <a:buNone/>
            </a:pPr>
            <a:r>
              <a:rPr lang="fr-FR" altLang="en-US">
                <a:solidFill>
                  <a:srgbClr val="C1651C"/>
                </a:solidFill>
                <a:latin typeface="Menlo-Regular" panose="020B0609030804020204" pitchFamily="49" charset="0"/>
              </a:rPr>
              <a:t>public</a:t>
            </a:r>
            <a:r>
              <a:rPr lang="fr-FR" altLang="en-US">
                <a:solidFill>
                  <a:srgbClr val="000000"/>
                </a:solidFill>
                <a:latin typeface="Menlo-Regular" panose="020B0609030804020204" pitchFamily="49" charset="0"/>
              </a:rPr>
              <a:t>:</a:t>
            </a:r>
          </a:p>
          <a:p>
            <a:pPr marL="0" indent="0">
              <a:buFontTx/>
              <a:buNone/>
            </a:pPr>
            <a:r>
              <a:rPr lang="fr-FR" altLang="en-US">
                <a:solidFill>
                  <a:srgbClr val="000000"/>
                </a:solidFill>
                <a:latin typeface="Menlo-Regular" panose="020B0609030804020204" pitchFamily="49" charset="0"/>
              </a:rPr>
              <a:t>  X() { i = </a:t>
            </a:r>
            <a:r>
              <a:rPr lang="fr-FR" altLang="en-US">
                <a:solidFill>
                  <a:srgbClr val="B42419"/>
                </a:solidFill>
                <a:latin typeface="Menlo-Regular" panose="020B0609030804020204" pitchFamily="49" charset="0"/>
              </a:rPr>
              <a:t>0</a:t>
            </a:r>
            <a:r>
              <a:rPr lang="fr-FR" altLang="en-US">
                <a:solidFill>
                  <a:srgbClr val="000000"/>
                </a:solidFill>
                <a:latin typeface="Menlo-Regular" panose="020B0609030804020204" pitchFamily="49" charset="0"/>
              </a:rPr>
              <a:t>; }</a:t>
            </a:r>
          </a:p>
          <a:p>
            <a:pPr marL="0" indent="0">
              <a:buFontTx/>
              <a:buNone/>
            </a:pPr>
            <a:r>
              <a:rPr lang="fi-FI" altLang="en-US">
                <a:solidFill>
                  <a:srgbClr val="000000"/>
                </a:solidFill>
                <a:latin typeface="Menlo-Regular" panose="020B0609030804020204" pitchFamily="49" charset="0"/>
              </a:rPr>
              <a:t>  </a:t>
            </a:r>
            <a:r>
              <a:rPr lang="fi-FI" altLang="en-US">
                <a:solidFill>
                  <a:srgbClr val="2FB41D"/>
                </a:solidFill>
                <a:latin typeface="Menlo-Regular" panose="020B0609030804020204" pitchFamily="49" charset="0"/>
              </a:rPr>
              <a:t>void</a:t>
            </a:r>
            <a:r>
              <a:rPr lang="fi-FI" altLang="en-US">
                <a:solidFill>
                  <a:srgbClr val="000000"/>
                </a:solidFill>
                <a:latin typeface="Menlo-Regular" panose="020B0609030804020204" pitchFamily="49" charset="0"/>
              </a:rPr>
              <a:t> set(</a:t>
            </a:r>
            <a:r>
              <a:rPr lang="fi-FI" altLang="en-US">
                <a:solidFill>
                  <a:srgbClr val="2FB41D"/>
                </a:solidFill>
                <a:latin typeface="Menlo-Regular" panose="020B0609030804020204" pitchFamily="49" charset="0"/>
              </a:rPr>
              <a:t>int</a:t>
            </a:r>
            <a:r>
              <a:rPr lang="fi-FI" altLang="en-US">
                <a:solidFill>
                  <a:srgbClr val="000000"/>
                </a:solidFill>
                <a:latin typeface="Menlo-Regular" panose="020B0609030804020204" pitchFamily="49" charset="0"/>
              </a:rPr>
              <a:t> ii) { i = ii; }</a:t>
            </a:r>
          </a:p>
          <a:p>
            <a:pPr marL="0" indent="0">
              <a:buFontTx/>
              <a:buNone/>
            </a:pPr>
            <a:r>
              <a:rPr lang="fi-FI" altLang="en-US">
                <a:solidFill>
                  <a:srgbClr val="000000"/>
                </a:solidFill>
                <a:latin typeface="Menlo-Regular" panose="020B0609030804020204" pitchFamily="49" charset="0"/>
              </a:rPr>
              <a:t>  </a:t>
            </a:r>
            <a:r>
              <a:rPr lang="fi-FI" altLang="en-US">
                <a:solidFill>
                  <a:srgbClr val="2FB41D"/>
                </a:solidFill>
                <a:latin typeface="Menlo-Regular" panose="020B0609030804020204" pitchFamily="49" charset="0"/>
              </a:rPr>
              <a:t>int</a:t>
            </a:r>
            <a:r>
              <a:rPr lang="fi-FI" altLang="en-US">
                <a:solidFill>
                  <a:srgbClr val="000000"/>
                </a:solidFill>
                <a:latin typeface="Menlo-Regular" panose="020B0609030804020204" pitchFamily="49" charset="0"/>
              </a:rPr>
              <a:t> read() </a:t>
            </a:r>
            <a:r>
              <a:rPr lang="fi-FI" altLang="en-US">
                <a:solidFill>
                  <a:srgbClr val="2FB41D"/>
                </a:solidFill>
                <a:latin typeface="Menlo-Regular" panose="020B0609030804020204" pitchFamily="49" charset="0"/>
              </a:rPr>
              <a:t>const</a:t>
            </a:r>
            <a:r>
              <a:rPr lang="fi-FI" altLang="en-US">
                <a:solidFill>
                  <a:srgbClr val="000000"/>
                </a:solidFill>
                <a:latin typeface="Menlo-Regular" panose="020B0609030804020204" pitchFamily="49" charset="0"/>
              </a:rPr>
              <a:t> { </a:t>
            </a:r>
            <a:r>
              <a:rPr lang="fi-FI" altLang="en-US">
                <a:solidFill>
                  <a:srgbClr val="C1651C"/>
                </a:solidFill>
                <a:latin typeface="Menlo-Regular" panose="020B0609030804020204" pitchFamily="49" charset="0"/>
              </a:rPr>
              <a:t>return</a:t>
            </a:r>
            <a:r>
              <a:rPr lang="fi-FI" altLang="en-US">
                <a:solidFill>
                  <a:srgbClr val="000000"/>
                </a:solidFill>
                <a:latin typeface="Menlo-Regular" panose="020B0609030804020204" pitchFamily="49" charset="0"/>
              </a:rPr>
              <a:t> i; }</a:t>
            </a:r>
          </a:p>
          <a:p>
            <a:pPr marL="0" indent="0"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Menlo-Regular" panose="020B0609030804020204" pitchFamily="49" charset="0"/>
              </a:rPr>
              <a:t>  </a:t>
            </a:r>
            <a:r>
              <a:rPr lang="en-US" altLang="en-US">
                <a:solidFill>
                  <a:srgbClr val="2FB41D"/>
                </a:solidFill>
                <a:latin typeface="Menlo-Regular" panose="020B0609030804020204" pitchFamily="49" charset="0"/>
              </a:rPr>
              <a:t>int</a:t>
            </a:r>
            <a:r>
              <a:rPr lang="en-US" altLang="en-US">
                <a:solidFill>
                  <a:srgbClr val="000000"/>
                </a:solidFill>
                <a:latin typeface="Menlo-Regular" panose="020B0609030804020204" pitchFamily="49" charset="0"/>
              </a:rPr>
              <a:t> permute() { </a:t>
            </a:r>
            <a:r>
              <a:rPr lang="en-US" altLang="en-US">
                <a:solidFill>
                  <a:srgbClr val="C1651C"/>
                </a:solidFill>
                <a:latin typeface="Menlo-Regular" panose="020B0609030804020204" pitchFamily="49" charset="0"/>
              </a:rPr>
              <a:t>return</a:t>
            </a:r>
            <a:r>
              <a:rPr lang="en-US" altLang="en-US">
                <a:solidFill>
                  <a:srgbClr val="000000"/>
                </a:solidFill>
                <a:latin typeface="Menlo-Regular" panose="020B0609030804020204" pitchFamily="49" charset="0"/>
              </a:rPr>
              <a:t> i = i * </a:t>
            </a:r>
            <a:r>
              <a:rPr lang="en-US" altLang="en-US">
                <a:solidFill>
                  <a:srgbClr val="B42419"/>
                </a:solidFill>
                <a:latin typeface="Menlo-Regular" panose="020B0609030804020204" pitchFamily="49" charset="0"/>
              </a:rPr>
              <a:t>47</a:t>
            </a:r>
            <a:r>
              <a:rPr lang="en-US" altLang="en-US">
                <a:solidFill>
                  <a:srgbClr val="000000"/>
                </a:solidFill>
                <a:latin typeface="Menlo-Regular" panose="020B0609030804020204" pitchFamily="49" charset="0"/>
              </a:rPr>
              <a:t>; }</a:t>
            </a:r>
          </a:p>
          <a:p>
            <a:pPr marL="0" indent="0"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Menlo-Regular" panose="020B0609030804020204" pitchFamily="49" charset="0"/>
              </a:rPr>
              <a:t>};</a:t>
            </a:r>
          </a:p>
          <a:p>
            <a:pPr marL="0" indent="0">
              <a:buFontTx/>
              <a:buNone/>
            </a:pPr>
            <a:r>
              <a:rPr lang="en-US" altLang="en-US">
                <a:solidFill>
                  <a:srgbClr val="C814C9"/>
                </a:solidFill>
                <a:latin typeface="Menlo-Regular" panose="020B0609030804020204" pitchFamily="49" charset="0"/>
              </a:rPr>
              <a:t>#endif</a:t>
            </a:r>
            <a:r>
              <a:rPr lang="en-US" altLang="en-US">
                <a:solidFill>
                  <a:srgbClr val="000000"/>
                </a:solidFill>
                <a:latin typeface="Menlo-Regular" panose="020B0609030804020204" pitchFamily="49" charset="0"/>
              </a:rPr>
              <a:t> </a:t>
            </a:r>
            <a:r>
              <a:rPr lang="en-US" altLang="en-US">
                <a:solidFill>
                  <a:srgbClr val="400BD9"/>
                </a:solidFill>
                <a:latin typeface="Menlo-Regular" panose="020B0609030804020204" pitchFamily="49" charset="0"/>
              </a:rPr>
              <a:t>// USEFUL_H ///:~</a:t>
            </a:r>
            <a:endParaRPr lang="en-US" altLang="en-US" sz="36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>
            <a:extLst>
              <a:ext uri="{FF2B5EF4-FFF2-40B4-BE49-F238E27FC236}">
                <a16:creationId xmlns:a16="http://schemas.microsoft.com/office/drawing/2014/main" id="{DCBD1C9E-44F8-7245-B1C8-44622CDCB7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>
              <a:defRPr/>
            </a:pPr>
            <a:r>
              <a:rPr lang="en-US">
                <a:cs typeface="+mj-cs"/>
              </a:rPr>
              <a:t>Desire for code-sharing</a:t>
            </a:r>
          </a:p>
        </p:txBody>
      </p:sp>
      <p:sp>
        <p:nvSpPr>
          <p:cNvPr id="901123" name="Rectangle 3">
            <a:extLst>
              <a:ext uri="{FF2B5EF4-FFF2-40B4-BE49-F238E27FC236}">
                <a16:creationId xmlns:a16="http://schemas.microsoft.com/office/drawing/2014/main" id="{0F93E1F0-A1D5-5440-9164-2A5B72E5D8C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393700" lvl="1" indent="0" eaLnBrk="1" hangingPunct="1">
              <a:buFontTx/>
              <a:buNone/>
              <a:defRPr/>
            </a:pPr>
            <a:endParaRPr lang="en-US" dirty="0"/>
          </a:p>
          <a:p>
            <a:pPr marL="273050" indent="-273050" eaLnBrk="1" hangingPunct="1">
              <a:defRPr/>
            </a:pPr>
            <a:r>
              <a:rPr lang="en-US" dirty="0">
                <a:cs typeface="+mn-cs"/>
              </a:rPr>
              <a:t>We'd like to be able to say:</a:t>
            </a:r>
          </a:p>
          <a:p>
            <a:pPr marL="273050" indent="-273050" eaLnBrk="1" hangingPunct="1">
              <a:lnSpc>
                <a:spcPct val="70000"/>
              </a:lnSpc>
              <a:buFont typeface="Wingdings" charset="0"/>
              <a:buNone/>
              <a:defRPr/>
            </a:pPr>
            <a:endParaRPr lang="en-US" sz="1800" dirty="0">
              <a:latin typeface="Courier New" charset="0"/>
              <a:cs typeface="+mn-cs"/>
            </a:endParaRPr>
          </a:p>
          <a:p>
            <a:pPr marL="273050" indent="-27305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dirty="0">
                <a:solidFill>
                  <a:srgbClr val="008080"/>
                </a:solidFill>
                <a:latin typeface="Courier New" charset="0"/>
                <a:cs typeface="+mn-cs"/>
              </a:rPr>
              <a:t>// A class to represent Y.</a:t>
            </a:r>
          </a:p>
          <a:p>
            <a:pPr marL="273050" indent="-27305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dirty="0">
                <a:latin typeface="Courier New" charset="0"/>
                <a:cs typeface="+mn-cs"/>
              </a:rPr>
              <a:t>class Y {</a:t>
            </a:r>
          </a:p>
          <a:p>
            <a:pPr marL="273050" indent="-27305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i="1" dirty="0">
                <a:latin typeface="Courier New" charset="0"/>
                <a:cs typeface="+mn-cs"/>
              </a:rPr>
              <a:t>    </a:t>
            </a:r>
            <a:r>
              <a:rPr lang="en-US" sz="1600" b="1" dirty="0">
                <a:cs typeface="+mn-cs"/>
              </a:rPr>
              <a:t>copy all the contents from the X class;</a:t>
            </a:r>
          </a:p>
          <a:p>
            <a:pPr marL="273050" indent="-27305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dirty="0">
              <a:latin typeface="Courier New" charset="0"/>
              <a:cs typeface="+mn-cs"/>
            </a:endParaRPr>
          </a:p>
          <a:p>
            <a:pPr marL="273050" indent="-27305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dirty="0">
                <a:latin typeface="Courier New" charset="0"/>
                <a:cs typeface="+mn-cs"/>
              </a:rPr>
              <a:t>    public void </a:t>
            </a:r>
            <a:r>
              <a:rPr lang="en-US" sz="1600" dirty="0" err="1">
                <a:latin typeface="Courier New" charset="0"/>
                <a:cs typeface="+mn-cs"/>
              </a:rPr>
              <a:t>newFnUniqueToY</a:t>
            </a:r>
            <a:r>
              <a:rPr lang="en-US" sz="1600" dirty="0">
                <a:latin typeface="Courier New" charset="0"/>
                <a:cs typeface="+mn-cs"/>
              </a:rPr>
              <a:t> () {</a:t>
            </a:r>
          </a:p>
          <a:p>
            <a:pPr marL="273050" indent="-27305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dirty="0">
                <a:latin typeface="Courier New" charset="0"/>
                <a:cs typeface="+mn-cs"/>
              </a:rPr>
              <a:t>	  }</a:t>
            </a:r>
          </a:p>
          <a:p>
            <a:pPr marL="273050" indent="-27305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dirty="0">
                <a:latin typeface="Courier New" charset="0"/>
                <a:cs typeface="+mn-cs"/>
              </a:rPr>
              <a:t>}</a:t>
            </a:r>
          </a:p>
          <a:p>
            <a:pPr marL="273050" indent="-27305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dirty="0">
              <a:latin typeface="Courier New" charset="0"/>
              <a:cs typeface="+mn-cs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>
            <a:extLst>
              <a:ext uri="{FF2B5EF4-FFF2-40B4-BE49-F238E27FC236}">
                <a16:creationId xmlns:a16="http://schemas.microsoft.com/office/drawing/2014/main" id="{FDE81A68-C7BC-BE48-91D7-B4A9577CF1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 </a:t>
            </a:r>
            <a:r>
              <a:rPr lang="en-US" dirty="0">
                <a:latin typeface="Courier New" charset="0"/>
                <a:cs typeface="+mj-cs"/>
              </a:rPr>
              <a:t>Derived </a:t>
            </a:r>
            <a:r>
              <a:rPr lang="en-US" dirty="0">
                <a:cs typeface="+mj-cs"/>
              </a:rPr>
              <a:t>class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BE79E7C4-13CE-DA48-9BB0-FB5FDED27EC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200">
                <a:solidFill>
                  <a:srgbClr val="000000"/>
                </a:solidFill>
                <a:latin typeface="Menlo-Regular" panose="020B0609030804020204" pitchFamily="49" charset="0"/>
              </a:rPr>
              <a:t> </a:t>
            </a:r>
            <a:r>
              <a:rPr lang="en-US" altLang="en-US" sz="2200">
                <a:solidFill>
                  <a:srgbClr val="2FE71A"/>
                </a:solidFill>
                <a:latin typeface="Menlo-Regular" panose="020B0609030804020204" pitchFamily="49" charset="0"/>
              </a:rPr>
              <a:t>class</a:t>
            </a:r>
            <a:r>
              <a:rPr lang="en-US" altLang="en-US" sz="2200">
                <a:solidFill>
                  <a:srgbClr val="000000"/>
                </a:solidFill>
                <a:latin typeface="Menlo-Regular" panose="020B0609030804020204" pitchFamily="49" charset="0"/>
              </a:rPr>
              <a:t> Y : </a:t>
            </a:r>
            <a:r>
              <a:rPr lang="en-US" altLang="en-US" sz="2200">
                <a:solidFill>
                  <a:srgbClr val="C1651C"/>
                </a:solidFill>
                <a:latin typeface="Menlo-Regular" panose="020B0609030804020204" pitchFamily="49" charset="0"/>
              </a:rPr>
              <a:t>public</a:t>
            </a:r>
            <a:r>
              <a:rPr lang="en-US" altLang="en-US" sz="2200">
                <a:solidFill>
                  <a:srgbClr val="000000"/>
                </a:solidFill>
                <a:latin typeface="Menlo-Regular" panose="020B0609030804020204" pitchFamily="49" charset="0"/>
              </a:rPr>
              <a:t> X { </a:t>
            </a:r>
          </a:p>
          <a:p>
            <a:pPr marL="0" indent="0">
              <a:buFontTx/>
              <a:buNone/>
            </a:pPr>
            <a:r>
              <a:rPr lang="en-US" altLang="en-US" sz="2200">
                <a:solidFill>
                  <a:srgbClr val="000000"/>
                </a:solidFill>
                <a:latin typeface="Menlo-Regular" panose="020B0609030804020204" pitchFamily="49" charset="0"/>
              </a:rPr>
              <a:t>      </a:t>
            </a:r>
            <a:r>
              <a:rPr lang="en-US" altLang="en-US" sz="2200">
                <a:solidFill>
                  <a:srgbClr val="2FB41D"/>
                </a:solidFill>
                <a:latin typeface="Menlo-Regular" panose="020B0609030804020204" pitchFamily="49" charset="0"/>
              </a:rPr>
              <a:t>int</a:t>
            </a:r>
            <a:r>
              <a:rPr lang="en-US" altLang="en-US" sz="2200">
                <a:solidFill>
                  <a:srgbClr val="000000"/>
                </a:solidFill>
                <a:latin typeface="Menlo-Regular" panose="020B0609030804020204" pitchFamily="49" charset="0"/>
              </a:rPr>
              <a:t> j; </a:t>
            </a:r>
            <a:r>
              <a:rPr lang="en-US" altLang="en-US" sz="2200">
                <a:solidFill>
                  <a:srgbClr val="400BD9"/>
                </a:solidFill>
                <a:latin typeface="Menlo-Regular" panose="020B0609030804020204" pitchFamily="49" charset="0"/>
              </a:rPr>
              <a:t>// Different from X's i</a:t>
            </a:r>
            <a:endParaRPr lang="en-US" altLang="en-US" sz="2200">
              <a:solidFill>
                <a:srgbClr val="000000"/>
              </a:solidFill>
              <a:latin typeface="Menlo-Regular" panose="020B0609030804020204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2200">
                <a:solidFill>
                  <a:srgbClr val="000000"/>
                </a:solidFill>
                <a:latin typeface="Menlo-Regular" panose="020B0609030804020204" pitchFamily="49" charset="0"/>
              </a:rPr>
              <a:t>    </a:t>
            </a:r>
            <a:r>
              <a:rPr lang="en-US" altLang="en-US" sz="2200">
                <a:solidFill>
                  <a:srgbClr val="C1651C"/>
                </a:solidFill>
                <a:latin typeface="Menlo-Regular" panose="020B0609030804020204" pitchFamily="49" charset="0"/>
              </a:rPr>
              <a:t>public</a:t>
            </a:r>
            <a:r>
              <a:rPr lang="en-US" altLang="en-US" sz="2200">
                <a:solidFill>
                  <a:srgbClr val="000000"/>
                </a:solidFill>
                <a:latin typeface="Menlo-Regular" panose="020B0609030804020204" pitchFamily="49" charset="0"/>
              </a:rPr>
              <a:t>:</a:t>
            </a:r>
          </a:p>
          <a:p>
            <a:pPr marL="0" indent="0">
              <a:buFontTx/>
              <a:buNone/>
            </a:pPr>
            <a:r>
              <a:rPr lang="en-US" altLang="en-US" sz="2200">
                <a:solidFill>
                  <a:srgbClr val="000000"/>
                </a:solidFill>
                <a:latin typeface="Menlo-Regular" panose="020B0609030804020204" pitchFamily="49" charset="0"/>
              </a:rPr>
              <a:t>      Y() { j = </a:t>
            </a:r>
            <a:r>
              <a:rPr lang="en-US" altLang="en-US" sz="2200">
                <a:solidFill>
                  <a:srgbClr val="B42419"/>
                </a:solidFill>
                <a:latin typeface="Menlo-Regular" panose="020B0609030804020204" pitchFamily="49" charset="0"/>
              </a:rPr>
              <a:t>0</a:t>
            </a:r>
            <a:r>
              <a:rPr lang="en-US" altLang="en-US" sz="2200">
                <a:solidFill>
                  <a:srgbClr val="000000"/>
                </a:solidFill>
                <a:latin typeface="Menlo-Regular" panose="020B0609030804020204" pitchFamily="49" charset="0"/>
              </a:rPr>
              <a:t>; }</a:t>
            </a:r>
          </a:p>
          <a:p>
            <a:pPr marL="0" indent="0">
              <a:buFontTx/>
              <a:buNone/>
            </a:pPr>
            <a:r>
              <a:rPr lang="fr-FR" altLang="en-US" sz="2200">
                <a:solidFill>
                  <a:srgbClr val="000000"/>
                </a:solidFill>
                <a:latin typeface="Menlo-Regular" panose="020B0609030804020204" pitchFamily="49" charset="0"/>
              </a:rPr>
              <a:t>      </a:t>
            </a:r>
            <a:r>
              <a:rPr lang="fr-FR" altLang="en-US" sz="2200">
                <a:solidFill>
                  <a:srgbClr val="2FB41D"/>
                </a:solidFill>
                <a:latin typeface="Menlo-Regular" panose="020B0609030804020204" pitchFamily="49" charset="0"/>
              </a:rPr>
              <a:t>int</a:t>
            </a:r>
            <a:r>
              <a:rPr lang="fr-FR" altLang="en-US" sz="2200">
                <a:solidFill>
                  <a:srgbClr val="000000"/>
                </a:solidFill>
                <a:latin typeface="Menlo-Regular" panose="020B0609030804020204" pitchFamily="49" charset="0"/>
              </a:rPr>
              <a:t> change() {</a:t>
            </a:r>
          </a:p>
          <a:p>
            <a:pPr marL="0" indent="0">
              <a:buFontTx/>
              <a:buNone/>
            </a:pPr>
            <a:r>
              <a:rPr lang="fr-FR" altLang="en-US" sz="2200">
                <a:solidFill>
                  <a:srgbClr val="000000"/>
                </a:solidFill>
                <a:latin typeface="Menlo-Regular" panose="020B0609030804020204" pitchFamily="49" charset="0"/>
              </a:rPr>
              <a:t>        j = permute(); </a:t>
            </a:r>
            <a:r>
              <a:rPr lang="fr-FR" altLang="en-US" sz="2200">
                <a:solidFill>
                  <a:srgbClr val="400BD9"/>
                </a:solidFill>
                <a:latin typeface="Menlo-Regular" panose="020B0609030804020204" pitchFamily="49" charset="0"/>
              </a:rPr>
              <a:t>// Different name call</a:t>
            </a:r>
            <a:endParaRPr lang="fr-FR" altLang="en-US" sz="2200">
              <a:solidFill>
                <a:srgbClr val="000000"/>
              </a:solidFill>
              <a:latin typeface="Menlo-Regular" panose="020B0609030804020204" pitchFamily="49" charset="0"/>
            </a:endParaRPr>
          </a:p>
          <a:p>
            <a:pPr marL="0" indent="0">
              <a:buFontTx/>
              <a:buNone/>
            </a:pPr>
            <a:r>
              <a:rPr lang="is-IS" altLang="en-US" sz="2200">
                <a:solidFill>
                  <a:srgbClr val="000000"/>
                </a:solidFill>
                <a:latin typeface="Menlo-Regular" panose="020B0609030804020204" pitchFamily="49" charset="0"/>
              </a:rPr>
              <a:t>        </a:t>
            </a:r>
            <a:r>
              <a:rPr lang="is-IS" altLang="en-US" sz="2200">
                <a:solidFill>
                  <a:srgbClr val="C1651C"/>
                </a:solidFill>
                <a:latin typeface="Menlo-Regular" panose="020B0609030804020204" pitchFamily="49" charset="0"/>
              </a:rPr>
              <a:t>return</a:t>
            </a:r>
            <a:r>
              <a:rPr lang="is-IS" altLang="en-US" sz="2200">
                <a:solidFill>
                  <a:srgbClr val="000000"/>
                </a:solidFill>
                <a:latin typeface="Menlo-Regular" panose="020B0609030804020204" pitchFamily="49" charset="0"/>
              </a:rPr>
              <a:t> j;</a:t>
            </a:r>
          </a:p>
          <a:p>
            <a:pPr marL="0" indent="0">
              <a:buFontTx/>
              <a:buNone/>
            </a:pPr>
            <a:r>
              <a:rPr lang="is-IS" altLang="en-US" sz="2200">
                <a:solidFill>
                  <a:srgbClr val="000000"/>
                </a:solidFill>
                <a:latin typeface="Menlo-Regular" panose="020B0609030804020204" pitchFamily="49" charset="0"/>
              </a:rPr>
              <a:t>      }   </a:t>
            </a:r>
          </a:p>
          <a:p>
            <a:pPr marL="0" indent="0">
              <a:buFontTx/>
              <a:buNone/>
            </a:pPr>
            <a:r>
              <a:rPr lang="fi-FI" altLang="en-US" sz="2200">
                <a:solidFill>
                  <a:srgbClr val="000000"/>
                </a:solidFill>
                <a:latin typeface="Menlo-Regular" panose="020B0609030804020204" pitchFamily="49" charset="0"/>
              </a:rPr>
              <a:t>      </a:t>
            </a:r>
            <a:r>
              <a:rPr lang="fi-FI" altLang="en-US" sz="2200">
                <a:solidFill>
                  <a:srgbClr val="2FB41D"/>
                </a:solidFill>
                <a:latin typeface="Menlo-Regular" panose="020B0609030804020204" pitchFamily="49" charset="0"/>
              </a:rPr>
              <a:t>void</a:t>
            </a:r>
            <a:r>
              <a:rPr lang="fi-FI" altLang="en-US" sz="2200">
                <a:solidFill>
                  <a:srgbClr val="000000"/>
                </a:solidFill>
                <a:latin typeface="Menlo-Regular" panose="020B0609030804020204" pitchFamily="49" charset="0"/>
              </a:rPr>
              <a:t> set(</a:t>
            </a:r>
            <a:r>
              <a:rPr lang="fi-FI" altLang="en-US" sz="2200">
                <a:solidFill>
                  <a:srgbClr val="2FB41D"/>
                </a:solidFill>
                <a:latin typeface="Menlo-Regular" panose="020B0609030804020204" pitchFamily="49" charset="0"/>
              </a:rPr>
              <a:t>int</a:t>
            </a:r>
            <a:r>
              <a:rPr lang="fi-FI" altLang="en-US" sz="2200">
                <a:solidFill>
                  <a:srgbClr val="000000"/>
                </a:solidFill>
                <a:latin typeface="Menlo-Regular" panose="020B0609030804020204" pitchFamily="49" charset="0"/>
              </a:rPr>
              <a:t> ii) {</a:t>
            </a:r>
          </a:p>
          <a:p>
            <a:pPr marL="0" indent="0">
              <a:buFontTx/>
              <a:buNone/>
            </a:pPr>
            <a:r>
              <a:rPr lang="fi-FI" altLang="en-US" sz="2200">
                <a:solidFill>
                  <a:srgbClr val="000000"/>
                </a:solidFill>
                <a:latin typeface="Menlo-Regular" panose="020B0609030804020204" pitchFamily="49" charset="0"/>
              </a:rPr>
              <a:t>        j = ii; </a:t>
            </a:r>
          </a:p>
          <a:p>
            <a:pPr marL="0" indent="0">
              <a:buFontTx/>
              <a:buNone/>
            </a:pPr>
            <a:r>
              <a:rPr lang="fi-FI" altLang="en-US" sz="2200">
                <a:solidFill>
                  <a:srgbClr val="000000"/>
                </a:solidFill>
                <a:latin typeface="Menlo-Regular" panose="020B0609030804020204" pitchFamily="49" charset="0"/>
              </a:rPr>
              <a:t>        X::set(ii); </a:t>
            </a:r>
            <a:r>
              <a:rPr lang="fi-FI" altLang="en-US" sz="2200">
                <a:solidFill>
                  <a:srgbClr val="400BD9"/>
                </a:solidFill>
                <a:latin typeface="Menlo-Regular" panose="020B0609030804020204" pitchFamily="49" charset="0"/>
              </a:rPr>
              <a:t>// Same-name function call</a:t>
            </a:r>
            <a:endParaRPr lang="fi-FI" altLang="en-US" sz="2200">
              <a:solidFill>
                <a:srgbClr val="000000"/>
              </a:solidFill>
              <a:latin typeface="Menlo-Regular" panose="020B0609030804020204" pitchFamily="49" charset="0"/>
            </a:endParaRPr>
          </a:p>
          <a:p>
            <a:pPr marL="0" indent="0">
              <a:buFontTx/>
              <a:buNone/>
            </a:pPr>
            <a:r>
              <a:rPr lang="fi-FI" altLang="en-US" sz="2200">
                <a:solidFill>
                  <a:srgbClr val="000000"/>
                </a:solidFill>
                <a:latin typeface="Menlo-Regular" panose="020B0609030804020204" pitchFamily="49" charset="0"/>
              </a:rPr>
              <a:t>      }   </a:t>
            </a:r>
          </a:p>
          <a:p>
            <a:pPr marL="0" indent="0">
              <a:buFontTx/>
              <a:buNone/>
            </a:pPr>
            <a:r>
              <a:rPr lang="fi-FI" altLang="en-US" sz="2200">
                <a:solidFill>
                  <a:srgbClr val="000000"/>
                </a:solidFill>
                <a:latin typeface="Menlo-Regular" panose="020B0609030804020204" pitchFamily="49" charset="0"/>
              </a:rPr>
              <a:t>};  </a:t>
            </a:r>
            <a:endParaRPr lang="en-US" altLang="en-US" sz="22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757</Words>
  <Application>Microsoft Macintosh PowerPoint</Application>
  <PresentationFormat>On-screen Show (4:3)</PresentationFormat>
  <Paragraphs>97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ＭＳ Ｐゴシック</vt:lpstr>
      <vt:lpstr>Tahoma</vt:lpstr>
      <vt:lpstr>Andale Mono</vt:lpstr>
      <vt:lpstr>Verdana</vt:lpstr>
      <vt:lpstr>Courier New</vt:lpstr>
      <vt:lpstr>Menlo-Regular</vt:lpstr>
      <vt:lpstr>Wingdings</vt:lpstr>
      <vt:lpstr>Default Design</vt:lpstr>
      <vt:lpstr>Composition, Inheritance EE 312 ECE, UT Austin</vt:lpstr>
      <vt:lpstr>Composition</vt:lpstr>
      <vt:lpstr>Law firm employee analogy</vt:lpstr>
      <vt:lpstr>Separating behavior</vt:lpstr>
      <vt:lpstr>Is-a relationships, hierarchies</vt:lpstr>
      <vt:lpstr>Employee regulations</vt:lpstr>
      <vt:lpstr>A Useful class</vt:lpstr>
      <vt:lpstr>Desire for code-sharing</vt:lpstr>
      <vt:lpstr>A Derived class</vt:lpstr>
      <vt:lpstr>Inheritance</vt:lpstr>
      <vt:lpstr>Overriding methods</vt:lpstr>
      <vt:lpstr>Levels of inheritance</vt:lpstr>
    </vt:vector>
  </TitlesOfParts>
  <Company>University of Washington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Microsoft Office User</cp:lastModifiedBy>
  <cp:revision>149</cp:revision>
  <dcterms:created xsi:type="dcterms:W3CDTF">2008-06-28T20:57:21Z</dcterms:created>
  <dcterms:modified xsi:type="dcterms:W3CDTF">2019-08-13T19:57:36Z</dcterms:modified>
</cp:coreProperties>
</file>