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2" r:id="rId4"/>
    <p:sldId id="267" r:id="rId5"/>
    <p:sldId id="268" r:id="rId6"/>
    <p:sldId id="274" r:id="rId7"/>
    <p:sldId id="265" r:id="rId8"/>
    <p:sldId id="270" r:id="rId9"/>
    <p:sldId id="271" r:id="rId10"/>
    <p:sldId id="266" r:id="rId11"/>
    <p:sldId id="275" r:id="rId12"/>
    <p:sldId id="273" r:id="rId13"/>
    <p:sldId id="276" r:id="rId14"/>
    <p:sldId id="258" r:id="rId15"/>
    <p:sldId id="277" r:id="rId16"/>
    <p:sldId id="278" r:id="rId17"/>
    <p:sldId id="294" r:id="rId18"/>
    <p:sldId id="281" r:id="rId19"/>
    <p:sldId id="279" r:id="rId20"/>
    <p:sldId id="285" r:id="rId21"/>
    <p:sldId id="282" r:id="rId22"/>
    <p:sldId id="280" r:id="rId23"/>
    <p:sldId id="283" r:id="rId24"/>
    <p:sldId id="286" r:id="rId25"/>
    <p:sldId id="260" r:id="rId26"/>
    <p:sldId id="296" r:id="rId27"/>
    <p:sldId id="288" r:id="rId28"/>
    <p:sldId id="295" r:id="rId29"/>
    <p:sldId id="287" r:id="rId30"/>
    <p:sldId id="289" r:id="rId31"/>
    <p:sldId id="293" r:id="rId32"/>
    <p:sldId id="29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093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974D-5D61-1A45-9D24-1DD37C8A5E37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A113-C4A4-1A49-AA67-E54E69AA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8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974D-5D61-1A45-9D24-1DD37C8A5E37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A113-C4A4-1A49-AA67-E54E69AA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9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974D-5D61-1A45-9D24-1DD37C8A5E37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A113-C4A4-1A49-AA67-E54E69AA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1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974D-5D61-1A45-9D24-1DD37C8A5E37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A113-C4A4-1A49-AA67-E54E69AA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9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974D-5D61-1A45-9D24-1DD37C8A5E37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A113-C4A4-1A49-AA67-E54E69AA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4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974D-5D61-1A45-9D24-1DD37C8A5E37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A113-C4A4-1A49-AA67-E54E69AA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8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974D-5D61-1A45-9D24-1DD37C8A5E37}" type="datetimeFigureOut">
              <a:rPr lang="en-US" smtClean="0"/>
              <a:t>12/1/22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A113-C4A4-1A49-AA67-E54E69AA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974D-5D61-1A45-9D24-1DD37C8A5E37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A113-C4A4-1A49-AA67-E54E69AA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4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974D-5D61-1A45-9D24-1DD37C8A5E37}" type="datetimeFigureOut">
              <a:rPr lang="en-US" smtClean="0"/>
              <a:t>12/1/22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A113-C4A4-1A49-AA67-E54E69AA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5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974D-5D61-1A45-9D24-1DD37C8A5E37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A113-C4A4-1A49-AA67-E54E69AA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3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974D-5D61-1A45-9D24-1DD37C8A5E37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A113-C4A4-1A49-AA67-E54E69AA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2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A974D-5D61-1A45-9D24-1DD37C8A5E37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9A113-C4A4-1A49-AA67-E54E69AA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5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EE 312 </a:t>
            </a:r>
            <a:r>
              <a:rPr lang="en-US" b="1" dirty="0"/>
              <a:t>Fall 2022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393345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Header files</a:t>
            </a:r>
          </a:p>
          <a:p>
            <a:pPr lvl="1"/>
            <a:r>
              <a:rPr lang="en-US" dirty="0"/>
              <a:t>Should be included only once per compilation unit (file) 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ifdef</a:t>
            </a:r>
            <a:r>
              <a:rPr lang="en-US" dirty="0"/>
              <a:t>/</a:t>
            </a:r>
            <a:r>
              <a:rPr lang="en-US" dirty="0" err="1"/>
              <a:t>ifndef</a:t>
            </a:r>
            <a:r>
              <a:rPr lang="en-US" dirty="0"/>
              <a:t> to enforce</a:t>
            </a:r>
          </a:p>
          <a:p>
            <a:pPr lvl="1"/>
            <a:r>
              <a:rPr lang="en-US" dirty="0"/>
              <a:t>Need contain only function declaration, that client needs to include at the top of their .c code files</a:t>
            </a:r>
          </a:p>
          <a:p>
            <a:pPr lvl="1"/>
            <a:r>
              <a:rPr lang="en-US" dirty="0"/>
              <a:t>Actual definition of function code can be in separate file(s)</a:t>
            </a:r>
          </a:p>
        </p:txBody>
      </p:sp>
    </p:spTree>
    <p:extLst>
      <p:ext uri="{BB962C8B-B14F-4D97-AF65-F5344CB8AC3E}">
        <p14:creationId xmlns:p14="http://schemas.microsoft.com/office/powerpoint/2010/main" val="71735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Call stack structure, variables on stack</a:t>
            </a:r>
          </a:p>
          <a:p>
            <a:pPr lvl="1"/>
            <a:r>
              <a:rPr lang="en-US" dirty="0"/>
              <a:t>Where an input parameter sits with respect to stack frame</a:t>
            </a:r>
          </a:p>
          <a:p>
            <a:pPr lvl="1"/>
            <a:r>
              <a:rPr lang="en-US" dirty="0"/>
              <a:t>Where a declared variable sits with respect to stack frame</a:t>
            </a:r>
          </a:p>
          <a:p>
            <a:r>
              <a:rPr lang="en-US" dirty="0"/>
              <a:t>Stack size limited – often 8 Mbytes only for a program</a:t>
            </a:r>
          </a:p>
          <a:p>
            <a:pPr lvl="1"/>
            <a:r>
              <a:rPr lang="en-US" dirty="0"/>
              <a:t>Allocated by OS</a:t>
            </a:r>
          </a:p>
          <a:p>
            <a:pPr lvl="1"/>
            <a:r>
              <a:rPr lang="en-US" dirty="0"/>
              <a:t>Freed when program terminates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8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Heap, overhead, fragmentation</a:t>
            </a:r>
          </a:p>
          <a:p>
            <a:r>
              <a:rPr lang="en-US" dirty="0"/>
              <a:t>Heap memory allocation done by OS</a:t>
            </a:r>
          </a:p>
          <a:p>
            <a:pPr lvl="1"/>
            <a:r>
              <a:rPr lang="en-US" dirty="0"/>
              <a:t>Structure of heap block with overhead bytes</a:t>
            </a:r>
          </a:p>
          <a:p>
            <a:pPr lvl="1"/>
            <a:r>
              <a:rPr lang="en-US" dirty="0"/>
              <a:t>Internal fragmentation, due to overhead bytes</a:t>
            </a:r>
          </a:p>
          <a:p>
            <a:pPr lvl="1"/>
            <a:r>
              <a:rPr lang="en-US" dirty="0"/>
              <a:t>External fragmentation, due to empty unused spaces on heap between used blocks</a:t>
            </a:r>
          </a:p>
          <a:p>
            <a:r>
              <a:rPr lang="en-US" dirty="0"/>
              <a:t>When should heap be used vs. stack?</a:t>
            </a:r>
          </a:p>
          <a:p>
            <a:pPr lvl="1"/>
            <a:r>
              <a:rPr lang="en-US" dirty="0"/>
              <a:t>Variable size data</a:t>
            </a:r>
          </a:p>
          <a:p>
            <a:pPr lvl="1"/>
            <a:r>
              <a:rPr lang="en-US" dirty="0"/>
              <a:t>Passing data between functions</a:t>
            </a:r>
          </a:p>
          <a:p>
            <a:pPr lvl="1"/>
            <a:r>
              <a:rPr lang="en-US" dirty="0"/>
              <a:t>Large amounts of data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59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malloc</a:t>
            </a:r>
            <a:r>
              <a:rPr lang="en-US" dirty="0"/>
              <a:t> and free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stdlib.h</a:t>
            </a:r>
            <a:endParaRPr lang="en-US" dirty="0"/>
          </a:p>
          <a:p>
            <a:pPr lvl="1"/>
            <a:r>
              <a:rPr lang="en-US" dirty="0" err="1"/>
              <a:t>malloc</a:t>
            </a:r>
            <a:r>
              <a:rPr lang="en-US" dirty="0"/>
              <a:t> returns void pointer to block of data on heap of size &gt;= requested size, in bytes</a:t>
            </a:r>
          </a:p>
          <a:p>
            <a:pPr lvl="1"/>
            <a:r>
              <a:rPr lang="en-US" dirty="0"/>
              <a:t>Must be cast to appropriate type before use</a:t>
            </a:r>
          </a:p>
          <a:p>
            <a:pPr lvl="1"/>
            <a:r>
              <a:rPr lang="en-US" dirty="0"/>
              <a:t>free() function used to </a:t>
            </a:r>
            <a:r>
              <a:rPr lang="en-US" dirty="0" err="1"/>
              <a:t>deallocate</a:t>
            </a:r>
            <a:r>
              <a:rPr lang="en-US" dirty="0"/>
              <a:t> memory</a:t>
            </a:r>
          </a:p>
          <a:p>
            <a:pPr lvl="1"/>
            <a:r>
              <a:rPr lang="en-US" dirty="0"/>
              <a:t>Not freeing causes memory leaks </a:t>
            </a:r>
          </a:p>
          <a:p>
            <a:pPr lvl="2"/>
            <a:r>
              <a:rPr lang="en-US" dirty="0"/>
              <a:t>Memory that is not in use, and perhaps cannot be reached by anyone</a:t>
            </a:r>
          </a:p>
          <a:p>
            <a:pPr lvl="1"/>
            <a:r>
              <a:rPr lang="en-US" dirty="0"/>
              <a:t>Double-delete </a:t>
            </a:r>
          </a:p>
          <a:p>
            <a:pPr lvl="2"/>
            <a:r>
              <a:rPr lang="en-US" dirty="0"/>
              <a:t>Trying to free a location that is no longer ours to free</a:t>
            </a:r>
          </a:p>
          <a:p>
            <a:pPr lvl="2"/>
            <a:r>
              <a:rPr lang="en-US" dirty="0"/>
              <a:t>OS keeps track of which memory is ours and which is 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50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valgrind</a:t>
            </a:r>
            <a:r>
              <a:rPr lang="en-US" dirty="0"/>
              <a:t> used to detect memory leaks</a:t>
            </a:r>
          </a:p>
          <a:p>
            <a:r>
              <a:rPr lang="en-US" dirty="0"/>
              <a:t>All memory is freed when process (main) exits</a:t>
            </a:r>
          </a:p>
          <a:p>
            <a:r>
              <a:rPr lang="en-US" dirty="0"/>
              <a:t>Reachable memory vs. unreachable memory</a:t>
            </a:r>
          </a:p>
          <a:p>
            <a:r>
              <a:rPr lang="en-US" dirty="0"/>
              <a:t>debugger</a:t>
            </a:r>
          </a:p>
          <a:p>
            <a:pPr lvl="1"/>
            <a:r>
              <a:rPr lang="en-US" dirty="0"/>
              <a:t>We mainly used </a:t>
            </a:r>
            <a:r>
              <a:rPr lang="en-US" dirty="0" err="1"/>
              <a:t>CLion’s</a:t>
            </a:r>
            <a:r>
              <a:rPr lang="en-US" dirty="0"/>
              <a:t> graphical one in class</a:t>
            </a:r>
          </a:p>
          <a:p>
            <a:pPr lvl="1"/>
            <a:r>
              <a:rPr lang="en-US" dirty="0" err="1"/>
              <a:t>gdb</a:t>
            </a:r>
            <a:r>
              <a:rPr lang="en-US" dirty="0"/>
              <a:t> text-based debugger</a:t>
            </a:r>
          </a:p>
          <a:p>
            <a:r>
              <a:rPr lang="en-US" dirty="0"/>
              <a:t>Different C and C++ compilers</a:t>
            </a:r>
          </a:p>
          <a:p>
            <a:pPr lvl="1"/>
            <a:r>
              <a:rPr lang="en-US" dirty="0"/>
              <a:t>Compilers have different features, so C code must be written carefully for portability</a:t>
            </a:r>
          </a:p>
        </p:txBody>
      </p:sp>
    </p:spTree>
    <p:extLst>
      <p:ext uri="{BB962C8B-B14F-4D97-AF65-F5344CB8AC3E}">
        <p14:creationId xmlns:p14="http://schemas.microsoft.com/office/powerpoint/2010/main" val="161067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Big-O, complexity</a:t>
            </a:r>
          </a:p>
          <a:p>
            <a:pPr lvl="1"/>
            <a:r>
              <a:rPr lang="en-US" dirty="0"/>
              <a:t>Definition of complexity using constants </a:t>
            </a:r>
            <a:r>
              <a:rPr lang="en-US" i="1" dirty="0"/>
              <a:t>N</a:t>
            </a:r>
            <a:r>
              <a:rPr lang="en-US" i="1" baseline="-25000" dirty="0"/>
              <a:t>0</a:t>
            </a:r>
            <a:r>
              <a:rPr lang="en-US" dirty="0"/>
              <a:t> and </a:t>
            </a:r>
            <a:r>
              <a:rPr lang="en-US" i="1" dirty="0"/>
              <a:t>c</a:t>
            </a:r>
            <a:r>
              <a:rPr lang="en-US" dirty="0"/>
              <a:t>.  Always for large input size -&gt; infinity.</a:t>
            </a:r>
          </a:p>
          <a:p>
            <a:pPr lvl="1"/>
            <a:r>
              <a:rPr lang="en-US" dirty="0"/>
              <a:t>Worst-case, best case</a:t>
            </a:r>
          </a:p>
          <a:p>
            <a:pPr lvl="1"/>
            <a:r>
              <a:rPr lang="en-US" dirty="0"/>
              <a:t>Usually we want to find the worst-case tight-bound Big-O</a:t>
            </a:r>
          </a:p>
          <a:p>
            <a:pPr lvl="1"/>
            <a:r>
              <a:rPr lang="en-US" dirty="0"/>
              <a:t>T(N) – time taken for operation when input has size N</a:t>
            </a:r>
          </a:p>
          <a:p>
            <a:pPr lvl="2"/>
            <a:r>
              <a:rPr lang="en-US" dirty="0"/>
              <a:t>Count statements in code that are executed</a:t>
            </a:r>
          </a:p>
          <a:p>
            <a:pPr lvl="1"/>
            <a:r>
              <a:rPr lang="en-US" dirty="0"/>
              <a:t>Calculating Big-O of loops, functions, other code snippets</a:t>
            </a:r>
          </a:p>
          <a:p>
            <a:pPr lvl="1"/>
            <a:r>
              <a:rPr lang="en-US" dirty="0"/>
              <a:t>Complexity of binary search, linear search, merge-sort, insertion sort</a:t>
            </a:r>
          </a:p>
          <a:p>
            <a:pPr lvl="1"/>
            <a:r>
              <a:rPr lang="en-US" dirty="0"/>
              <a:t>Coding up binary search, insertion sort</a:t>
            </a:r>
          </a:p>
        </p:txBody>
      </p:sp>
    </p:spTree>
    <p:extLst>
      <p:ext uri="{BB962C8B-B14F-4D97-AF65-F5344CB8AC3E}">
        <p14:creationId xmlns:p14="http://schemas.microsoft.com/office/powerpoint/2010/main" val="258938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Recursion methods</a:t>
            </a:r>
          </a:p>
          <a:p>
            <a:pPr lvl="1"/>
            <a:r>
              <a:rPr lang="en-US" dirty="0"/>
              <a:t>Need 3 things -- base case(s), a way to make the problem smaller for the recursive case, and a faith that our call to the smaller problem will work</a:t>
            </a:r>
          </a:p>
          <a:p>
            <a:pPr lvl="1"/>
            <a:r>
              <a:rPr lang="en-US" dirty="0"/>
              <a:t>Binary search, making change problem, subset-sum problem, maze traversal, finding square-root with successive approximation, array operations (min, max, etc.)</a:t>
            </a:r>
          </a:p>
          <a:p>
            <a:pPr lvl="1"/>
            <a:r>
              <a:rPr lang="en-US" dirty="0"/>
              <a:t>Big-O of recursive methods</a:t>
            </a:r>
          </a:p>
          <a:p>
            <a:pPr lvl="2"/>
            <a:r>
              <a:rPr lang="en-US" dirty="0"/>
              <a:t>Difficult to determine from counting statements, but indirect methods can be often easily used</a:t>
            </a:r>
          </a:p>
        </p:txBody>
      </p:sp>
    </p:spTree>
    <p:extLst>
      <p:ext uri="{BB962C8B-B14F-4D97-AF65-F5344CB8AC3E}">
        <p14:creationId xmlns:p14="http://schemas.microsoft.com/office/powerpoint/2010/main" val="10368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pointers </a:t>
            </a:r>
          </a:p>
          <a:p>
            <a:pPr lvl="1"/>
            <a:r>
              <a:rPr lang="en-US" dirty="0"/>
              <a:t>Useful when you want to pass in a function as another function’s parameter</a:t>
            </a:r>
          </a:p>
          <a:p>
            <a:pPr lvl="1"/>
            <a:r>
              <a:rPr lang="en-US" dirty="0"/>
              <a:t>This was only briefly covered in class, but the starter code for Project 5 (Sets) had it.</a:t>
            </a:r>
          </a:p>
        </p:txBody>
      </p:sp>
    </p:spTree>
    <p:extLst>
      <p:ext uri="{BB962C8B-B14F-4D97-AF65-F5344CB8AC3E}">
        <p14:creationId xmlns:p14="http://schemas.microsoft.com/office/powerpoint/2010/main" val="45823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libraries (different invocation from C libraries in #include)</a:t>
            </a:r>
          </a:p>
          <a:p>
            <a:r>
              <a:rPr lang="en-US" dirty="0"/>
              <a:t>Using namespace</a:t>
            </a:r>
          </a:p>
          <a:p>
            <a:r>
              <a:rPr lang="en-US" dirty="0" err="1"/>
              <a:t>cout</a:t>
            </a:r>
            <a:r>
              <a:rPr lang="en-US" dirty="0"/>
              <a:t>, &lt;&lt; operator</a:t>
            </a:r>
          </a:p>
          <a:p>
            <a:r>
              <a:rPr lang="en-US" dirty="0"/>
              <a:t>Scope operator ::</a:t>
            </a:r>
          </a:p>
          <a:p>
            <a:pPr lvl="1"/>
            <a:r>
              <a:rPr lang="en-US" dirty="0"/>
              <a:t>Used to indicate in which scope the function or variable may be located.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2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C++ Classes and objects</a:t>
            </a:r>
          </a:p>
          <a:p>
            <a:pPr lvl="1"/>
            <a:r>
              <a:rPr lang="en-US" dirty="0"/>
              <a:t>A class is a data type, and an object is a specific instance of the type</a:t>
            </a:r>
          </a:p>
          <a:p>
            <a:pPr lvl="1"/>
            <a:r>
              <a:rPr lang="en-US" dirty="0"/>
              <a:t>Member variables</a:t>
            </a:r>
          </a:p>
          <a:p>
            <a:pPr lvl="1"/>
            <a:r>
              <a:rPr lang="en-US" dirty="0"/>
              <a:t>Member functions</a:t>
            </a:r>
          </a:p>
          <a:p>
            <a:r>
              <a:rPr lang="en-US" dirty="0"/>
              <a:t>Constructors</a:t>
            </a:r>
          </a:p>
          <a:p>
            <a:pPr lvl="1"/>
            <a:r>
              <a:rPr lang="en-US" dirty="0"/>
              <a:t>First allocates memory; </a:t>
            </a:r>
            <a:r>
              <a:rPr lang="en-US" i="1" dirty="0"/>
              <a:t>this</a:t>
            </a:r>
            <a:r>
              <a:rPr lang="en-US" dirty="0"/>
              <a:t> pointer created; could be on stack or heap</a:t>
            </a:r>
          </a:p>
          <a:p>
            <a:pPr lvl="1"/>
            <a:r>
              <a:rPr lang="en-US" dirty="0"/>
              <a:t>Then executes constructor statements, starting with the initialization of member variables from initialization list</a:t>
            </a:r>
          </a:p>
          <a:p>
            <a:pPr lvl="1"/>
            <a:r>
              <a:rPr lang="en-US" dirty="0"/>
              <a:t>Then returns the new object that is created, or a pointer to it</a:t>
            </a:r>
          </a:p>
          <a:p>
            <a:r>
              <a:rPr lang="en-US" dirty="0"/>
              <a:t>Destructors</a:t>
            </a:r>
          </a:p>
          <a:p>
            <a:pPr lvl="1"/>
            <a:r>
              <a:rPr lang="en-US" dirty="0"/>
              <a:t>Required when resource allocation is performed during construction</a:t>
            </a:r>
          </a:p>
          <a:p>
            <a:pPr lvl="2"/>
            <a:r>
              <a:rPr lang="en-US" dirty="0"/>
              <a:t>Memory is allocated by </a:t>
            </a:r>
            <a:r>
              <a:rPr lang="en-US" dirty="0" err="1"/>
              <a:t>malloc</a:t>
            </a:r>
            <a:r>
              <a:rPr lang="en-US" dirty="0"/>
              <a:t> or new</a:t>
            </a:r>
          </a:p>
          <a:p>
            <a:pPr lvl="1"/>
            <a:r>
              <a:rPr lang="en-US" dirty="0"/>
              <a:t>Automatically called when delete is called, or when object goes out of scope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2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Compilation, linking, loading</a:t>
            </a:r>
          </a:p>
          <a:p>
            <a:pPr lvl="1"/>
            <a:r>
              <a:rPr lang="en-US" dirty="0"/>
              <a:t>Compilation is conversion of text to binary, file by file (or compilation unit by compilation unit)</a:t>
            </a:r>
          </a:p>
          <a:p>
            <a:pPr lvl="1"/>
            <a:r>
              <a:rPr lang="en-US" dirty="0"/>
              <a:t>Linking is putting together the different pieces, identifying the locations of all called functions in the process, and giving addresses to all variables and functions</a:t>
            </a:r>
          </a:p>
          <a:p>
            <a:pPr lvl="1"/>
            <a:r>
              <a:rPr lang="en-US" dirty="0"/>
              <a:t>Loading is loading into main memory, and converting addresses to absolute addresses.</a:t>
            </a:r>
          </a:p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Reading in #include files</a:t>
            </a:r>
          </a:p>
          <a:p>
            <a:pPr lvl="1"/>
            <a:r>
              <a:rPr lang="en-US" dirty="0"/>
              <a:t>Expanding macros</a:t>
            </a:r>
          </a:p>
        </p:txBody>
      </p:sp>
    </p:spTree>
    <p:extLst>
      <p:ext uri="{BB962C8B-B14F-4D97-AF65-F5344CB8AC3E}">
        <p14:creationId xmlns:p14="http://schemas.microsoft.com/office/powerpoint/2010/main" val="2743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Member functions and variables</a:t>
            </a:r>
          </a:p>
          <a:p>
            <a:pPr lvl="1"/>
            <a:r>
              <a:rPr lang="en-US"/>
              <a:t>Non-static member </a:t>
            </a:r>
            <a:r>
              <a:rPr lang="en-US" dirty="0"/>
              <a:t>functions have </a:t>
            </a:r>
            <a:r>
              <a:rPr lang="en-US" i="1" dirty="0"/>
              <a:t>this</a:t>
            </a:r>
            <a:r>
              <a:rPr lang="en-US" dirty="0"/>
              <a:t> as an implicit parameter</a:t>
            </a:r>
          </a:p>
          <a:p>
            <a:pPr lvl="1"/>
            <a:r>
              <a:rPr lang="en-US" dirty="0"/>
              <a:t>Can be private or public</a:t>
            </a:r>
          </a:p>
          <a:p>
            <a:pPr lvl="2"/>
            <a:r>
              <a:rPr lang="en-US" dirty="0"/>
              <a:t>Private is accessible only to other objects of the same class</a:t>
            </a:r>
          </a:p>
          <a:p>
            <a:pPr lvl="2"/>
            <a:r>
              <a:rPr lang="en-US" dirty="0"/>
              <a:t>Public is available to all classes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6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new keyword</a:t>
            </a:r>
          </a:p>
          <a:p>
            <a:pPr lvl="1"/>
            <a:r>
              <a:rPr lang="en-US" dirty="0"/>
              <a:t>Creates an object on the heap using the constructor</a:t>
            </a:r>
          </a:p>
          <a:p>
            <a:pPr lvl="1"/>
            <a:r>
              <a:rPr lang="en-US" dirty="0"/>
              <a:t>Returns a pointer to the object</a:t>
            </a:r>
          </a:p>
          <a:p>
            <a:pPr lvl="1"/>
            <a:r>
              <a:rPr lang="en-US" dirty="0"/>
              <a:t>calls </a:t>
            </a:r>
            <a:r>
              <a:rPr lang="en-US" dirty="0" err="1"/>
              <a:t>malloc</a:t>
            </a:r>
            <a:r>
              <a:rPr lang="en-US" dirty="0"/>
              <a:t> behind the scenes</a:t>
            </a:r>
          </a:p>
          <a:p>
            <a:r>
              <a:rPr lang="en-US" dirty="0"/>
              <a:t>delete keyword</a:t>
            </a:r>
          </a:p>
          <a:p>
            <a:pPr lvl="1"/>
            <a:r>
              <a:rPr lang="en-US" dirty="0"/>
              <a:t>Calls the destructor, then </a:t>
            </a:r>
            <a:r>
              <a:rPr lang="en-US" dirty="0" err="1"/>
              <a:t>deallocates</a:t>
            </a:r>
            <a:r>
              <a:rPr lang="en-US" dirty="0"/>
              <a:t> the space on the heap</a:t>
            </a:r>
          </a:p>
          <a:p>
            <a:pPr lvl="1"/>
            <a:r>
              <a:rPr lang="en-US" dirty="0"/>
              <a:t>Do not call delete(this)</a:t>
            </a:r>
          </a:p>
          <a:p>
            <a:pPr lvl="1"/>
            <a:r>
              <a:rPr lang="en-US" dirty="0"/>
              <a:t>Use for objects that are created using new</a:t>
            </a:r>
          </a:p>
          <a:p>
            <a:pPr lvl="1"/>
            <a:r>
              <a:rPr lang="en-US" dirty="0"/>
              <a:t>delete[] used to free array allocated with new</a:t>
            </a:r>
          </a:p>
          <a:p>
            <a:pPr lvl="1"/>
            <a:r>
              <a:rPr lang="en-US" dirty="0"/>
              <a:t>calls </a:t>
            </a:r>
            <a:r>
              <a:rPr lang="en-US" dirty="0" err="1"/>
              <a:t>stdlib</a:t>
            </a:r>
            <a:r>
              <a:rPr lang="en-US" dirty="0"/>
              <a:t>::free behind the scenes</a:t>
            </a:r>
          </a:p>
          <a:p>
            <a:pPr lvl="1"/>
            <a:r>
              <a:rPr lang="en-US" dirty="0"/>
              <a:t>calls delete on all member variables, then on itself</a:t>
            </a:r>
          </a:p>
        </p:txBody>
      </p:sp>
    </p:spTree>
    <p:extLst>
      <p:ext uri="{BB962C8B-B14F-4D97-AF65-F5344CB8AC3E}">
        <p14:creationId xmlns:p14="http://schemas.microsoft.com/office/powerpoint/2010/main" val="28372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References, pass by reference</a:t>
            </a:r>
          </a:p>
          <a:p>
            <a:pPr lvl="1"/>
            <a:r>
              <a:rPr lang="en-US" dirty="0"/>
              <a:t>References used instead of pointers</a:t>
            </a:r>
          </a:p>
          <a:p>
            <a:pPr lvl="1"/>
            <a:r>
              <a:rPr lang="en-US" dirty="0"/>
              <a:t>&amp; symbol used after the type name</a:t>
            </a:r>
          </a:p>
          <a:p>
            <a:pPr lvl="1"/>
            <a:r>
              <a:rPr lang="en-US" dirty="0"/>
              <a:t>Reference variable must be initialized upon creation</a:t>
            </a:r>
          </a:p>
          <a:p>
            <a:pPr lvl="1"/>
            <a:r>
              <a:rPr lang="en-US" dirty="0"/>
              <a:t>Reference variable cannot be reassigned after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7429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Copy constructor inferred by C </a:t>
            </a:r>
          </a:p>
          <a:p>
            <a:pPr lvl="1"/>
            <a:r>
              <a:rPr lang="en-US" dirty="0"/>
              <a:t>Bit-by-bit copy, or shallow copy</a:t>
            </a:r>
          </a:p>
          <a:p>
            <a:pPr lvl="2"/>
            <a:r>
              <a:rPr lang="en-US" dirty="0"/>
              <a:t>Does not work as we want when pointer variables are to be copied</a:t>
            </a:r>
          </a:p>
          <a:p>
            <a:pPr lvl="1"/>
            <a:r>
              <a:rPr lang="en-US" dirty="0"/>
              <a:t>Creates a new object</a:t>
            </a:r>
          </a:p>
          <a:p>
            <a:r>
              <a:rPr lang="en-US" dirty="0"/>
              <a:t>Deep copy needs a copy constructor to copy all internal data structures properly</a:t>
            </a:r>
          </a:p>
          <a:p>
            <a:r>
              <a:rPr lang="en-US" dirty="0"/>
              <a:t>Assignment operator (or copy-assignment operator)</a:t>
            </a:r>
          </a:p>
          <a:p>
            <a:pPr lvl="1"/>
            <a:r>
              <a:rPr lang="en-US" dirty="0"/>
              <a:t>To assign to an existing object, not a newly created one</a:t>
            </a:r>
          </a:p>
          <a:p>
            <a:pPr lvl="1"/>
            <a:r>
              <a:rPr lang="en-US" dirty="0"/>
              <a:t>Overrides the = operator</a:t>
            </a:r>
          </a:p>
          <a:p>
            <a:r>
              <a:rPr lang="en-US" dirty="0"/>
              <a:t>The </a:t>
            </a:r>
            <a:r>
              <a:rPr lang="en-US" b="1" dirty="0"/>
              <a:t>rule of three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rule of thumb in C++ </a:t>
            </a:r>
          </a:p>
          <a:p>
            <a:pPr lvl="1"/>
            <a:r>
              <a:rPr lang="en-US" dirty="0"/>
              <a:t>claims that if a class defines one (or more) of the following it should probably explicitly define all three: destructor, copy constructor, copy assignment operator.</a:t>
            </a:r>
          </a:p>
        </p:txBody>
      </p:sp>
    </p:spTree>
    <p:extLst>
      <p:ext uri="{BB962C8B-B14F-4D97-AF65-F5344CB8AC3E}">
        <p14:creationId xmlns:p14="http://schemas.microsoft.com/office/powerpoint/2010/main" val="117600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 overriding in C++</a:t>
            </a:r>
          </a:p>
          <a:p>
            <a:pPr lvl="1"/>
            <a:r>
              <a:rPr lang="en-US" dirty="0"/>
              <a:t>Operators overridden in classes nearly always have 1 parameter less than the non-overridden ordinary version, since </a:t>
            </a:r>
            <a:r>
              <a:rPr lang="en-US" i="1" dirty="0"/>
              <a:t>this</a:t>
            </a:r>
            <a:r>
              <a:rPr lang="en-US" dirty="0"/>
              <a:t> is an implicit parameter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</a:t>
            </a:r>
          </a:p>
          <a:p>
            <a:pPr lvl="1"/>
            <a:r>
              <a:rPr lang="en-US" dirty="0"/>
              <a:t>Uses a Node as the underlying data structure</a:t>
            </a:r>
          </a:p>
          <a:p>
            <a:pPr lvl="1"/>
            <a:r>
              <a:rPr lang="en-US" dirty="0"/>
              <a:t>Implementing a linked list using C or C++</a:t>
            </a:r>
          </a:p>
          <a:p>
            <a:pPr lvl="1"/>
            <a:r>
              <a:rPr lang="en-US" dirty="0"/>
              <a:t>Big-O of linked list operations</a:t>
            </a:r>
          </a:p>
          <a:p>
            <a:pPr lvl="2"/>
            <a:r>
              <a:rPr lang="en-US" dirty="0"/>
              <a:t>find, add</a:t>
            </a:r>
            <a:r>
              <a:rPr lang="en-US"/>
              <a:t>, remove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71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Vectors</a:t>
            </a:r>
          </a:p>
          <a:p>
            <a:pPr lvl="1"/>
            <a:r>
              <a:rPr lang="en-US" dirty="0"/>
              <a:t>Uses an array as the underlying data structure</a:t>
            </a:r>
          </a:p>
          <a:p>
            <a:pPr lvl="1"/>
            <a:r>
              <a:rPr lang="en-US" dirty="0"/>
              <a:t>Implementing a Vector with C++</a:t>
            </a:r>
          </a:p>
          <a:p>
            <a:pPr lvl="1"/>
            <a:r>
              <a:rPr lang="en-US" dirty="0"/>
              <a:t>Big-O of vector operations</a:t>
            </a:r>
          </a:p>
          <a:p>
            <a:pPr lvl="2"/>
            <a:r>
              <a:rPr lang="en-US" dirty="0"/>
              <a:t>find, </a:t>
            </a:r>
            <a:r>
              <a:rPr lang="en-US" dirty="0" err="1"/>
              <a:t>push_back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4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Trees, binary search trees are data structures</a:t>
            </a:r>
          </a:p>
          <a:p>
            <a:pPr lvl="1"/>
            <a:r>
              <a:rPr lang="en-US" dirty="0"/>
              <a:t>Tree properties</a:t>
            </a:r>
          </a:p>
          <a:p>
            <a:pPr lvl="1"/>
            <a:r>
              <a:rPr lang="en-US" dirty="0"/>
              <a:t>Depth, height</a:t>
            </a:r>
          </a:p>
          <a:p>
            <a:pPr lvl="1"/>
            <a:r>
              <a:rPr lang="en-US" dirty="0"/>
              <a:t>Implementing using Node class</a:t>
            </a:r>
          </a:p>
          <a:p>
            <a:r>
              <a:rPr lang="en-US" dirty="0"/>
              <a:t>Traversals – in-order, pre-order, post-order</a:t>
            </a:r>
          </a:p>
          <a:p>
            <a:pPr lvl="1"/>
            <a:r>
              <a:rPr lang="en-US" dirty="0"/>
              <a:t>in-order recursively:</a:t>
            </a:r>
          </a:p>
          <a:p>
            <a:pPr lvl="2"/>
            <a:r>
              <a:rPr lang="en-US" dirty="0"/>
              <a:t>If root is null, do nothing</a:t>
            </a:r>
          </a:p>
          <a:p>
            <a:pPr lvl="2"/>
            <a:r>
              <a:rPr lang="en-US" dirty="0"/>
              <a:t>Else traverse left sub-tree, then root, then right sub-tree</a:t>
            </a:r>
          </a:p>
        </p:txBody>
      </p:sp>
    </p:spTree>
    <p:extLst>
      <p:ext uri="{BB962C8B-B14F-4D97-AF65-F5344CB8AC3E}">
        <p14:creationId xmlns:p14="http://schemas.microsoft.com/office/powerpoint/2010/main" val="211931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BST used to hold data that can  be compared with &lt;</a:t>
            </a:r>
          </a:p>
          <a:p>
            <a:r>
              <a:rPr lang="en-US" dirty="0"/>
              <a:t>BST operations Big-O</a:t>
            </a:r>
          </a:p>
          <a:p>
            <a:pPr lvl="1"/>
            <a:r>
              <a:rPr lang="en-US" dirty="0"/>
              <a:t>log N for find, add, remove, since half the tree eliminated at each stage</a:t>
            </a:r>
          </a:p>
          <a:p>
            <a:pPr lvl="2"/>
            <a:r>
              <a:rPr lang="en-US" dirty="0"/>
              <a:t>Improvement over linear search, linked list etc.</a:t>
            </a:r>
          </a:p>
          <a:p>
            <a:pPr lvl="2"/>
            <a:r>
              <a:rPr lang="en-US" dirty="0"/>
              <a:t>Only if tree is balanced</a:t>
            </a:r>
          </a:p>
          <a:p>
            <a:r>
              <a:rPr lang="en-US" dirty="0"/>
              <a:t>BST code for adding, removing, printing, finding</a:t>
            </a:r>
          </a:p>
        </p:txBody>
      </p:sp>
    </p:spTree>
    <p:extLst>
      <p:ext uri="{BB962C8B-B14F-4D97-AF65-F5344CB8AC3E}">
        <p14:creationId xmlns:p14="http://schemas.microsoft.com/office/powerpoint/2010/main" val="78628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Maps</a:t>
            </a:r>
          </a:p>
          <a:p>
            <a:pPr lvl="1"/>
            <a:r>
              <a:rPr lang="en-US" dirty="0"/>
              <a:t>A map from a set of keys to a set of values</a:t>
            </a:r>
          </a:p>
          <a:p>
            <a:pPr lvl="1"/>
            <a:r>
              <a:rPr lang="en-US" dirty="0"/>
              <a:t>Useful for storing key-value pairs, such as variables and their values</a:t>
            </a:r>
          </a:p>
          <a:p>
            <a:pPr lvl="1"/>
            <a:r>
              <a:rPr lang="en-US" dirty="0"/>
              <a:t>We did not implement a map in class</a:t>
            </a:r>
          </a:p>
          <a:p>
            <a:r>
              <a:rPr lang="en-US" dirty="0"/>
              <a:t>Iterators</a:t>
            </a:r>
          </a:p>
          <a:p>
            <a:pPr lvl="1"/>
            <a:r>
              <a:rPr lang="en-US" dirty="0"/>
              <a:t>Used in many </a:t>
            </a:r>
            <a:r>
              <a:rPr lang="en-US" dirty="0" err="1"/>
              <a:t>stdlib</a:t>
            </a:r>
            <a:r>
              <a:rPr lang="en-US" dirty="0"/>
              <a:t> data structures in the C++ 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97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Makefile</a:t>
            </a:r>
            <a:endParaRPr lang="en-US" dirty="0"/>
          </a:p>
          <a:p>
            <a:pPr lvl="1"/>
            <a:r>
              <a:rPr lang="en-US" dirty="0"/>
              <a:t>Shows relationship of ‘targets’ on ‘dependencies’</a:t>
            </a:r>
          </a:p>
          <a:p>
            <a:pPr lvl="1"/>
            <a:r>
              <a:rPr lang="en-US" dirty="0"/>
              <a:t>Describes how to get target (such as </a:t>
            </a:r>
            <a:r>
              <a:rPr lang="en-US" dirty="0" err="1"/>
              <a:t>a.out</a:t>
            </a:r>
            <a:r>
              <a:rPr lang="en-US" dirty="0"/>
              <a:t>) from dependencies (such as .c and .h files)</a:t>
            </a:r>
          </a:p>
          <a:p>
            <a:pPr lvl="1"/>
            <a:r>
              <a:rPr lang="en-US" dirty="0" err="1"/>
              <a:t>Makefile</a:t>
            </a:r>
            <a:r>
              <a:rPr lang="en-US" dirty="0"/>
              <a:t> features not covered in detail</a:t>
            </a:r>
          </a:p>
          <a:p>
            <a:r>
              <a:rPr lang="en-US" dirty="0"/>
              <a:t>C loops, functions, char* strings, arrays</a:t>
            </a:r>
          </a:p>
          <a:p>
            <a:pPr lvl="1"/>
            <a:r>
              <a:rPr lang="en-US" dirty="0"/>
              <a:t>Function declaration vs. definition</a:t>
            </a:r>
          </a:p>
          <a:p>
            <a:pPr lvl="1"/>
            <a:r>
              <a:rPr lang="en-US" dirty="0"/>
              <a:t>Return values – pointers to variables on stack not allowed</a:t>
            </a:r>
          </a:p>
          <a:p>
            <a:pPr lvl="1"/>
            <a:r>
              <a:rPr lang="en-US" dirty="0"/>
              <a:t>null-terminated char arrays are strings</a:t>
            </a:r>
          </a:p>
          <a:p>
            <a:pPr lvl="1"/>
            <a:r>
              <a:rPr lang="en-US" dirty="0"/>
              <a:t>A char can be looked at as an </a:t>
            </a:r>
            <a:r>
              <a:rPr lang="en-US" dirty="0" err="1"/>
              <a:t>int</a:t>
            </a:r>
            <a:r>
              <a:rPr lang="en-US" dirty="0"/>
              <a:t>, and, in fact, a char variable holds an int.</a:t>
            </a:r>
          </a:p>
        </p:txBody>
      </p:sp>
    </p:spTree>
    <p:extLst>
      <p:ext uri="{BB962C8B-B14F-4D97-AF65-F5344CB8AC3E}">
        <p14:creationId xmlns:p14="http://schemas.microsoft.com/office/powerpoint/2010/main" val="275553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Polish notation expressions</a:t>
            </a:r>
          </a:p>
          <a:p>
            <a:pPr lvl="1"/>
            <a:r>
              <a:rPr lang="en-US" dirty="0"/>
              <a:t>Operand operand operator</a:t>
            </a:r>
          </a:p>
          <a:p>
            <a:pPr lvl="1"/>
            <a:r>
              <a:rPr lang="en-US" dirty="0"/>
              <a:t>Parsing technique using recursion</a:t>
            </a:r>
          </a:p>
          <a:p>
            <a:pPr lvl="1"/>
            <a:r>
              <a:rPr lang="en-US" dirty="0"/>
              <a:t>Parsing technique using an expression tree and then using recursion</a:t>
            </a:r>
          </a:p>
          <a:p>
            <a:r>
              <a:rPr lang="en-US" dirty="0"/>
              <a:t>Linux command line operations</a:t>
            </a:r>
          </a:p>
        </p:txBody>
      </p:sp>
    </p:spTree>
    <p:extLst>
      <p:ext uri="{BB962C8B-B14F-4D97-AF65-F5344CB8AC3E}">
        <p14:creationId xmlns:p14="http://schemas.microsoft.com/office/powerpoint/2010/main" val="82038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programming used to write generic code that can be used with multiple data types</a:t>
            </a:r>
          </a:p>
          <a:p>
            <a:r>
              <a:rPr lang="en-US" dirty="0"/>
              <a:t>Used extensively in libraries for data structures that can hold arbitrary data types</a:t>
            </a:r>
          </a:p>
          <a:p>
            <a:r>
              <a:rPr lang="en-US" dirty="0"/>
              <a:t>&lt;</a:t>
            </a:r>
            <a:r>
              <a:rPr lang="en-US" i="1" dirty="0" err="1"/>
              <a:t>data_type</a:t>
            </a:r>
            <a:r>
              <a:rPr lang="en-US" dirty="0"/>
              <a:t>&gt; syntax to use a template data structure in code with a particular </a:t>
            </a:r>
            <a:r>
              <a:rPr lang="en-US" i="1" dirty="0" err="1"/>
              <a:t>data_type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478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Hash tables</a:t>
            </a:r>
          </a:p>
          <a:p>
            <a:pPr lvl="1"/>
            <a:r>
              <a:rPr lang="en-US" dirty="0"/>
              <a:t>Uses an array data structure to hold values of any type</a:t>
            </a:r>
          </a:p>
          <a:p>
            <a:pPr lvl="1"/>
            <a:r>
              <a:rPr lang="en-US" dirty="0"/>
              <a:t>Use hash functions to convert data value to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/>
              <a:t>Use of hash tables to improve access time to O(1) over </a:t>
            </a:r>
            <a:r>
              <a:rPr lang="en-US" dirty="0" err="1"/>
              <a:t>LinkedList</a:t>
            </a:r>
            <a:r>
              <a:rPr lang="en-US" dirty="0"/>
              <a:t>, Vector etc.</a:t>
            </a:r>
          </a:p>
          <a:p>
            <a:pPr lvl="1"/>
            <a:r>
              <a:rPr lang="en-US" dirty="0"/>
              <a:t>Using hash functions to find location in array where object might be placed in hash table</a:t>
            </a:r>
          </a:p>
          <a:p>
            <a:pPr lvl="1"/>
            <a:r>
              <a:rPr lang="en-US" dirty="0"/>
              <a:t>find, add, remove</a:t>
            </a:r>
          </a:p>
          <a:p>
            <a:pPr lvl="1"/>
            <a:r>
              <a:rPr lang="en-US" dirty="0"/>
              <a:t>Collisions</a:t>
            </a:r>
          </a:p>
          <a:p>
            <a:pPr lvl="2"/>
            <a:r>
              <a:rPr lang="en-US" dirty="0"/>
              <a:t>Open address hashing, chaining are two methods to resolve collisions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27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7862"/>
          </a:xfrm>
        </p:spPr>
        <p:txBody>
          <a:bodyPr>
            <a:normAutofit fontScale="90000"/>
          </a:bodyPr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4100"/>
            <a:ext cx="8229600" cy="50720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Pointers in C and C++</a:t>
            </a:r>
          </a:p>
          <a:p>
            <a:pPr lvl="1"/>
            <a:r>
              <a:rPr lang="en-US" dirty="0"/>
              <a:t>Pointer variable holds an address to a memory location in the computer</a:t>
            </a:r>
          </a:p>
          <a:p>
            <a:pPr lvl="1"/>
            <a:r>
              <a:rPr lang="en-US" dirty="0"/>
              <a:t>Pointers are typed, and one type cannot be assigned to another</a:t>
            </a:r>
          </a:p>
          <a:p>
            <a:pPr lvl="1"/>
            <a:r>
              <a:rPr lang="en-US" dirty="0"/>
              <a:t>Exception – void pointers can be assigned to any type, and any type can be assigned to a void pointer</a:t>
            </a:r>
          </a:p>
          <a:p>
            <a:pPr lvl="1"/>
            <a:r>
              <a:rPr lang="en-US" dirty="0"/>
              <a:t>Pointer variable’s value’s size is same as </a:t>
            </a:r>
            <a:r>
              <a:rPr lang="en-US" dirty="0" err="1"/>
              <a:t>int</a:t>
            </a:r>
            <a:r>
              <a:rPr lang="en-US" dirty="0"/>
              <a:t> size usually – 4 bytes is an OK assumption</a:t>
            </a:r>
          </a:p>
          <a:p>
            <a:pPr lvl="1"/>
            <a:r>
              <a:rPr lang="en-US" dirty="0"/>
              <a:t>Pointers can be stored on the stack or on the heap, and can point to locations on the stack or on the heap</a:t>
            </a:r>
          </a:p>
          <a:p>
            <a:pPr lvl="1"/>
            <a:r>
              <a:rPr lang="en-US" dirty="0"/>
              <a:t>A null pointer is a pointer of value 0</a:t>
            </a:r>
          </a:p>
          <a:p>
            <a:pPr lvl="1"/>
            <a:r>
              <a:rPr lang="en-US" dirty="0"/>
              <a:t>Uninitialized pointers can point to anything in memory – dangerous</a:t>
            </a:r>
          </a:p>
          <a:p>
            <a:pPr lvl="1"/>
            <a:r>
              <a:rPr lang="en-US" dirty="0"/>
              <a:t>Pointer arithmetic -- +/- constant OK.  2 pointers cannot be added or subtracted.  Multiplication of pointers by anything is not allowed.</a:t>
            </a:r>
          </a:p>
        </p:txBody>
      </p:sp>
    </p:spTree>
    <p:extLst>
      <p:ext uri="{BB962C8B-B14F-4D97-AF65-F5344CB8AC3E}">
        <p14:creationId xmlns:p14="http://schemas.microsoft.com/office/powerpoint/2010/main" val="307108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7862"/>
          </a:xfrm>
        </p:spPr>
        <p:txBody>
          <a:bodyPr>
            <a:normAutofit fontScale="90000"/>
          </a:bodyPr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4100"/>
            <a:ext cx="8229600" cy="50720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Pointers in C and C++</a:t>
            </a:r>
          </a:p>
          <a:p>
            <a:pPr lvl="1"/>
            <a:r>
              <a:rPr lang="en-US" dirty="0"/>
              <a:t>Can have pointers to pointers</a:t>
            </a:r>
          </a:p>
          <a:p>
            <a:pPr lvl="2"/>
            <a:r>
              <a:rPr lang="en-US" dirty="0"/>
              <a:t>A variable p1 can hold an </a:t>
            </a:r>
            <a:r>
              <a:rPr lang="en-US" dirty="0" err="1"/>
              <a:t>int</a:t>
            </a:r>
            <a:r>
              <a:rPr lang="en-US" dirty="0"/>
              <a:t> pointer (a pointer to an </a:t>
            </a:r>
            <a:r>
              <a:rPr lang="en-US" dirty="0" err="1"/>
              <a:t>int</a:t>
            </a:r>
            <a:r>
              <a:rPr lang="en-US" dirty="0"/>
              <a:t> variable). p1 has a 4-byte address value.</a:t>
            </a:r>
          </a:p>
          <a:p>
            <a:pPr lvl="2"/>
            <a:r>
              <a:rPr lang="en-US" dirty="0"/>
              <a:t>There can be a pointer variable that points to the location of p1 in memory.  This variable too holds a 4-byte address value.</a:t>
            </a:r>
          </a:p>
          <a:p>
            <a:pPr lvl="1"/>
            <a:r>
              <a:rPr lang="en-US" dirty="0"/>
              <a:t>* and &amp; operators – placed before the variable name.  * means “return the value that this pointer points to” and &amp; means “return the address of this variable”</a:t>
            </a:r>
          </a:p>
          <a:p>
            <a:pPr lvl="1"/>
            <a:r>
              <a:rPr lang="en-US" dirty="0"/>
              <a:t>Dereferencing a pointer – assign the result of the dereferenced pointer to a variable of the appropriate type</a:t>
            </a:r>
          </a:p>
        </p:txBody>
      </p:sp>
    </p:spTree>
    <p:extLst>
      <p:ext uri="{BB962C8B-B14F-4D97-AF65-F5344CB8AC3E}">
        <p14:creationId xmlns:p14="http://schemas.microsoft.com/office/powerpoint/2010/main" val="2903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7862"/>
          </a:xfrm>
        </p:spPr>
        <p:txBody>
          <a:bodyPr>
            <a:normAutofit fontScale="90000"/>
          </a:bodyPr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4100"/>
            <a:ext cx="8229600" cy="5072063"/>
          </a:xfrm>
        </p:spPr>
        <p:txBody>
          <a:bodyPr>
            <a:normAutofit/>
          </a:bodyPr>
          <a:lstStyle/>
          <a:p>
            <a:r>
              <a:rPr lang="en-US" dirty="0"/>
              <a:t>Typecasting</a:t>
            </a:r>
          </a:p>
          <a:p>
            <a:pPr lvl="1"/>
            <a:r>
              <a:rPr lang="en-US" dirty="0"/>
              <a:t>Used to satisfy the compiler</a:t>
            </a:r>
          </a:p>
          <a:p>
            <a:pPr lvl="1"/>
            <a:r>
              <a:rPr lang="en-US" dirty="0"/>
              <a:t>For example, casting a void pointer to a specific type of pointer</a:t>
            </a:r>
          </a:p>
          <a:p>
            <a:pPr lvl="1"/>
            <a:r>
              <a:rPr lang="en-US" dirty="0"/>
              <a:t>Used to convert an </a:t>
            </a:r>
            <a:r>
              <a:rPr lang="en-US" dirty="0" err="1"/>
              <a:t>int</a:t>
            </a:r>
            <a:r>
              <a:rPr lang="en-US" dirty="0"/>
              <a:t> to a char type.</a:t>
            </a:r>
          </a:p>
        </p:txBody>
      </p:sp>
    </p:spTree>
    <p:extLst>
      <p:ext uri="{BB962C8B-B14F-4D97-AF65-F5344CB8AC3E}">
        <p14:creationId xmlns:p14="http://schemas.microsoft.com/office/powerpoint/2010/main" val="7785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 Arrays</a:t>
            </a:r>
          </a:p>
          <a:p>
            <a:pPr lvl="1"/>
            <a:r>
              <a:rPr lang="en-US" dirty="0"/>
              <a:t>An array variable is a pointer variable, pointing to the first element in the array</a:t>
            </a:r>
          </a:p>
          <a:p>
            <a:pPr lvl="1"/>
            <a:r>
              <a:rPr lang="en-US" dirty="0"/>
              <a:t>Each successive element in the array is at a location right next to the previous element, in increasing addresses</a:t>
            </a:r>
          </a:p>
          <a:p>
            <a:pPr lvl="2"/>
            <a:r>
              <a:rPr lang="en-US" dirty="0"/>
              <a:t>The pointers to successive elements increase in value by the size (in bytes) of the element type of the array</a:t>
            </a:r>
          </a:p>
          <a:p>
            <a:pPr lvl="1"/>
            <a:r>
              <a:rPr lang="en-US" dirty="0"/>
              <a:t>The [] operator – a[n] is the same as *(a + n)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 </a:t>
            </a:r>
            <a:r>
              <a:rPr lang="en-US" dirty="0" err="1"/>
              <a:t>Structs</a:t>
            </a:r>
            <a:endParaRPr lang="en-US" dirty="0"/>
          </a:p>
          <a:p>
            <a:pPr lvl="1"/>
            <a:r>
              <a:rPr lang="en-US" dirty="0"/>
              <a:t>Collection of data types that go together</a:t>
            </a:r>
          </a:p>
          <a:p>
            <a:pPr lvl="1"/>
            <a:r>
              <a:rPr lang="en-US" dirty="0"/>
              <a:t>Data members are placed next to each other in memory</a:t>
            </a:r>
          </a:p>
          <a:p>
            <a:pPr lvl="1"/>
            <a:r>
              <a:rPr lang="en-US" dirty="0"/>
              <a:t>Size is the sum of the sizes of all the individual data members</a:t>
            </a:r>
          </a:p>
          <a:p>
            <a:pPr lvl="1"/>
            <a:r>
              <a:rPr lang="en-US" dirty="0"/>
              <a:t>Can have pointers to </a:t>
            </a:r>
            <a:r>
              <a:rPr lang="en-US" dirty="0" err="1"/>
              <a:t>structs</a:t>
            </a:r>
            <a:endParaRPr lang="en-US" dirty="0"/>
          </a:p>
          <a:p>
            <a:pPr lvl="1"/>
            <a:r>
              <a:rPr lang="en-US" dirty="0"/>
              <a:t>. operator to get individual data members</a:t>
            </a:r>
          </a:p>
          <a:p>
            <a:pPr lvl="1"/>
            <a:r>
              <a:rPr lang="en-US" dirty="0" err="1"/>
              <a:t>Structs</a:t>
            </a:r>
            <a:r>
              <a:rPr lang="en-US" dirty="0"/>
              <a:t> can be passed in as parameters</a:t>
            </a:r>
          </a:p>
          <a:p>
            <a:pPr lvl="2"/>
            <a:r>
              <a:rPr lang="en-US" dirty="0"/>
              <a:t>Copy made bit-by-bit </a:t>
            </a:r>
          </a:p>
          <a:p>
            <a:pPr lvl="2"/>
            <a:r>
              <a:rPr lang="en-US" dirty="0"/>
              <a:t>Passing in using pointers to </a:t>
            </a:r>
            <a:r>
              <a:rPr lang="en-US" dirty="0" err="1"/>
              <a:t>structs</a:t>
            </a:r>
            <a:r>
              <a:rPr lang="en-US" dirty="0"/>
              <a:t> eliminates the copying</a:t>
            </a:r>
          </a:p>
          <a:p>
            <a:pPr lvl="1"/>
            <a:r>
              <a:rPr lang="en-US" dirty="0" err="1"/>
              <a:t>Structs</a:t>
            </a:r>
            <a:r>
              <a:rPr lang="en-US" dirty="0"/>
              <a:t> can be returned, as can </a:t>
            </a:r>
            <a:r>
              <a:rPr lang="en-US" dirty="0" err="1"/>
              <a:t>struct</a:t>
            </a:r>
            <a:r>
              <a:rPr lang="en-US" dirty="0"/>
              <a:t> pointers</a:t>
            </a:r>
          </a:p>
          <a:p>
            <a:pPr lvl="1"/>
            <a:r>
              <a:rPr lang="en-US" dirty="0"/>
              <a:t>Declare </a:t>
            </a:r>
            <a:r>
              <a:rPr lang="en-US" dirty="0" err="1"/>
              <a:t>structs</a:t>
            </a:r>
            <a:r>
              <a:rPr lang="en-US" dirty="0"/>
              <a:t> in .h file or at the top, before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5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 Abstract Data Types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structs</a:t>
            </a:r>
            <a:r>
              <a:rPr lang="en-US" dirty="0"/>
              <a:t> to represent abstract data types, such as a String type</a:t>
            </a:r>
          </a:p>
          <a:p>
            <a:pPr lvl="1"/>
            <a:r>
              <a:rPr lang="en-US" dirty="0"/>
              <a:t>Functions for the client code (code that uses String) are defined.</a:t>
            </a:r>
          </a:p>
          <a:p>
            <a:pPr lvl="1"/>
            <a:r>
              <a:rPr lang="en-US" dirty="0"/>
              <a:t>Try to define all useful functions, so that </a:t>
            </a:r>
            <a:r>
              <a:rPr lang="en-US"/>
              <a:t>client does need </a:t>
            </a:r>
            <a:r>
              <a:rPr lang="en-US" dirty="0"/>
              <a:t>to try to access data members directly</a:t>
            </a:r>
          </a:p>
          <a:p>
            <a:pPr lvl="1"/>
            <a:r>
              <a:rPr lang="en-US" dirty="0"/>
              <a:t>Actual function definitions can be in separate file from a .h file that holds declarations.</a:t>
            </a:r>
          </a:p>
        </p:txBody>
      </p:sp>
    </p:spTree>
    <p:extLst>
      <p:ext uri="{BB962C8B-B14F-4D97-AF65-F5344CB8AC3E}">
        <p14:creationId xmlns:p14="http://schemas.microsoft.com/office/powerpoint/2010/main" val="240569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2016</Words>
  <Application>Microsoft Macintosh PowerPoint</Application>
  <PresentationFormat>On-screen Show (4:3)</PresentationFormat>
  <Paragraphs>242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EE 312 Fall 2022</vt:lpstr>
      <vt:lpstr>Topics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  <vt:lpstr>Topics contd.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312 Summer 2016</dc:title>
  <dc:creator>Vallath Nandakumar</dc:creator>
  <cp:lastModifiedBy>Nandakumar, Vallath</cp:lastModifiedBy>
  <cp:revision>44</cp:revision>
  <cp:lastPrinted>2020-08-11T23:00:26Z</cp:lastPrinted>
  <dcterms:created xsi:type="dcterms:W3CDTF">2016-08-12T03:10:40Z</dcterms:created>
  <dcterms:modified xsi:type="dcterms:W3CDTF">2022-12-01T14:28:29Z</dcterms:modified>
</cp:coreProperties>
</file>