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73" r:id="rId11"/>
    <p:sldId id="274" r:id="rId12"/>
    <p:sldId id="262" r:id="rId13"/>
    <p:sldId id="290" r:id="rId14"/>
    <p:sldId id="263" r:id="rId15"/>
    <p:sldId id="293" r:id="rId16"/>
    <p:sldId id="267" r:id="rId17"/>
    <p:sldId id="275" r:id="rId18"/>
    <p:sldId id="268" r:id="rId19"/>
    <p:sldId id="277" r:id="rId20"/>
    <p:sldId id="292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69"/>
  </p:normalViewPr>
  <p:slideViewPr>
    <p:cSldViewPr>
      <p:cViewPr varScale="1">
        <p:scale>
          <a:sx n="83" d="100"/>
          <a:sy n="83" d="100"/>
        </p:scale>
        <p:origin x="12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ABC3-486D-CA4E-B060-E6C631D7C37F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8218-6EEC-F844-AE91-1A45EA857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1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E193502-88EF-484C-9D84-6D4E932B7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4F14C5-BBF5-4892-A299-5040DBFA49BA}" type="slidenum">
              <a:rPr lang="en-US" sz="1300">
                <a:latin typeface="Times New Roman" pitchFamily="18" charset="0"/>
              </a:rPr>
              <a:pPr eaLnBrk="1" hangingPunct="1"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BBCB-8A7C-4619-983F-7D3005CE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98498-D384-4D78-B017-88F246473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A4B7-1491-4E83-A46D-25AB2CD3B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D1889-5E2B-46FB-979E-4D4C09D5E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6EC88-55FD-4967-894D-4403F6165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A92D-A687-4223-B8A5-996067AC1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276B2-3EAD-46E0-AE4E-50FE17229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B3897-641B-4EEC-9363-68EC81721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34C8-8AF3-43BF-AC50-6402D55AF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64CB4-3169-4723-9307-F5FF6C364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F3129-F676-4013-AA34-1A8916C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EE312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 smtClean="0">
                <a:latin typeface="Arial" pitchFamily="34" charset="0"/>
              </a:defRPr>
            </a:lvl1pPr>
          </a:lstStyle>
          <a:p>
            <a:pPr>
              <a:defRPr/>
            </a:pPr>
            <a:fld id="{1C3C8A8D-6CB0-4F3B-80A2-9EF5A5DED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xedo.org/~esr/jargon/html/entry/think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Hash Tables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534400" cy="4038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200" dirty="0"/>
              <a:t>"</a:t>
            </a:r>
            <a:r>
              <a:rPr lang="en-US" sz="2200" b="1" dirty="0"/>
              <a:t>hash collision</a:t>
            </a:r>
            <a:r>
              <a:rPr lang="en-US" sz="2200" dirty="0"/>
              <a:t> n.  [from the </a:t>
            </a:r>
            <a:r>
              <a:rPr lang="en-US" sz="2200" dirty="0" err="1"/>
              <a:t>techspeak</a:t>
            </a:r>
            <a:r>
              <a:rPr lang="en-US" sz="2200" dirty="0"/>
              <a:t>] (var. `hash clash') When used of people, signifies a confusion in associative memory or imagination, especially a persistent one (see </a:t>
            </a:r>
            <a:r>
              <a:rPr lang="en-US" sz="2200" b="1" dirty="0" err="1">
                <a:hlinkClick r:id="rId3"/>
              </a:rPr>
              <a:t>thinko</a:t>
            </a:r>
            <a:r>
              <a:rPr lang="en-US" sz="2200" dirty="0"/>
              <a:t>). </a:t>
            </a:r>
          </a:p>
          <a:p>
            <a:pPr algn="l" eaLnBrk="1" hangingPunct="1"/>
            <a:r>
              <a:rPr lang="en-US" sz="2200" dirty="0"/>
              <a:t>	True story: One of us was once on the phone with a friend about to move out to Berkeley. When asked what he expected Berkeley to be like, the friend replied: 'Well, I have this mental picture of naked women throwing Molotov cocktails, but I think that's just a collision in my hash tables.'"</a:t>
            </a:r>
          </a:p>
          <a:p>
            <a:pPr algn="l" eaLnBrk="1" hangingPunct="1"/>
            <a:r>
              <a:rPr lang="en-US" sz="4000" dirty="0"/>
              <a:t>	-The Hacker's Dictionary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C8D504-B8B4-4838-A9BE-A73BDA7AC387}" type="slidenum">
              <a:rPr lang="en-US" sz="1800"/>
              <a:pPr eaLnBrk="1" hangingPunct="1"/>
              <a:t>10</a:t>
            </a:fld>
            <a:endParaRPr lang="en-US" sz="18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743200" y="3429000"/>
            <a:ext cx="2946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”Barrack Obama"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2971800" y="19827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555389085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974725" y="4135438"/>
            <a:ext cx="4278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>
                <a:latin typeface="Courier New" pitchFamily="49" charset="0"/>
              </a:rPr>
              <a:t>prez@whitehouse.gov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3108325" y="2697163"/>
            <a:ext cx="21816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Vrinda" pitchFamily="2" charset="0"/>
              </a:rPr>
              <a:t>5125551212</a:t>
            </a:r>
          </a:p>
        </p:txBody>
      </p:sp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152400" y="1143000"/>
            <a:ext cx="5486400" cy="4495800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943600" y="3429000"/>
            <a:ext cx="1752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7756525" y="3113088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12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6003925" y="3494088"/>
            <a:ext cx="1431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folHlink"/>
                </a:solidFill>
              </a:rPr>
              <a:t>hash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function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1812925" y="4789488"/>
            <a:ext cx="1748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”Michelle"</a:t>
            </a: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2346325" y="1385888"/>
            <a:ext cx="1809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5/5/1960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F1A57-DBB5-48A6-9E8E-62F67FBCC383}" type="slidenum">
              <a:rPr lang="en-US" sz="1800"/>
              <a:pPr eaLnBrk="1" hangingPunct="1"/>
              <a:t>11</a:t>
            </a:fld>
            <a:endParaRPr lang="en-US" sz="18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Example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Assume we are using names as our </a:t>
            </a:r>
            <a:r>
              <a:rPr lang="en-US" i="1"/>
              <a:t>key</a:t>
            </a:r>
            <a:endParaRPr lang="en-US"/>
          </a:p>
          <a:p>
            <a:pPr lvl="1" eaLnBrk="1" hangingPunct="1"/>
            <a:r>
              <a:rPr lang="en-US" i="1"/>
              <a:t>take 3rd letter of name, take int value of letter </a:t>
            </a:r>
            <a:br>
              <a:rPr lang="en-US" i="1"/>
            </a:br>
            <a:r>
              <a:rPr lang="en-US" i="1"/>
              <a:t>(a = 0, b = 1, ...), divide by 6 and take remainder</a:t>
            </a:r>
          </a:p>
          <a:p>
            <a:pPr eaLnBrk="1" hangingPunct="1"/>
            <a:r>
              <a:rPr lang="en-US"/>
              <a:t>What does "Bellers" hash to?</a:t>
            </a:r>
          </a:p>
          <a:p>
            <a:pPr eaLnBrk="1" hangingPunct="1"/>
            <a:r>
              <a:rPr lang="en-US"/>
              <a:t>L -&gt; 11 -&gt; 11 % 6 = 5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5B06A-5A0C-4DA9-9A5A-1EF774A425C4}" type="slidenum">
              <a:rPr lang="en-US" sz="1800"/>
              <a:pPr eaLnBrk="1" hangingPunct="1"/>
              <a:t>12</a:t>
            </a:fld>
            <a:endParaRPr lang="en-US" sz="18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Result of Hash Function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Mike = (10 % 6) = 4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Kelly = (11 % 6) = 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Olivia = (8 % 6)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Isabelle = (0 % 6) = 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David = (21 % 6) = 3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Margaret = (17 % 6) = 5 (uh oh)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Wendy = (13 % 6) = 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is an imperfect hash function. A perfect hash function yields a one to one mapping from the keys to the hash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What is the maximum number of values this function can hash perfectly?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Assume the has function for String adds up the Unicode value for each character.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(char* 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result +=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)s[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 err="1">
                <a:cs typeface="Courier New" pitchFamily="49" charset="0"/>
              </a:rPr>
              <a:t>Hashcode</a:t>
            </a:r>
            <a:r>
              <a:rPr lang="en-US" dirty="0">
                <a:cs typeface="Courier New" pitchFamily="49" charset="0"/>
              </a:rPr>
              <a:t> for "DAB" and "BAD"?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/>
              <a:t>301	103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/>
              <a:t>4		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/>
              <a:t>412   	214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/>
              <a:t>5       	5</a:t>
            </a:r>
          </a:p>
          <a:p>
            <a:pPr marL="514350" indent="-514350">
              <a:spcBef>
                <a:spcPts val="100"/>
              </a:spcBef>
              <a:buFont typeface="+mj-lt"/>
              <a:buAutoNum type="alphaUcPeriod"/>
            </a:pPr>
            <a:r>
              <a:rPr lang="en-US" sz="2800" dirty="0"/>
              <a:t>199    	199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1889-5E2B-46FB-979E-4D4C09D5E7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204415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0EE68-969C-4A8B-A891-AB91B588C5E4}" type="slidenum">
              <a:rPr lang="en-US" sz="1800"/>
              <a:pPr eaLnBrk="1" hangingPunct="1"/>
              <a:t>14</a:t>
            </a:fld>
            <a:endParaRPr lang="en-US" sz="18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on Hash Functions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Normally a two step process</a:t>
            </a:r>
          </a:p>
          <a:p>
            <a:pPr lvl="1" eaLnBrk="1" hangingPunct="1"/>
            <a:r>
              <a:rPr lang="en-US" dirty="0"/>
              <a:t>transform the key (which may not be an integer) into an integer value</a:t>
            </a:r>
          </a:p>
          <a:p>
            <a:pPr lvl="1" eaLnBrk="1" hangingPunct="1"/>
            <a:r>
              <a:rPr lang="en-US" dirty="0"/>
              <a:t>Map the resulting integer into a valid index for the hash table (where all the elements are stored)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hash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B3897-641B-4EEC-9363-68EC817218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7543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perfect hash function distributes all keys evenly, and avoids collisions if at all possible.</a:t>
            </a:r>
          </a:p>
          <a:p>
            <a:r>
              <a:rPr lang="en-US" dirty="0"/>
              <a:t>A good hash function produce a uniform distribution of hash values for the table sizes in use. Why?</a:t>
            </a:r>
          </a:p>
          <a:p>
            <a:r>
              <a:rPr lang="en-US" dirty="0"/>
              <a:t>Other requirements for different </a:t>
            </a:r>
            <a:r>
              <a:rPr lang="en-US"/>
              <a:t>addressing schemes.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748670-FCD5-4C4B-BD8D-342C292889B0}" type="slidenum">
              <a:rPr lang="en-US" sz="1800"/>
              <a:pPr eaLnBrk="1" hangingPunct="1"/>
              <a:t>16</a:t>
            </a:fld>
            <a:endParaRPr lang="en-US" sz="1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Mapping Results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Transform hashed key value into a legal index in the hash table</a:t>
            </a:r>
          </a:p>
          <a:p>
            <a:pPr eaLnBrk="1" hangingPunct="1"/>
            <a:r>
              <a:rPr lang="en-US" sz="2800" dirty="0"/>
              <a:t>Hash table normally uses an array as its underlying storage container</a:t>
            </a:r>
          </a:p>
          <a:p>
            <a:pPr eaLnBrk="1" hangingPunct="1"/>
            <a:r>
              <a:rPr lang="en-US" sz="2800" dirty="0"/>
              <a:t>Normally get location on table by taking result of hash function, dividing by size of table, and taking remainder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index = key mod n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n is size of hash table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empirical evidence shows a prime number is best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1000 element hash table, make 997 or 1009 elements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EE953A-DA81-4DBB-82D5-9655BB881821}" type="slidenum">
              <a:rPr lang="en-US" sz="1800"/>
              <a:pPr eaLnBrk="1" hangingPunct="1"/>
              <a:t>17</a:t>
            </a:fld>
            <a:endParaRPr lang="en-US" sz="1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Mapping Results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04800" y="117475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"Isabelle"</a:t>
            </a: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2667000" y="1447800"/>
            <a:ext cx="1066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3810000" y="12446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230492619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981200" y="1600200"/>
            <a:ext cx="1885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</a:rPr>
              <a:t>hashCode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method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5867400" y="1447800"/>
            <a:ext cx="8382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495800" y="2743200"/>
            <a:ext cx="438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230492619  %  997 = 177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33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99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1981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1447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2438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2895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886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3352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343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480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791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6248400" y="42672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6705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7696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7162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593725" y="3678238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0 1 2 3 .........177............ 996</a:t>
            </a:r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 flipH="1">
            <a:off x="4876800" y="3200400"/>
            <a:ext cx="182880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4495800" y="4724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3276600" y="5638800"/>
            <a:ext cx="231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"Isabelle"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13D193-84EB-4424-815B-3FDE320890EA}" type="slidenum">
              <a:rPr lang="en-US" sz="1800"/>
              <a:pPr eaLnBrk="1" hangingPunct="1"/>
              <a:t>18</a:t>
            </a:fld>
            <a:endParaRPr lang="en-US" sz="1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Handling Collisions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What to do when inserting an element and already something present?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3434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613641-794A-4F45-80FF-62CD9F311083}" type="slidenum">
              <a:rPr lang="en-US" sz="1800"/>
              <a:pPr eaLnBrk="1" hangingPunct="1"/>
              <a:t>19</a:t>
            </a:fld>
            <a:endParaRPr lang="en-US" sz="1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Chaining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7239000" cy="5486400"/>
          </a:xfrm>
        </p:spPr>
        <p:txBody>
          <a:bodyPr/>
          <a:lstStyle/>
          <a:p>
            <a:pPr eaLnBrk="1" hangingPunct="1"/>
            <a:r>
              <a:rPr lang="en-US"/>
              <a:t>Each element of hash table be another data structure</a:t>
            </a:r>
          </a:p>
          <a:p>
            <a:pPr lvl="1" eaLnBrk="1" hangingPunct="1"/>
            <a:r>
              <a:rPr lang="en-US"/>
              <a:t>linked list, balanced binary tree</a:t>
            </a:r>
          </a:p>
          <a:p>
            <a:pPr lvl="1" eaLnBrk="1" hangingPunct="1"/>
            <a:r>
              <a:rPr lang="en-US"/>
              <a:t>More space, but somewhat easier</a:t>
            </a:r>
          </a:p>
          <a:p>
            <a:pPr lvl="1" eaLnBrk="1" hangingPunct="1"/>
            <a:r>
              <a:rPr lang="en-US"/>
              <a:t>everything goes in its spot</a:t>
            </a:r>
          </a:p>
          <a:p>
            <a:pPr eaLnBrk="1" hangingPunct="1"/>
            <a:r>
              <a:rPr lang="en-US"/>
              <a:t>Resize at given load factor or when any chain reaches some limit: (relatively small number of items)</a:t>
            </a:r>
          </a:p>
          <a:p>
            <a:pPr eaLnBrk="1" hangingPunct="1"/>
            <a:r>
              <a:rPr lang="en-US"/>
              <a:t>What happens when resizing? </a:t>
            </a:r>
          </a:p>
          <a:p>
            <a:pPr lvl="1" eaLnBrk="1" hangingPunct="1"/>
            <a:r>
              <a:rPr lang="en-US"/>
              <a:t>Why don't things just collide again?</a:t>
            </a:r>
          </a:p>
          <a:p>
            <a:pPr eaLnBrk="1" hangingPunct="1"/>
            <a:endParaRPr lang="en-US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4419600"/>
            <a:ext cx="2319337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08C5CF-8D9C-4F35-BB8B-56B048B08E0D}" type="slidenum">
              <a:rPr lang="en-US" sz="1800"/>
              <a:pPr eaLnBrk="1" hangingPunct="1"/>
              <a:t>2</a:t>
            </a:fld>
            <a:endParaRPr lang="en-US" sz="18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Programming Pearls by Jon Bentley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5431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8200"/>
            <a:ext cx="19812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1279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2971800" y="2895600"/>
            <a:ext cx="60198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Char char="8"/>
            </a:pPr>
            <a:r>
              <a:rPr lang="en-US"/>
              <a:t>Jon was </a:t>
            </a:r>
            <a:r>
              <a:rPr lang="en-US" i="1"/>
              <a:t>senior programmer</a:t>
            </a:r>
            <a:r>
              <a:rPr lang="en-US"/>
              <a:t> on a large programming project. </a:t>
            </a:r>
          </a:p>
          <a:p>
            <a:pPr eaLnBrk="1" hangingPunct="1">
              <a:buFont typeface="Marlett" pitchFamily="2" charset="2"/>
              <a:buChar char="8"/>
            </a:pPr>
            <a:r>
              <a:rPr lang="en-US"/>
              <a:t>Senior programmer spend a lot of time helping junior programmers.</a:t>
            </a:r>
          </a:p>
          <a:p>
            <a:pPr eaLnBrk="1" hangingPunct="1">
              <a:buFont typeface="Marlett" pitchFamily="2" charset="2"/>
              <a:buChar char="8"/>
            </a:pPr>
            <a:r>
              <a:rPr lang="en-US"/>
              <a:t>Junior programmer to Jon: "I need help writing a </a:t>
            </a:r>
            <a:r>
              <a:rPr lang="en-US" i="1" u="sng"/>
              <a:t>sorting algorithm</a:t>
            </a:r>
            <a:r>
              <a:rPr lang="en-US"/>
              <a:t>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order from fastest to slowest, for finding, adding, and </a:t>
            </a:r>
            <a:r>
              <a:rPr lang="en-US"/>
              <a:t>removing?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EE312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D1889-5E2B-46FB-979E-4D4C09D5E7D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3909D6-DF16-43B9-8050-19629069F8BF}" type="slidenum">
              <a:rPr lang="en-US" sz="1800"/>
              <a:pPr eaLnBrk="1" hangingPunct="1"/>
              <a:t>3</a:t>
            </a:fld>
            <a:endParaRPr lang="en-US" sz="18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 Problem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86800" cy="5486400"/>
          </a:xfrm>
        </p:spPr>
        <p:txBody>
          <a:bodyPr/>
          <a:lstStyle/>
          <a:p>
            <a:pPr eaLnBrk="1" hangingPunct="1"/>
            <a:r>
              <a:rPr lang="en-US"/>
              <a:t>From </a:t>
            </a:r>
            <a:r>
              <a:rPr lang="en-US" i="1"/>
              <a:t>Programming Pearls (Jon in Italics)</a:t>
            </a:r>
            <a:endParaRPr lang="en-US"/>
          </a:p>
          <a:p>
            <a:pPr lvl="1" eaLnBrk="1" hangingPunct="1"/>
            <a:endParaRPr 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1200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000" i="1" dirty="0"/>
              <a:t>Why do you want to write your own sort at all? Why not use a sort provided by your system? </a:t>
            </a:r>
            <a:br>
              <a:rPr lang="en-US" sz="2000" dirty="0"/>
            </a:br>
            <a:r>
              <a:rPr lang="en-US" sz="2000" dirty="0"/>
              <a:t>I need the sort in the middle of a large system, and for obscure technical reasons, I can't use the system file-sorting program. </a:t>
            </a:r>
            <a:br>
              <a:rPr lang="en-US" sz="2000" dirty="0"/>
            </a:br>
            <a:r>
              <a:rPr lang="en-US" sz="2000" i="1" dirty="0"/>
              <a:t>What exactly are you sorting? How many records are in the file? What is the format of each record? </a:t>
            </a:r>
            <a:br>
              <a:rPr lang="en-US" sz="2000" dirty="0"/>
            </a:br>
            <a:r>
              <a:rPr lang="en-US" sz="2000" dirty="0"/>
              <a:t>The file on disk contains at most ten million records; each record is a seven-digit integer. </a:t>
            </a:r>
            <a:br>
              <a:rPr lang="en-US" sz="2000" dirty="0"/>
            </a:br>
            <a:r>
              <a:rPr lang="en-US" sz="2000" i="1" dirty="0"/>
              <a:t>Wait a minute. If the file is that small, why bother going to disk at all? Why not just sort it in main memory? </a:t>
            </a:r>
            <a:br>
              <a:rPr lang="en-US" sz="2000" dirty="0"/>
            </a:br>
            <a:r>
              <a:rPr lang="en-US" sz="2000" dirty="0"/>
              <a:t>Although the machine has many megabytes of main memory, this function is part of a big system. I expect that I'll have only about a megabyte free at that point. </a:t>
            </a:r>
            <a:br>
              <a:rPr lang="en-US" sz="2000" dirty="0"/>
            </a:br>
            <a:r>
              <a:rPr lang="en-US" sz="2000" i="1" dirty="0"/>
              <a:t>Is there anything else you can tell me about the records? </a:t>
            </a:r>
            <a:br>
              <a:rPr lang="en-US" sz="2000" dirty="0"/>
            </a:br>
            <a:r>
              <a:rPr lang="en-US" sz="2000" dirty="0"/>
              <a:t>Each one is a seven-digit positive integer with no other associated data, and no integer can appear more than once. The sorted file goes back </a:t>
            </a:r>
            <a:r>
              <a:rPr lang="en-US" sz="2000"/>
              <a:t>into the disk.</a:t>
            </a:r>
            <a:endParaRPr lang="en-US" sz="2000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5A2F02-7CF0-45EB-B77D-37EC22052D7F}" type="slidenum">
              <a:rPr lang="en-US" sz="1800"/>
              <a:pPr eaLnBrk="1" hangingPunct="1"/>
              <a:t>4</a:t>
            </a:fld>
            <a:endParaRPr lang="en-US" sz="18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were they sorting?</a:t>
            </a:r>
          </a:p>
          <a:p>
            <a:pPr eaLnBrk="1" hangingPunct="1"/>
            <a:r>
              <a:rPr lang="en-US" dirty="0"/>
              <a:t>How do you sort data when it won't all fit into main memory?</a:t>
            </a:r>
          </a:p>
          <a:p>
            <a:pPr eaLnBrk="1" hangingPunct="1"/>
            <a:r>
              <a:rPr lang="en-US" dirty="0"/>
              <a:t>Speed of file </a:t>
            </a:r>
            <a:r>
              <a:rPr lang="en-US" dirty="0" err="1"/>
              <a:t>i</a:t>
            </a:r>
            <a:r>
              <a:rPr lang="en-US" dirty="0"/>
              <a:t>/o?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B17446-AF7D-41D4-82B3-1BA441996417}" type="slidenum">
              <a:rPr lang="en-US" sz="1800"/>
              <a:pPr eaLnBrk="1" hangingPunct="1"/>
              <a:t>5</a:t>
            </a:fld>
            <a:endParaRPr lang="en-US" sz="1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Solution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989013" y="914400"/>
            <a:ext cx="7164387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/* phase 1: initialize set to empty */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for i = [0, n)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	bit[i] = 0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/* phase 2: insert present elements into the set */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for each i in the input file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	bit[i] = 1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/* phase 3: write sorted output */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for i = [0, n)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Arial Unicode MS" pitchFamily="34" charset="-128"/>
              </a:rPr>
              <a:t>	if bit[i] == 1 write i on the output file 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CC2C00-FA65-499C-9297-651C8C225F4C}" type="slidenum">
              <a:rPr lang="en-US" sz="1800"/>
              <a:pPr eaLnBrk="1" hangingPunct="1"/>
              <a:t>6</a:t>
            </a:fld>
            <a:endParaRPr lang="en-US" sz="18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Structures so Far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O(1)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O(N) insertion (average case), better at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O(N) deletion (average case)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LinkedLists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O(N)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O(N) insertion (average case), better at front and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O(N) deletion (average case), better at front and back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Binary Search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O(log N) access if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O(log N) insertion if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O(log N) deletion if balanced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6F793-0704-41AB-AB74-D3A49B1A9C07}" type="slidenum">
              <a:rPr lang="en-US" sz="1800"/>
              <a:pPr eaLnBrk="1" hangingPunct="1"/>
              <a:t>7</a:t>
            </a:fld>
            <a:endParaRPr lang="en-US" sz="18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are Binary Trees Better?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Divide and Conquer</a:t>
            </a:r>
          </a:p>
          <a:p>
            <a:pPr lvl="1" eaLnBrk="1" hangingPunct="1"/>
            <a:r>
              <a:rPr lang="en-US" dirty="0"/>
              <a:t>reducing work by a factor of 2 each time</a:t>
            </a:r>
          </a:p>
          <a:p>
            <a:pPr eaLnBrk="1" hangingPunct="1"/>
            <a:r>
              <a:rPr lang="en-US" dirty="0"/>
              <a:t>Can we reduce the work by a bigger factor? 10? 1000?</a:t>
            </a:r>
          </a:p>
          <a:p>
            <a:pPr eaLnBrk="1" hangingPunct="1"/>
            <a:r>
              <a:rPr lang="en-US" dirty="0"/>
              <a:t>An Vector does this in a way when </a:t>
            </a:r>
            <a:r>
              <a:rPr lang="en-US" i="1" dirty="0"/>
              <a:t>accessing</a:t>
            </a:r>
            <a:r>
              <a:rPr lang="en-US" dirty="0"/>
              <a:t> elements</a:t>
            </a:r>
          </a:p>
          <a:p>
            <a:pPr lvl="1" eaLnBrk="1" hangingPunct="1"/>
            <a:r>
              <a:rPr lang="en-US" i="1" dirty="0"/>
              <a:t>but must use an integer value</a:t>
            </a:r>
          </a:p>
          <a:p>
            <a:pPr lvl="1" eaLnBrk="1" hangingPunct="1"/>
            <a:r>
              <a:rPr lang="en-US" i="1" dirty="0"/>
              <a:t>each position holds a single element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BB93C0-04B4-47D2-9F28-3B9B6B51E864}" type="slidenum">
              <a:rPr lang="en-US" sz="1800"/>
              <a:pPr eaLnBrk="1" hangingPunct="1"/>
              <a:t>8</a:t>
            </a:fld>
            <a:endParaRPr lang="en-US" sz="18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 Tables overcome the problems of Vector while maintaining the fast access, insertion, and deletion in terms of N (number of elements already in the structure.)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Hash tables use an </a:t>
            </a:r>
            <a:r>
              <a:rPr lang="en-US" i="1" dirty="0"/>
              <a:t>array</a:t>
            </a:r>
            <a:r>
              <a:rPr lang="en-US" dirty="0"/>
              <a:t> and </a:t>
            </a:r>
            <a:r>
              <a:rPr lang="en-US" i="1" dirty="0"/>
              <a:t>hash functions </a:t>
            </a:r>
            <a:r>
              <a:rPr lang="en-US" dirty="0"/>
              <a:t>to determine the index for each element.</a:t>
            </a:r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743200"/>
            <a:ext cx="1219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23812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190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362200" y="3962400"/>
            <a:ext cx="11430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EE312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345DE3-7C77-4D9A-B212-67C890E74031}" type="slidenum">
              <a:rPr lang="en-US" sz="1800"/>
              <a:pPr eaLnBrk="1" hangingPunct="1"/>
              <a:t>9</a:t>
            </a:fld>
            <a:endParaRPr lang="en-US" sz="18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Hash: "From the French hatcher, </a:t>
            </a:r>
            <a:br>
              <a:rPr lang="en-US"/>
            </a:br>
            <a:r>
              <a:rPr lang="en-US"/>
              <a:t>which means 'to chop'. "</a:t>
            </a:r>
          </a:p>
          <a:p>
            <a:pPr eaLnBrk="1" hangingPunct="1"/>
            <a:r>
              <a:rPr lang="en-US" i="1"/>
              <a:t>to hash</a:t>
            </a:r>
            <a:r>
              <a:rPr lang="en-US"/>
              <a:t> to mix randomly or shuffle (To cut up, to slash or hack about; to mangle)</a:t>
            </a:r>
          </a:p>
          <a:p>
            <a:pPr eaLnBrk="1" hangingPunct="1"/>
            <a:r>
              <a:rPr lang="en-US"/>
              <a:t>Hash Function: Take a large piece of data and reduce it to a smaller piece of data, usually a single integer. </a:t>
            </a:r>
          </a:p>
          <a:p>
            <a:pPr lvl="1" eaLnBrk="1" hangingPunct="1"/>
            <a:r>
              <a:rPr lang="en-US"/>
              <a:t>A function or algorithm</a:t>
            </a:r>
          </a:p>
          <a:p>
            <a:pPr lvl="1" eaLnBrk="1" hangingPunct="1"/>
            <a:r>
              <a:rPr lang="en-US"/>
              <a:t>The input need not be integers!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1366</Words>
  <Application>Microsoft Macintosh PowerPoint</Application>
  <PresentationFormat>On-screen Show (4:3)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Arial</vt:lpstr>
      <vt:lpstr>Comic Sans MS</vt:lpstr>
      <vt:lpstr>Courier New</vt:lpstr>
      <vt:lpstr>Marlett</vt:lpstr>
      <vt:lpstr>Times New Roman</vt:lpstr>
      <vt:lpstr>Vrinda</vt:lpstr>
      <vt:lpstr>Default Design</vt:lpstr>
      <vt:lpstr>Hash Tables</vt:lpstr>
      <vt:lpstr>Programming Pearls by Jon Bentley</vt:lpstr>
      <vt:lpstr>A Problem</vt:lpstr>
      <vt:lpstr>Questions</vt:lpstr>
      <vt:lpstr>A Solution</vt:lpstr>
      <vt:lpstr>Some Structures so Far</vt:lpstr>
      <vt:lpstr>Why are Binary Trees Better?</vt:lpstr>
      <vt:lpstr>Hash Tables</vt:lpstr>
      <vt:lpstr>Hash Functions</vt:lpstr>
      <vt:lpstr>Hash Function</vt:lpstr>
      <vt:lpstr>Simple Example</vt:lpstr>
      <vt:lpstr>Result of Hash Function</vt:lpstr>
      <vt:lpstr>Another Hash Function</vt:lpstr>
      <vt:lpstr>More on Hash Functions</vt:lpstr>
      <vt:lpstr>A good hash function</vt:lpstr>
      <vt:lpstr>Mapping Results</vt:lpstr>
      <vt:lpstr>Mapping Results</vt:lpstr>
      <vt:lpstr>Handling Collisions</vt:lpstr>
      <vt:lpstr>Chaining</vt:lpstr>
      <vt:lpstr>Question</vt:lpstr>
    </vt:vector>
  </TitlesOfParts>
  <Company>U of 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Microsoft Office User</cp:lastModifiedBy>
  <cp:revision>55</cp:revision>
  <cp:lastPrinted>2011-11-21T15:30:53Z</cp:lastPrinted>
  <dcterms:created xsi:type="dcterms:W3CDTF">2001-06-29T19:12:00Z</dcterms:created>
  <dcterms:modified xsi:type="dcterms:W3CDTF">2020-08-06T21:04:18Z</dcterms:modified>
</cp:coreProperties>
</file>