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8" r:id="rId4"/>
    <p:sldId id="270" r:id="rId5"/>
    <p:sldId id="269" r:id="rId6"/>
    <p:sldId id="260" r:id="rId7"/>
    <p:sldId id="271" r:id="rId8"/>
    <p:sldId id="272" r:id="rId9"/>
    <p:sldId id="276" r:id="rId10"/>
    <p:sldId id="277" r:id="rId11"/>
    <p:sldId id="267" r:id="rId12"/>
    <p:sldId id="284" r:id="rId13"/>
    <p:sldId id="285" r:id="rId14"/>
    <p:sldId id="286" r:id="rId15"/>
    <p:sldId id="288" r:id="rId16"/>
    <p:sldId id="287" r:id="rId17"/>
    <p:sldId id="289" r:id="rId18"/>
    <p:sldId id="290" r:id="rId19"/>
    <p:sldId id="291" r:id="rId20"/>
    <p:sldId id="295" r:id="rId21"/>
    <p:sldId id="293" r:id="rId22"/>
    <p:sldId id="296" r:id="rId23"/>
    <p:sldId id="294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597" autoAdjust="0"/>
    <p:restoredTop sz="94676" autoAdjust="0"/>
  </p:normalViewPr>
  <p:slideViewPr>
    <p:cSldViewPr>
      <p:cViewPr varScale="1">
        <p:scale>
          <a:sx n="93" d="100"/>
          <a:sy n="93" d="100"/>
        </p:scale>
        <p:origin x="1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1423C37E-4BBC-44F0-A70E-403654057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8B725CC-3A2F-4C24-98D7-B5F52908D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78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FAF69C-C3BA-4711-8494-AA790D0E60EB}" type="slidenum">
              <a:rPr lang="en-US" sz="1300" smtClean="0">
                <a:latin typeface="Times New Roman" pitchFamily="18" charset="0"/>
              </a:rPr>
              <a:pPr eaLnBrk="1" hangingPunct="1"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9D7D5-154B-4D60-BCA0-C2AFCAF1A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347F-C3C6-469B-A9FB-A05F48FC0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D498E-C11C-4348-A93E-B3C624DED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1314-B57E-44B6-A0C6-17F09A673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58F15-C3FE-4DE8-927D-5210457C6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08D18-9973-43B3-8EEA-D59668FC4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93E68-31A9-46D8-998F-11A72A2D9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542D2-30DC-4B93-A642-66149B87F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EE83-8BFE-4649-A420-E478BD5E8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280F-25F4-4253-B3DE-35E468C03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6097-9526-4134-9384-2F837C1D1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>
                <a:latin typeface="Arial" charset="0"/>
              </a:defRPr>
            </a:lvl1pPr>
          </a:lstStyle>
          <a:p>
            <a:pPr>
              <a:defRPr/>
            </a:pPr>
            <a:fld id="{98A34FBE-7A5C-4465-9DE0-90687A214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xlinux.nist.gov/d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Day 20</a:t>
            </a:r>
            <a:br>
              <a:rPr lang="en-US" dirty="0"/>
            </a:br>
            <a:r>
              <a:rPr lang="en-US" dirty="0"/>
              <a:t>Binary Trees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5715000" cy="3657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ja-JP" altLang="en-US" sz="4400" dirty="0"/>
              <a:t>樹高千丈</a:t>
            </a:r>
            <a:r>
              <a:rPr lang="en-US" altLang="ja-JP" sz="4400" dirty="0"/>
              <a:t>﹐</a:t>
            </a:r>
            <a:r>
              <a:rPr lang="ja-JP" altLang="en-US" sz="4400" dirty="0"/>
              <a:t>落葉巋根</a:t>
            </a:r>
            <a:endParaRPr lang="en-US" sz="4400" dirty="0"/>
          </a:p>
          <a:p>
            <a:pPr algn="l" eaLnBrk="1" hangingPunct="1"/>
            <a:r>
              <a:rPr lang="en-US" sz="3600" dirty="0"/>
              <a:t>"A tree may grow a thousand feet tall, but its leaves will return to its roots."</a:t>
            </a:r>
          </a:p>
          <a:p>
            <a:pPr algn="l" eaLnBrk="1" hangingPunct="1"/>
            <a:r>
              <a:rPr lang="en-US" dirty="0"/>
              <a:t>	</a:t>
            </a:r>
            <a:r>
              <a:rPr lang="en-US" sz="3600" dirty="0"/>
              <a:t>-Chinese Proverb</a:t>
            </a:r>
            <a:r>
              <a:rPr lang="en-US" sz="2800" dirty="0"/>
              <a:t> </a:t>
            </a:r>
            <a:endParaRPr lang="en-US" sz="36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25050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Results of Traversals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To determine the results of a traversal on a given tree draw a path around the tree.</a:t>
            </a:r>
          </a:p>
          <a:p>
            <a:pPr lvl="1" eaLnBrk="1" hangingPunct="1"/>
            <a:r>
              <a:rPr lang="en-US"/>
              <a:t>start on the left side of the root and trace around the tree. The path should stay close to the tree.</a:t>
            </a:r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3179763" y="2895600"/>
            <a:ext cx="7620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2265363" y="4114800"/>
            <a:ext cx="7620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3941763" y="4114800"/>
            <a:ext cx="7620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H="1">
            <a:off x="2874963" y="35814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3789363" y="3581400"/>
            <a:ext cx="457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3255963" y="297180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12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2341563" y="419100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49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4017963" y="419100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42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255963" y="5257800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3103563" y="5105400"/>
            <a:ext cx="7620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1503363" y="5029200"/>
            <a:ext cx="7620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2112963" y="48006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951163" y="4724400"/>
            <a:ext cx="381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579563" y="5195888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15380" name="Freeform 20"/>
          <p:cNvSpPr>
            <a:spLocks/>
          </p:cNvSpPr>
          <p:nvPr/>
        </p:nvSpPr>
        <p:spPr bwMode="auto">
          <a:xfrm>
            <a:off x="1300163" y="2908300"/>
            <a:ext cx="3805237" cy="3302000"/>
          </a:xfrm>
          <a:custGeom>
            <a:avLst/>
            <a:gdLst>
              <a:gd name="T0" fmla="*/ 1638300 w 2397"/>
              <a:gd name="T1" fmla="*/ 546100 h 2080"/>
              <a:gd name="T2" fmla="*/ 1460500 w 2397"/>
              <a:gd name="T3" fmla="*/ 838200 h 2080"/>
              <a:gd name="T4" fmla="*/ 1320800 w 2397"/>
              <a:gd name="T5" fmla="*/ 990600 h 2080"/>
              <a:gd name="T6" fmla="*/ 1257300 w 2397"/>
              <a:gd name="T7" fmla="*/ 1054100 h 2080"/>
              <a:gd name="T8" fmla="*/ 1155700 w 2397"/>
              <a:gd name="T9" fmla="*/ 1143000 h 2080"/>
              <a:gd name="T10" fmla="*/ 863600 w 2397"/>
              <a:gd name="T11" fmla="*/ 1333500 h 2080"/>
              <a:gd name="T12" fmla="*/ 723900 w 2397"/>
              <a:gd name="T13" fmla="*/ 1600200 h 2080"/>
              <a:gd name="T14" fmla="*/ 673100 w 2397"/>
              <a:gd name="T15" fmla="*/ 1803400 h 2080"/>
              <a:gd name="T16" fmla="*/ 266700 w 2397"/>
              <a:gd name="T17" fmla="*/ 2057400 h 2080"/>
              <a:gd name="T18" fmla="*/ 63500 w 2397"/>
              <a:gd name="T19" fmla="*/ 2222500 h 2080"/>
              <a:gd name="T20" fmla="*/ 177800 w 2397"/>
              <a:gd name="T21" fmla="*/ 2933699 h 2080"/>
              <a:gd name="T22" fmla="*/ 381000 w 2397"/>
              <a:gd name="T23" fmla="*/ 3047999 h 2080"/>
              <a:gd name="T24" fmla="*/ 1092200 w 2397"/>
              <a:gd name="T25" fmla="*/ 3047999 h 2080"/>
              <a:gd name="T26" fmla="*/ 1244600 w 2397"/>
              <a:gd name="T27" fmla="*/ 2793999 h 2080"/>
              <a:gd name="T28" fmla="*/ 1422400 w 2397"/>
              <a:gd name="T29" fmla="*/ 2374900 h 2080"/>
              <a:gd name="T30" fmla="*/ 1638300 w 2397"/>
              <a:gd name="T31" fmla="*/ 2298700 h 2080"/>
              <a:gd name="T32" fmla="*/ 1689100 w 2397"/>
              <a:gd name="T33" fmla="*/ 2920999 h 2080"/>
              <a:gd name="T34" fmla="*/ 1905000 w 2397"/>
              <a:gd name="T35" fmla="*/ 3187699 h 2080"/>
              <a:gd name="T36" fmla="*/ 2184400 w 2397"/>
              <a:gd name="T37" fmla="*/ 3302000 h 2080"/>
              <a:gd name="T38" fmla="*/ 2387599 w 2397"/>
              <a:gd name="T39" fmla="*/ 3263900 h 2080"/>
              <a:gd name="T40" fmla="*/ 2590799 w 2397"/>
              <a:gd name="T41" fmla="*/ 3111499 h 2080"/>
              <a:gd name="T42" fmla="*/ 2705099 w 2397"/>
              <a:gd name="T43" fmla="*/ 2920999 h 2080"/>
              <a:gd name="T44" fmla="*/ 2692399 w 2397"/>
              <a:gd name="T45" fmla="*/ 2336800 h 2080"/>
              <a:gd name="T46" fmla="*/ 2628899 w 2397"/>
              <a:gd name="T47" fmla="*/ 2273300 h 2080"/>
              <a:gd name="T48" fmla="*/ 2362200 w 2397"/>
              <a:gd name="T49" fmla="*/ 2032000 h 2080"/>
              <a:gd name="T50" fmla="*/ 2133600 w 2397"/>
              <a:gd name="T51" fmla="*/ 1866900 h 2080"/>
              <a:gd name="T52" fmla="*/ 2006600 w 2397"/>
              <a:gd name="T53" fmla="*/ 1689100 h 2080"/>
              <a:gd name="T54" fmla="*/ 2209800 w 2397"/>
              <a:gd name="T55" fmla="*/ 977900 h 2080"/>
              <a:gd name="T56" fmla="*/ 2527299 w 2397"/>
              <a:gd name="T57" fmla="*/ 1016000 h 2080"/>
              <a:gd name="T58" fmla="*/ 2603499 w 2397"/>
              <a:gd name="T59" fmla="*/ 1168400 h 2080"/>
              <a:gd name="T60" fmla="*/ 2654299 w 2397"/>
              <a:gd name="T61" fmla="*/ 1892300 h 2080"/>
              <a:gd name="T62" fmla="*/ 3238499 w 2397"/>
              <a:gd name="T63" fmla="*/ 2133600 h 2080"/>
              <a:gd name="T64" fmla="*/ 3429000 w 2397"/>
              <a:gd name="T65" fmla="*/ 2095500 h 2080"/>
              <a:gd name="T66" fmla="*/ 3670300 w 2397"/>
              <a:gd name="T67" fmla="*/ 1816100 h 2080"/>
              <a:gd name="T68" fmla="*/ 3784600 w 2397"/>
              <a:gd name="T69" fmla="*/ 1524000 h 2080"/>
              <a:gd name="T70" fmla="*/ 3644900 w 2397"/>
              <a:gd name="T71" fmla="*/ 1092200 h 2080"/>
              <a:gd name="T72" fmla="*/ 3390900 w 2397"/>
              <a:gd name="T73" fmla="*/ 850900 h 2080"/>
              <a:gd name="T74" fmla="*/ 3124199 w 2397"/>
              <a:gd name="T75" fmla="*/ 558800 h 2080"/>
              <a:gd name="T76" fmla="*/ 2793999 w 2397"/>
              <a:gd name="T77" fmla="*/ 139700 h 20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397"/>
              <a:gd name="T118" fmla="*/ 0 h 2080"/>
              <a:gd name="T119" fmla="*/ 2397 w 2397"/>
              <a:gd name="T120" fmla="*/ 2080 h 208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397" h="2080">
                <a:moveTo>
                  <a:pt x="1136" y="32"/>
                </a:moveTo>
                <a:cubicBezTo>
                  <a:pt x="1179" y="160"/>
                  <a:pt x="1096" y="248"/>
                  <a:pt x="1032" y="344"/>
                </a:cubicBezTo>
                <a:cubicBezTo>
                  <a:pt x="1009" y="378"/>
                  <a:pt x="998" y="410"/>
                  <a:pt x="968" y="440"/>
                </a:cubicBezTo>
                <a:cubicBezTo>
                  <a:pt x="953" y="485"/>
                  <a:pt x="956" y="504"/>
                  <a:pt x="920" y="528"/>
                </a:cubicBezTo>
                <a:cubicBezTo>
                  <a:pt x="909" y="560"/>
                  <a:pt x="892" y="573"/>
                  <a:pt x="864" y="592"/>
                </a:cubicBezTo>
                <a:cubicBezTo>
                  <a:pt x="847" y="644"/>
                  <a:pt x="871" y="593"/>
                  <a:pt x="832" y="624"/>
                </a:cubicBezTo>
                <a:cubicBezTo>
                  <a:pt x="824" y="630"/>
                  <a:pt x="823" y="641"/>
                  <a:pt x="816" y="648"/>
                </a:cubicBezTo>
                <a:cubicBezTo>
                  <a:pt x="809" y="655"/>
                  <a:pt x="800" y="659"/>
                  <a:pt x="792" y="664"/>
                </a:cubicBezTo>
                <a:cubicBezTo>
                  <a:pt x="787" y="672"/>
                  <a:pt x="783" y="682"/>
                  <a:pt x="776" y="688"/>
                </a:cubicBezTo>
                <a:cubicBezTo>
                  <a:pt x="762" y="701"/>
                  <a:pt x="728" y="720"/>
                  <a:pt x="728" y="720"/>
                </a:cubicBezTo>
                <a:cubicBezTo>
                  <a:pt x="714" y="761"/>
                  <a:pt x="731" y="733"/>
                  <a:pt x="696" y="752"/>
                </a:cubicBezTo>
                <a:cubicBezTo>
                  <a:pt x="649" y="778"/>
                  <a:pt x="588" y="811"/>
                  <a:pt x="544" y="840"/>
                </a:cubicBezTo>
                <a:cubicBezTo>
                  <a:pt x="513" y="887"/>
                  <a:pt x="497" y="935"/>
                  <a:pt x="472" y="984"/>
                </a:cubicBezTo>
                <a:cubicBezTo>
                  <a:pt x="468" y="993"/>
                  <a:pt x="460" y="999"/>
                  <a:pt x="456" y="1008"/>
                </a:cubicBezTo>
                <a:cubicBezTo>
                  <a:pt x="449" y="1023"/>
                  <a:pt x="440" y="1056"/>
                  <a:pt x="440" y="1056"/>
                </a:cubicBezTo>
                <a:cubicBezTo>
                  <a:pt x="437" y="1077"/>
                  <a:pt x="435" y="1114"/>
                  <a:pt x="424" y="1136"/>
                </a:cubicBezTo>
                <a:cubicBezTo>
                  <a:pt x="407" y="1170"/>
                  <a:pt x="368" y="1192"/>
                  <a:pt x="336" y="1208"/>
                </a:cubicBezTo>
                <a:cubicBezTo>
                  <a:pt x="280" y="1236"/>
                  <a:pt x="223" y="1266"/>
                  <a:pt x="168" y="1296"/>
                </a:cubicBezTo>
                <a:cubicBezTo>
                  <a:pt x="158" y="1302"/>
                  <a:pt x="102" y="1340"/>
                  <a:pt x="88" y="1352"/>
                </a:cubicBezTo>
                <a:cubicBezTo>
                  <a:pt x="71" y="1367"/>
                  <a:pt x="40" y="1400"/>
                  <a:pt x="40" y="1400"/>
                </a:cubicBezTo>
                <a:cubicBezTo>
                  <a:pt x="28" y="1435"/>
                  <a:pt x="11" y="1462"/>
                  <a:pt x="0" y="1496"/>
                </a:cubicBezTo>
                <a:cubicBezTo>
                  <a:pt x="7" y="1606"/>
                  <a:pt x="7" y="1778"/>
                  <a:pt x="112" y="1848"/>
                </a:cubicBezTo>
                <a:cubicBezTo>
                  <a:pt x="137" y="1886"/>
                  <a:pt x="119" y="1869"/>
                  <a:pt x="176" y="1888"/>
                </a:cubicBezTo>
                <a:cubicBezTo>
                  <a:pt x="199" y="1896"/>
                  <a:pt x="219" y="1909"/>
                  <a:pt x="240" y="1920"/>
                </a:cubicBezTo>
                <a:cubicBezTo>
                  <a:pt x="279" y="1939"/>
                  <a:pt x="327" y="1946"/>
                  <a:pt x="368" y="1960"/>
                </a:cubicBezTo>
                <a:cubicBezTo>
                  <a:pt x="476" y="1951"/>
                  <a:pt x="579" y="1928"/>
                  <a:pt x="688" y="1920"/>
                </a:cubicBezTo>
                <a:cubicBezTo>
                  <a:pt x="727" y="1894"/>
                  <a:pt x="749" y="1850"/>
                  <a:pt x="768" y="1808"/>
                </a:cubicBezTo>
                <a:cubicBezTo>
                  <a:pt x="775" y="1793"/>
                  <a:pt x="775" y="1774"/>
                  <a:pt x="784" y="1760"/>
                </a:cubicBezTo>
                <a:cubicBezTo>
                  <a:pt x="799" y="1738"/>
                  <a:pt x="801" y="1710"/>
                  <a:pt x="816" y="1688"/>
                </a:cubicBezTo>
                <a:cubicBezTo>
                  <a:pt x="854" y="1632"/>
                  <a:pt x="866" y="1557"/>
                  <a:pt x="896" y="1496"/>
                </a:cubicBezTo>
                <a:cubicBezTo>
                  <a:pt x="922" y="1443"/>
                  <a:pt x="931" y="1396"/>
                  <a:pt x="992" y="1376"/>
                </a:cubicBezTo>
                <a:cubicBezTo>
                  <a:pt x="1027" y="1399"/>
                  <a:pt x="1019" y="1410"/>
                  <a:pt x="1032" y="1448"/>
                </a:cubicBezTo>
                <a:cubicBezTo>
                  <a:pt x="1040" y="1507"/>
                  <a:pt x="1049" y="1565"/>
                  <a:pt x="1056" y="1624"/>
                </a:cubicBezTo>
                <a:cubicBezTo>
                  <a:pt x="1059" y="1696"/>
                  <a:pt x="1057" y="1768"/>
                  <a:pt x="1064" y="1840"/>
                </a:cubicBezTo>
                <a:cubicBezTo>
                  <a:pt x="1065" y="1850"/>
                  <a:pt x="1076" y="1855"/>
                  <a:pt x="1080" y="1864"/>
                </a:cubicBezTo>
                <a:cubicBezTo>
                  <a:pt x="1111" y="1927"/>
                  <a:pt x="1127" y="1984"/>
                  <a:pt x="1200" y="2008"/>
                </a:cubicBezTo>
                <a:cubicBezTo>
                  <a:pt x="1255" y="2049"/>
                  <a:pt x="1220" y="2027"/>
                  <a:pt x="1312" y="2064"/>
                </a:cubicBezTo>
                <a:cubicBezTo>
                  <a:pt x="1332" y="2072"/>
                  <a:pt x="1376" y="2080"/>
                  <a:pt x="1376" y="2080"/>
                </a:cubicBezTo>
                <a:cubicBezTo>
                  <a:pt x="1403" y="2077"/>
                  <a:pt x="1430" y="2077"/>
                  <a:pt x="1456" y="2072"/>
                </a:cubicBezTo>
                <a:cubicBezTo>
                  <a:pt x="1473" y="2069"/>
                  <a:pt x="1504" y="2056"/>
                  <a:pt x="1504" y="2056"/>
                </a:cubicBezTo>
                <a:cubicBezTo>
                  <a:pt x="1534" y="2033"/>
                  <a:pt x="1559" y="2025"/>
                  <a:pt x="1592" y="2008"/>
                </a:cubicBezTo>
                <a:cubicBezTo>
                  <a:pt x="1604" y="1991"/>
                  <a:pt x="1620" y="1977"/>
                  <a:pt x="1632" y="1960"/>
                </a:cubicBezTo>
                <a:cubicBezTo>
                  <a:pt x="1637" y="1953"/>
                  <a:pt x="1636" y="1944"/>
                  <a:pt x="1640" y="1936"/>
                </a:cubicBezTo>
                <a:cubicBezTo>
                  <a:pt x="1658" y="1900"/>
                  <a:pt x="1675" y="1869"/>
                  <a:pt x="1704" y="1840"/>
                </a:cubicBezTo>
                <a:cubicBezTo>
                  <a:pt x="1728" y="1767"/>
                  <a:pt x="1743" y="1709"/>
                  <a:pt x="1752" y="1632"/>
                </a:cubicBezTo>
                <a:cubicBezTo>
                  <a:pt x="1746" y="1560"/>
                  <a:pt x="1756" y="1512"/>
                  <a:pt x="1696" y="1472"/>
                </a:cubicBezTo>
                <a:cubicBezTo>
                  <a:pt x="1691" y="1464"/>
                  <a:pt x="1687" y="1455"/>
                  <a:pt x="1680" y="1448"/>
                </a:cubicBezTo>
                <a:cubicBezTo>
                  <a:pt x="1673" y="1441"/>
                  <a:pt x="1662" y="1439"/>
                  <a:pt x="1656" y="1432"/>
                </a:cubicBezTo>
                <a:cubicBezTo>
                  <a:pt x="1591" y="1357"/>
                  <a:pt x="1654" y="1404"/>
                  <a:pt x="1600" y="1368"/>
                </a:cubicBezTo>
                <a:cubicBezTo>
                  <a:pt x="1571" y="1325"/>
                  <a:pt x="1523" y="1315"/>
                  <a:pt x="1488" y="1280"/>
                </a:cubicBezTo>
                <a:cubicBezTo>
                  <a:pt x="1458" y="1250"/>
                  <a:pt x="1475" y="1260"/>
                  <a:pt x="1440" y="1248"/>
                </a:cubicBezTo>
                <a:cubicBezTo>
                  <a:pt x="1411" y="1219"/>
                  <a:pt x="1378" y="1199"/>
                  <a:pt x="1344" y="1176"/>
                </a:cubicBezTo>
                <a:cubicBezTo>
                  <a:pt x="1342" y="1175"/>
                  <a:pt x="1301" y="1139"/>
                  <a:pt x="1296" y="1136"/>
                </a:cubicBezTo>
                <a:cubicBezTo>
                  <a:pt x="1275" y="1104"/>
                  <a:pt x="1275" y="1110"/>
                  <a:pt x="1264" y="1064"/>
                </a:cubicBezTo>
                <a:cubicBezTo>
                  <a:pt x="1259" y="1043"/>
                  <a:pt x="1248" y="1000"/>
                  <a:pt x="1248" y="1000"/>
                </a:cubicBezTo>
                <a:cubicBezTo>
                  <a:pt x="1257" y="869"/>
                  <a:pt x="1270" y="697"/>
                  <a:pt x="1392" y="616"/>
                </a:cubicBezTo>
                <a:cubicBezTo>
                  <a:pt x="1425" y="566"/>
                  <a:pt x="1495" y="581"/>
                  <a:pt x="1544" y="608"/>
                </a:cubicBezTo>
                <a:cubicBezTo>
                  <a:pt x="1561" y="617"/>
                  <a:pt x="1592" y="640"/>
                  <a:pt x="1592" y="640"/>
                </a:cubicBezTo>
                <a:cubicBezTo>
                  <a:pt x="1603" y="656"/>
                  <a:pt x="1618" y="670"/>
                  <a:pt x="1624" y="688"/>
                </a:cubicBezTo>
                <a:cubicBezTo>
                  <a:pt x="1629" y="704"/>
                  <a:pt x="1640" y="736"/>
                  <a:pt x="1640" y="736"/>
                </a:cubicBezTo>
                <a:cubicBezTo>
                  <a:pt x="1625" y="797"/>
                  <a:pt x="1604" y="860"/>
                  <a:pt x="1584" y="920"/>
                </a:cubicBezTo>
                <a:cubicBezTo>
                  <a:pt x="1590" y="1003"/>
                  <a:pt x="1593" y="1139"/>
                  <a:pt x="1672" y="1192"/>
                </a:cubicBezTo>
                <a:cubicBezTo>
                  <a:pt x="1690" y="1219"/>
                  <a:pt x="1708" y="1225"/>
                  <a:pt x="1736" y="1240"/>
                </a:cubicBezTo>
                <a:cubicBezTo>
                  <a:pt x="1829" y="1291"/>
                  <a:pt x="1939" y="1319"/>
                  <a:pt x="2040" y="1344"/>
                </a:cubicBezTo>
                <a:cubicBezTo>
                  <a:pt x="2064" y="1341"/>
                  <a:pt x="2088" y="1341"/>
                  <a:pt x="2112" y="1336"/>
                </a:cubicBezTo>
                <a:cubicBezTo>
                  <a:pt x="2129" y="1333"/>
                  <a:pt x="2144" y="1325"/>
                  <a:pt x="2160" y="1320"/>
                </a:cubicBezTo>
                <a:cubicBezTo>
                  <a:pt x="2168" y="1317"/>
                  <a:pt x="2184" y="1312"/>
                  <a:pt x="2184" y="1312"/>
                </a:cubicBezTo>
                <a:cubicBezTo>
                  <a:pt x="2221" y="1257"/>
                  <a:pt x="2291" y="1208"/>
                  <a:pt x="2312" y="1144"/>
                </a:cubicBezTo>
                <a:cubicBezTo>
                  <a:pt x="2322" y="1114"/>
                  <a:pt x="2341" y="1093"/>
                  <a:pt x="2352" y="1064"/>
                </a:cubicBezTo>
                <a:cubicBezTo>
                  <a:pt x="2365" y="1028"/>
                  <a:pt x="2367" y="995"/>
                  <a:pt x="2384" y="960"/>
                </a:cubicBezTo>
                <a:cubicBezTo>
                  <a:pt x="2380" y="894"/>
                  <a:pt x="2397" y="774"/>
                  <a:pt x="2328" y="728"/>
                </a:cubicBezTo>
                <a:cubicBezTo>
                  <a:pt x="2312" y="681"/>
                  <a:pt x="2332" y="724"/>
                  <a:pt x="2296" y="688"/>
                </a:cubicBezTo>
                <a:cubicBezTo>
                  <a:pt x="2247" y="639"/>
                  <a:pt x="2220" y="608"/>
                  <a:pt x="2160" y="568"/>
                </a:cubicBezTo>
                <a:cubicBezTo>
                  <a:pt x="2149" y="561"/>
                  <a:pt x="2145" y="546"/>
                  <a:pt x="2136" y="536"/>
                </a:cubicBezTo>
                <a:cubicBezTo>
                  <a:pt x="2121" y="519"/>
                  <a:pt x="2102" y="506"/>
                  <a:pt x="2088" y="488"/>
                </a:cubicBezTo>
                <a:cubicBezTo>
                  <a:pt x="2055" y="445"/>
                  <a:pt x="2015" y="383"/>
                  <a:pt x="1968" y="352"/>
                </a:cubicBezTo>
                <a:cubicBezTo>
                  <a:pt x="1928" y="292"/>
                  <a:pt x="1876" y="241"/>
                  <a:pt x="1832" y="184"/>
                </a:cubicBezTo>
                <a:cubicBezTo>
                  <a:pt x="1805" y="150"/>
                  <a:pt x="1790" y="118"/>
                  <a:pt x="1760" y="88"/>
                </a:cubicBezTo>
                <a:cubicBezTo>
                  <a:pt x="1749" y="55"/>
                  <a:pt x="1721" y="25"/>
                  <a:pt x="16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81" name="Group 23"/>
          <p:cNvGrpSpPr>
            <a:grpSpLocks/>
          </p:cNvGrpSpPr>
          <p:nvPr/>
        </p:nvGrpSpPr>
        <p:grpSpPr bwMode="auto">
          <a:xfrm>
            <a:off x="2722563" y="3505200"/>
            <a:ext cx="304800" cy="304800"/>
            <a:chOff x="2352" y="2160"/>
            <a:chExt cx="192" cy="192"/>
          </a:xfrm>
        </p:grpSpPr>
        <p:sp>
          <p:nvSpPr>
            <p:cNvPr id="15392" name="Line 21"/>
            <p:cNvSpPr>
              <a:spLocks noChangeShapeType="1"/>
            </p:cNvSpPr>
            <p:nvPr/>
          </p:nvSpPr>
          <p:spPr bwMode="auto">
            <a:xfrm>
              <a:off x="2352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22"/>
            <p:cNvSpPr>
              <a:spLocks noChangeShapeType="1"/>
            </p:cNvSpPr>
            <p:nvPr/>
          </p:nvSpPr>
          <p:spPr bwMode="auto">
            <a:xfrm flipV="1">
              <a:off x="2352" y="2304"/>
              <a:ext cx="19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2" name="Line 24"/>
          <p:cNvSpPr>
            <a:spLocks noChangeShapeType="1"/>
          </p:cNvSpPr>
          <p:nvPr/>
        </p:nvSpPr>
        <p:spPr bwMode="auto">
          <a:xfrm>
            <a:off x="1122363" y="51816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5"/>
          <p:cNvSpPr>
            <a:spLocks noChangeShapeType="1"/>
          </p:cNvSpPr>
          <p:nvPr/>
        </p:nvSpPr>
        <p:spPr bwMode="auto">
          <a:xfrm flipV="1">
            <a:off x="1274763" y="5181600"/>
            <a:ext cx="228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26"/>
          <p:cNvSpPr>
            <a:spLocks noChangeShapeType="1"/>
          </p:cNvSpPr>
          <p:nvPr/>
        </p:nvSpPr>
        <p:spPr bwMode="auto">
          <a:xfrm>
            <a:off x="3255963" y="5943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 flipH="1">
            <a:off x="3179763" y="6172200"/>
            <a:ext cx="228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9"/>
          <p:cNvSpPr>
            <a:spLocks noChangeShapeType="1"/>
          </p:cNvSpPr>
          <p:nvPr/>
        </p:nvSpPr>
        <p:spPr bwMode="auto">
          <a:xfrm flipH="1">
            <a:off x="3255963" y="46482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30"/>
          <p:cNvSpPr>
            <a:spLocks noChangeShapeType="1"/>
          </p:cNvSpPr>
          <p:nvPr/>
        </p:nvSpPr>
        <p:spPr bwMode="auto">
          <a:xfrm>
            <a:off x="3332163" y="4648200"/>
            <a:ext cx="2286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31"/>
          <p:cNvSpPr>
            <a:spLocks noChangeShapeType="1"/>
          </p:cNvSpPr>
          <p:nvPr/>
        </p:nvSpPr>
        <p:spPr bwMode="auto">
          <a:xfrm>
            <a:off x="5008563" y="4648200"/>
            <a:ext cx="76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32"/>
          <p:cNvSpPr>
            <a:spLocks noChangeShapeType="1"/>
          </p:cNvSpPr>
          <p:nvPr/>
        </p:nvSpPr>
        <p:spPr bwMode="auto">
          <a:xfrm flipH="1">
            <a:off x="4779963" y="4648200"/>
            <a:ext cx="2286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Text Box 33"/>
          <p:cNvSpPr txBox="1">
            <a:spLocks noChangeArrowheads="1"/>
          </p:cNvSpPr>
          <p:nvPr/>
        </p:nvSpPr>
        <p:spPr bwMode="auto">
          <a:xfrm>
            <a:off x="5068888" y="2971800"/>
            <a:ext cx="3998912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pre order: process when </a:t>
            </a:r>
            <a:br>
              <a:rPr lang="en-US" sz="2400"/>
            </a:br>
            <a:r>
              <a:rPr lang="en-US" sz="2400"/>
              <a:t>pass down left side of node</a:t>
            </a:r>
            <a:br>
              <a:rPr lang="en-US" sz="2400"/>
            </a:br>
            <a:r>
              <a:rPr lang="en-US" sz="2400"/>
              <a:t>12 49 13 5 42</a:t>
            </a:r>
          </a:p>
          <a:p>
            <a:pPr eaLnBrk="1" hangingPunct="1"/>
            <a:r>
              <a:rPr lang="en-US" sz="2400"/>
              <a:t>in order: process when pass</a:t>
            </a:r>
            <a:br>
              <a:rPr lang="en-US" sz="2400"/>
            </a:br>
            <a:r>
              <a:rPr lang="en-US" sz="2400"/>
              <a:t>underneath node</a:t>
            </a:r>
            <a:br>
              <a:rPr lang="en-US" sz="2400"/>
            </a:br>
            <a:r>
              <a:rPr lang="en-US" sz="2400"/>
              <a:t>13 49 5 12 42</a:t>
            </a:r>
          </a:p>
          <a:p>
            <a:pPr eaLnBrk="1" hangingPunct="1"/>
            <a:r>
              <a:rPr lang="en-US" sz="2400"/>
              <a:t>post order: process when </a:t>
            </a:r>
            <a:br>
              <a:rPr lang="en-US" sz="2400"/>
            </a:br>
            <a:r>
              <a:rPr lang="en-US" sz="2400"/>
              <a:t>pass up right side of node</a:t>
            </a:r>
            <a:br>
              <a:rPr lang="en-US" sz="2400"/>
            </a:br>
            <a:r>
              <a:rPr lang="en-US" sz="2400"/>
              <a:t>13 5 49 42 12 </a:t>
            </a:r>
          </a:p>
        </p:txBody>
      </p:sp>
      <p:pic>
        <p:nvPicPr>
          <p:cNvPr id="15391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7038"/>
            <a:ext cx="1828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Traversals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257800" y="1752600"/>
            <a:ext cx="838200" cy="914400"/>
            <a:chOff x="2640" y="816"/>
            <a:chExt cx="528" cy="576"/>
          </a:xfrm>
        </p:grpSpPr>
        <p:sp>
          <p:nvSpPr>
            <p:cNvPr id="16423" name="Oval 5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Text Box 6"/>
            <p:cNvSpPr txBox="1">
              <a:spLocks noChangeArrowheads="1"/>
            </p:cNvSpPr>
            <p:nvPr/>
          </p:nvSpPr>
          <p:spPr bwMode="auto">
            <a:xfrm>
              <a:off x="2772" y="94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</p:grpSp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2895600" y="1828800"/>
            <a:ext cx="838200" cy="914400"/>
            <a:chOff x="2640" y="816"/>
            <a:chExt cx="528" cy="576"/>
          </a:xfrm>
        </p:grpSpPr>
        <p:sp>
          <p:nvSpPr>
            <p:cNvPr id="16421" name="Oval 11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Text Box 12"/>
            <p:cNvSpPr txBox="1">
              <a:spLocks noChangeArrowheads="1"/>
            </p:cNvSpPr>
            <p:nvPr/>
          </p:nvSpPr>
          <p:spPr bwMode="auto">
            <a:xfrm>
              <a:off x="2772" y="94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16391" name="Group 13"/>
          <p:cNvGrpSpPr>
            <a:grpSpLocks/>
          </p:cNvGrpSpPr>
          <p:nvPr/>
        </p:nvGrpSpPr>
        <p:grpSpPr bwMode="auto">
          <a:xfrm>
            <a:off x="1981200" y="3124200"/>
            <a:ext cx="838200" cy="914400"/>
            <a:chOff x="2640" y="816"/>
            <a:chExt cx="528" cy="576"/>
          </a:xfrm>
        </p:grpSpPr>
        <p:sp>
          <p:nvSpPr>
            <p:cNvPr id="16419" name="Oval 14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Text Box 15"/>
            <p:cNvSpPr txBox="1">
              <a:spLocks noChangeArrowheads="1"/>
            </p:cNvSpPr>
            <p:nvPr/>
          </p:nvSpPr>
          <p:spPr bwMode="auto">
            <a:xfrm>
              <a:off x="2772" y="941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</p:grpSp>
      <p:grpSp>
        <p:nvGrpSpPr>
          <p:cNvPr id="16392" name="Group 19"/>
          <p:cNvGrpSpPr>
            <a:grpSpLocks/>
          </p:cNvGrpSpPr>
          <p:nvPr/>
        </p:nvGrpSpPr>
        <p:grpSpPr bwMode="auto">
          <a:xfrm>
            <a:off x="3657600" y="762000"/>
            <a:ext cx="838200" cy="914400"/>
            <a:chOff x="2640" y="816"/>
            <a:chExt cx="528" cy="576"/>
          </a:xfrm>
        </p:grpSpPr>
        <p:sp>
          <p:nvSpPr>
            <p:cNvPr id="16417" name="Oval 20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Text Box 21"/>
            <p:cNvSpPr txBox="1">
              <a:spLocks noChangeArrowheads="1"/>
            </p:cNvSpPr>
            <p:nvPr/>
          </p:nvSpPr>
          <p:spPr bwMode="auto">
            <a:xfrm>
              <a:off x="2772" y="94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  <p:grpSp>
        <p:nvGrpSpPr>
          <p:cNvPr id="16393" name="Group 22"/>
          <p:cNvGrpSpPr>
            <a:grpSpLocks/>
          </p:cNvGrpSpPr>
          <p:nvPr/>
        </p:nvGrpSpPr>
        <p:grpSpPr bwMode="auto">
          <a:xfrm>
            <a:off x="3429000" y="3124200"/>
            <a:ext cx="838200" cy="914400"/>
            <a:chOff x="2640" y="816"/>
            <a:chExt cx="528" cy="576"/>
          </a:xfrm>
        </p:grpSpPr>
        <p:sp>
          <p:nvSpPr>
            <p:cNvPr id="16415" name="Oval 23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Text Box 24"/>
            <p:cNvSpPr txBox="1">
              <a:spLocks noChangeArrowheads="1"/>
            </p:cNvSpPr>
            <p:nvPr/>
          </p:nvSpPr>
          <p:spPr bwMode="auto">
            <a:xfrm>
              <a:off x="2772" y="941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</p:grpSp>
      <p:grpSp>
        <p:nvGrpSpPr>
          <p:cNvPr id="16394" name="Group 25"/>
          <p:cNvGrpSpPr>
            <a:grpSpLocks/>
          </p:cNvGrpSpPr>
          <p:nvPr/>
        </p:nvGrpSpPr>
        <p:grpSpPr bwMode="auto">
          <a:xfrm>
            <a:off x="4724400" y="3124200"/>
            <a:ext cx="838200" cy="914400"/>
            <a:chOff x="2640" y="816"/>
            <a:chExt cx="528" cy="576"/>
          </a:xfrm>
        </p:grpSpPr>
        <p:sp>
          <p:nvSpPr>
            <p:cNvPr id="16413" name="Oval 26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Text Box 27"/>
            <p:cNvSpPr txBox="1">
              <a:spLocks noChangeArrowheads="1"/>
            </p:cNvSpPr>
            <p:nvPr/>
          </p:nvSpPr>
          <p:spPr bwMode="auto">
            <a:xfrm>
              <a:off x="2772" y="94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</p:grpSp>
      <p:grpSp>
        <p:nvGrpSpPr>
          <p:cNvPr id="16395" name="Group 28"/>
          <p:cNvGrpSpPr>
            <a:grpSpLocks/>
          </p:cNvGrpSpPr>
          <p:nvPr/>
        </p:nvGrpSpPr>
        <p:grpSpPr bwMode="auto">
          <a:xfrm>
            <a:off x="7086600" y="3124200"/>
            <a:ext cx="838200" cy="914400"/>
            <a:chOff x="2640" y="816"/>
            <a:chExt cx="528" cy="576"/>
          </a:xfrm>
        </p:grpSpPr>
        <p:sp>
          <p:nvSpPr>
            <p:cNvPr id="16411" name="Oval 29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Text Box 30"/>
            <p:cNvSpPr txBox="1">
              <a:spLocks noChangeArrowheads="1"/>
            </p:cNvSpPr>
            <p:nvPr/>
          </p:nvSpPr>
          <p:spPr bwMode="auto">
            <a:xfrm>
              <a:off x="2772" y="9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</p:grpSp>
      <p:grpSp>
        <p:nvGrpSpPr>
          <p:cNvPr id="16396" name="Group 34"/>
          <p:cNvGrpSpPr>
            <a:grpSpLocks/>
          </p:cNvGrpSpPr>
          <p:nvPr/>
        </p:nvGrpSpPr>
        <p:grpSpPr bwMode="auto">
          <a:xfrm>
            <a:off x="4038600" y="4191000"/>
            <a:ext cx="838200" cy="914400"/>
            <a:chOff x="2640" y="816"/>
            <a:chExt cx="528" cy="576"/>
          </a:xfrm>
        </p:grpSpPr>
        <p:sp>
          <p:nvSpPr>
            <p:cNvPr id="16409" name="Oval 35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Text Box 36"/>
            <p:cNvSpPr txBox="1">
              <a:spLocks noChangeArrowheads="1"/>
            </p:cNvSpPr>
            <p:nvPr/>
          </p:nvSpPr>
          <p:spPr bwMode="auto">
            <a:xfrm>
              <a:off x="2772" y="94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K</a:t>
              </a:r>
            </a:p>
          </p:txBody>
        </p:sp>
      </p:grpSp>
      <p:grpSp>
        <p:nvGrpSpPr>
          <p:cNvPr id="16397" name="Group 37"/>
          <p:cNvGrpSpPr>
            <a:grpSpLocks/>
          </p:cNvGrpSpPr>
          <p:nvPr/>
        </p:nvGrpSpPr>
        <p:grpSpPr bwMode="auto">
          <a:xfrm>
            <a:off x="5181600" y="4267200"/>
            <a:ext cx="838200" cy="914400"/>
            <a:chOff x="2640" y="816"/>
            <a:chExt cx="528" cy="576"/>
          </a:xfrm>
        </p:grpSpPr>
        <p:sp>
          <p:nvSpPr>
            <p:cNvPr id="16407" name="Oval 38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Text Box 39"/>
            <p:cNvSpPr txBox="1">
              <a:spLocks noChangeArrowheads="1"/>
            </p:cNvSpPr>
            <p:nvPr/>
          </p:nvSpPr>
          <p:spPr bwMode="auto">
            <a:xfrm>
              <a:off x="2772" y="94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</a:t>
              </a:r>
            </a:p>
          </p:txBody>
        </p:sp>
      </p:grpSp>
      <p:sp>
        <p:nvSpPr>
          <p:cNvPr id="16398" name="Line 50"/>
          <p:cNvSpPr>
            <a:spLocks noChangeShapeType="1"/>
          </p:cNvSpPr>
          <p:nvPr/>
        </p:nvSpPr>
        <p:spPr bwMode="auto">
          <a:xfrm flipH="1">
            <a:off x="3581400" y="1600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51"/>
          <p:cNvSpPr>
            <a:spLocks noChangeShapeType="1"/>
          </p:cNvSpPr>
          <p:nvPr/>
        </p:nvSpPr>
        <p:spPr bwMode="auto">
          <a:xfrm>
            <a:off x="4572000" y="1447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53"/>
          <p:cNvSpPr>
            <a:spLocks noChangeShapeType="1"/>
          </p:cNvSpPr>
          <p:nvPr/>
        </p:nvSpPr>
        <p:spPr bwMode="auto">
          <a:xfrm flipH="1">
            <a:off x="2514600" y="2667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54"/>
          <p:cNvSpPr>
            <a:spLocks noChangeShapeType="1"/>
          </p:cNvSpPr>
          <p:nvPr/>
        </p:nvSpPr>
        <p:spPr bwMode="auto">
          <a:xfrm>
            <a:off x="3581400" y="2667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55"/>
          <p:cNvSpPr>
            <a:spLocks noChangeShapeType="1"/>
          </p:cNvSpPr>
          <p:nvPr/>
        </p:nvSpPr>
        <p:spPr bwMode="auto">
          <a:xfrm flipH="1">
            <a:off x="5105400" y="2590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57"/>
          <p:cNvSpPr>
            <a:spLocks noChangeShapeType="1"/>
          </p:cNvSpPr>
          <p:nvPr/>
        </p:nvSpPr>
        <p:spPr bwMode="auto">
          <a:xfrm>
            <a:off x="6096000" y="2438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58"/>
          <p:cNvSpPr>
            <a:spLocks noChangeShapeType="1"/>
          </p:cNvSpPr>
          <p:nvPr/>
        </p:nvSpPr>
        <p:spPr bwMode="auto">
          <a:xfrm flipH="1">
            <a:off x="4724400" y="3962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59"/>
          <p:cNvSpPr>
            <a:spLocks noChangeShapeType="1"/>
          </p:cNvSpPr>
          <p:nvPr/>
        </p:nvSpPr>
        <p:spPr bwMode="auto">
          <a:xfrm>
            <a:off x="5334000" y="4038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406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22288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- Depth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from NIST - DADS</a:t>
            </a:r>
            <a:endParaRPr lang="en-US" sz="2800" i="1" dirty="0"/>
          </a:p>
          <a:p>
            <a:r>
              <a:rPr lang="en-US" sz="2800" b="1" dirty="0"/>
              <a:t>breadth first search: </a:t>
            </a:r>
            <a:r>
              <a:rPr lang="en-US" sz="2800" dirty="0"/>
              <a:t>Any search algorithm that considers neighbors of a </a:t>
            </a:r>
            <a:r>
              <a:rPr lang="en-US" sz="2800" i="1" dirty="0"/>
              <a:t>vertex</a:t>
            </a:r>
            <a:r>
              <a:rPr lang="en-US" sz="2800" dirty="0"/>
              <a:t> (node), that is, outgoing </a:t>
            </a:r>
            <a:r>
              <a:rPr lang="en-US" sz="2800" i="1" dirty="0"/>
              <a:t>edges</a:t>
            </a:r>
            <a:r>
              <a:rPr lang="en-US" sz="2800" dirty="0"/>
              <a:t> (links) of the vertex's predecessor in the search, before any outgoing edges of the vertex</a:t>
            </a:r>
          </a:p>
          <a:p>
            <a:r>
              <a:rPr lang="en-US" sz="2800" b="1" dirty="0"/>
              <a:t>depth first search: </a:t>
            </a:r>
            <a:r>
              <a:rPr lang="en-US" sz="2800" dirty="0"/>
              <a:t>Any search algorithm that considers outgoing </a:t>
            </a:r>
            <a:r>
              <a:rPr lang="en-US" sz="2800" i="1" dirty="0"/>
              <a:t>edges</a:t>
            </a:r>
            <a:r>
              <a:rPr lang="en-US" sz="2800" dirty="0"/>
              <a:t> (</a:t>
            </a:r>
            <a:r>
              <a:rPr lang="en-US" sz="2800"/>
              <a:t>links of </a:t>
            </a:r>
            <a:r>
              <a:rPr lang="en-US" sz="2800" i="1" dirty="0"/>
              <a:t>children</a:t>
            </a:r>
            <a:r>
              <a:rPr lang="en-US" sz="2800" dirty="0"/>
              <a:t>) of a </a:t>
            </a:r>
            <a:r>
              <a:rPr lang="en-US" sz="2800" i="1" dirty="0"/>
              <a:t>vertex</a:t>
            </a:r>
            <a:r>
              <a:rPr lang="en-US" sz="2800" dirty="0"/>
              <a:t> (node) before any of the vertex's (node) </a:t>
            </a:r>
            <a:r>
              <a:rPr lang="en-US" sz="2800" i="1" dirty="0"/>
              <a:t>siblings</a:t>
            </a:r>
            <a:r>
              <a:rPr lang="en-US" sz="2800" dirty="0"/>
              <a:t>, that is, outgoing edges of the vertex's predecessor in the search. Extremes are searched first.</a:t>
            </a:r>
            <a:endParaRPr lang="en-US" sz="2800" b="1" dirty="0"/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level order traversal of a tree could be used as a breadth first search</a:t>
            </a:r>
          </a:p>
          <a:p>
            <a:r>
              <a:rPr lang="en-US" dirty="0"/>
              <a:t>Search all nodes in a level before going down to the next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17764"/>
            <a:ext cx="7772400" cy="1143000"/>
          </a:xfrm>
        </p:spPr>
        <p:txBody>
          <a:bodyPr/>
          <a:lstStyle/>
          <a:p>
            <a:r>
              <a:rPr lang="en-US" dirty="0"/>
              <a:t>Breadth First Search of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10000" y="9144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10668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2600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4200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10991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3391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324600" y="1922319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074719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572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222173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4573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9050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0767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482936" y="30133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5336" y="31657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8580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0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0480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4483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007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90500" y="42810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" y="44334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545772" y="51192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98172" y="52716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688773" y="51435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1173" y="52959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42" name="Straight Arrow Connector 41"/>
          <p:cNvCxnSpPr>
            <a:stCxn id="7" idx="3"/>
            <a:endCxn id="9" idx="7"/>
          </p:cNvCxnSpPr>
          <p:nvPr/>
        </p:nvCxnSpPr>
        <p:spPr bwMode="auto">
          <a:xfrm flipH="1">
            <a:off x="2468048" y="1629848"/>
            <a:ext cx="1464704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7" idx="4"/>
          </p:cNvCxnSpPr>
          <p:nvPr/>
        </p:nvCxnSpPr>
        <p:spPr bwMode="auto">
          <a:xfrm flipH="1">
            <a:off x="3733800" y="1752600"/>
            <a:ext cx="495300" cy="3082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7" idx="5"/>
            <a:endCxn id="13" idx="1"/>
          </p:cNvCxnSpPr>
          <p:nvPr/>
        </p:nvCxnSpPr>
        <p:spPr bwMode="auto">
          <a:xfrm>
            <a:off x="4525448" y="1629848"/>
            <a:ext cx="408295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endCxn id="15" idx="1"/>
          </p:cNvCxnSpPr>
          <p:nvPr/>
        </p:nvCxnSpPr>
        <p:spPr bwMode="auto">
          <a:xfrm>
            <a:off x="4648200" y="1447800"/>
            <a:ext cx="1799152" cy="5972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9" idx="3"/>
          </p:cNvCxnSpPr>
          <p:nvPr/>
        </p:nvCxnSpPr>
        <p:spPr bwMode="auto">
          <a:xfrm flipH="1">
            <a:off x="1028700" y="2623912"/>
            <a:ext cx="846652" cy="5002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9" idx="4"/>
            <a:endCxn id="21" idx="0"/>
          </p:cNvCxnSpPr>
          <p:nvPr/>
        </p:nvCxnSpPr>
        <p:spPr bwMode="auto">
          <a:xfrm>
            <a:off x="2171700" y="2746664"/>
            <a:ext cx="152400" cy="3775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23" idx="7"/>
          </p:cNvCxnSpPr>
          <p:nvPr/>
        </p:nvCxnSpPr>
        <p:spPr bwMode="auto">
          <a:xfrm flipH="1">
            <a:off x="4792148" y="2710296"/>
            <a:ext cx="264761" cy="536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3" idx="5"/>
          </p:cNvCxnSpPr>
          <p:nvPr/>
        </p:nvCxnSpPr>
        <p:spPr bwMode="auto">
          <a:xfrm>
            <a:off x="5526439" y="2623912"/>
            <a:ext cx="264761" cy="35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5" idx="5"/>
            <a:endCxn id="27" idx="0"/>
          </p:cNvCxnSpPr>
          <p:nvPr/>
        </p:nvCxnSpPr>
        <p:spPr bwMode="auto">
          <a:xfrm>
            <a:off x="7040048" y="2637767"/>
            <a:ext cx="237052" cy="4864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7" idx="4"/>
          </p:cNvCxnSpPr>
          <p:nvPr/>
        </p:nvCxnSpPr>
        <p:spPr bwMode="auto">
          <a:xfrm flipH="1">
            <a:off x="762000" y="3962400"/>
            <a:ext cx="114300" cy="318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23" idx="3"/>
            <a:endCxn id="29" idx="7"/>
          </p:cNvCxnSpPr>
          <p:nvPr/>
        </p:nvCxnSpPr>
        <p:spPr bwMode="auto">
          <a:xfrm flipH="1">
            <a:off x="3763448" y="3839648"/>
            <a:ext cx="436004" cy="3979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23" idx="4"/>
            <a:endCxn id="19" idx="0"/>
          </p:cNvCxnSpPr>
          <p:nvPr/>
        </p:nvCxnSpPr>
        <p:spPr bwMode="auto">
          <a:xfrm>
            <a:off x="4495800" y="3962400"/>
            <a:ext cx="145473" cy="152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3" idx="5"/>
          </p:cNvCxnSpPr>
          <p:nvPr/>
        </p:nvCxnSpPr>
        <p:spPr bwMode="auto">
          <a:xfrm>
            <a:off x="4792148" y="3839648"/>
            <a:ext cx="857043" cy="282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29" idx="4"/>
          </p:cNvCxnSpPr>
          <p:nvPr/>
        </p:nvCxnSpPr>
        <p:spPr bwMode="auto">
          <a:xfrm flipH="1">
            <a:off x="3124200" y="4953000"/>
            <a:ext cx="342900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3688773" y="4953000"/>
            <a:ext cx="292677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10000" y="9144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10668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2600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4200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10991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3391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324600" y="1922319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074719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572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222173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4573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9050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0767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482936" y="30133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5336" y="31657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8580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0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0480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4483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007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90500" y="42810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" y="44334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545772" y="51192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98172" y="52716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688773" y="51435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173" y="52959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7" idx="3"/>
            <a:endCxn id="9" idx="7"/>
          </p:cNvCxnSpPr>
          <p:nvPr/>
        </p:nvCxnSpPr>
        <p:spPr bwMode="auto">
          <a:xfrm flipH="1">
            <a:off x="2468048" y="1629848"/>
            <a:ext cx="1464704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7" idx="4"/>
          </p:cNvCxnSpPr>
          <p:nvPr/>
        </p:nvCxnSpPr>
        <p:spPr bwMode="auto">
          <a:xfrm flipH="1">
            <a:off x="3733800" y="1752600"/>
            <a:ext cx="495300" cy="3082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7" idx="5"/>
            <a:endCxn id="13" idx="1"/>
          </p:cNvCxnSpPr>
          <p:nvPr/>
        </p:nvCxnSpPr>
        <p:spPr bwMode="auto">
          <a:xfrm>
            <a:off x="4525448" y="1629848"/>
            <a:ext cx="408295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15" idx="1"/>
          </p:cNvCxnSpPr>
          <p:nvPr/>
        </p:nvCxnSpPr>
        <p:spPr bwMode="auto">
          <a:xfrm>
            <a:off x="4648200" y="1447800"/>
            <a:ext cx="1799152" cy="5972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9" idx="3"/>
          </p:cNvCxnSpPr>
          <p:nvPr/>
        </p:nvCxnSpPr>
        <p:spPr bwMode="auto">
          <a:xfrm flipH="1">
            <a:off x="1028700" y="2623912"/>
            <a:ext cx="846652" cy="5002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9" idx="4"/>
            <a:endCxn id="21" idx="0"/>
          </p:cNvCxnSpPr>
          <p:nvPr/>
        </p:nvCxnSpPr>
        <p:spPr bwMode="auto">
          <a:xfrm>
            <a:off x="2171700" y="2746664"/>
            <a:ext cx="152400" cy="3775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endCxn id="23" idx="7"/>
          </p:cNvCxnSpPr>
          <p:nvPr/>
        </p:nvCxnSpPr>
        <p:spPr bwMode="auto">
          <a:xfrm flipH="1">
            <a:off x="4792148" y="2710296"/>
            <a:ext cx="264761" cy="536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3" idx="5"/>
          </p:cNvCxnSpPr>
          <p:nvPr/>
        </p:nvCxnSpPr>
        <p:spPr bwMode="auto">
          <a:xfrm>
            <a:off x="5526439" y="2623912"/>
            <a:ext cx="264761" cy="35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5" idx="5"/>
            <a:endCxn id="27" idx="0"/>
          </p:cNvCxnSpPr>
          <p:nvPr/>
        </p:nvCxnSpPr>
        <p:spPr bwMode="auto">
          <a:xfrm>
            <a:off x="7040048" y="2637767"/>
            <a:ext cx="237052" cy="4864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7" idx="4"/>
          </p:cNvCxnSpPr>
          <p:nvPr/>
        </p:nvCxnSpPr>
        <p:spPr bwMode="auto">
          <a:xfrm flipH="1">
            <a:off x="762000" y="3962400"/>
            <a:ext cx="114300" cy="318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3" idx="3"/>
            <a:endCxn id="29" idx="7"/>
          </p:cNvCxnSpPr>
          <p:nvPr/>
        </p:nvCxnSpPr>
        <p:spPr bwMode="auto">
          <a:xfrm flipH="1">
            <a:off x="3763448" y="3839648"/>
            <a:ext cx="436004" cy="3979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23" idx="4"/>
            <a:endCxn id="19" idx="0"/>
          </p:cNvCxnSpPr>
          <p:nvPr/>
        </p:nvCxnSpPr>
        <p:spPr bwMode="auto">
          <a:xfrm>
            <a:off x="4495800" y="3962400"/>
            <a:ext cx="145473" cy="152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3" idx="5"/>
          </p:cNvCxnSpPr>
          <p:nvPr/>
        </p:nvCxnSpPr>
        <p:spPr bwMode="auto">
          <a:xfrm>
            <a:off x="4792148" y="3839648"/>
            <a:ext cx="857043" cy="282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9" idx="4"/>
          </p:cNvCxnSpPr>
          <p:nvPr/>
        </p:nvCxnSpPr>
        <p:spPr bwMode="auto">
          <a:xfrm flipH="1">
            <a:off x="3124200" y="4953000"/>
            <a:ext cx="342900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688773" y="4953000"/>
            <a:ext cx="292677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413664" y="914400"/>
            <a:ext cx="422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level 0 first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2900" y="1176010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Node with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10000" y="9144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10668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2600" y="19084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4200" y="19084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10991" y="19084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3391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324600" y="1922319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074719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572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222173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4573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9050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0767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482936" y="30133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5336" y="31657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8580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0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0480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4483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007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90500" y="42810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" y="44334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545772" y="51192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98172" y="52716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688773" y="51435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173" y="52959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7" idx="3"/>
            <a:endCxn id="9" idx="7"/>
          </p:cNvCxnSpPr>
          <p:nvPr/>
        </p:nvCxnSpPr>
        <p:spPr bwMode="auto">
          <a:xfrm flipH="1">
            <a:off x="2468048" y="1629848"/>
            <a:ext cx="1464704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7" idx="4"/>
          </p:cNvCxnSpPr>
          <p:nvPr/>
        </p:nvCxnSpPr>
        <p:spPr bwMode="auto">
          <a:xfrm flipH="1">
            <a:off x="3733800" y="1752600"/>
            <a:ext cx="495300" cy="3082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7" idx="5"/>
            <a:endCxn id="13" idx="1"/>
          </p:cNvCxnSpPr>
          <p:nvPr/>
        </p:nvCxnSpPr>
        <p:spPr bwMode="auto">
          <a:xfrm>
            <a:off x="4525448" y="1629848"/>
            <a:ext cx="408295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15" idx="1"/>
          </p:cNvCxnSpPr>
          <p:nvPr/>
        </p:nvCxnSpPr>
        <p:spPr bwMode="auto">
          <a:xfrm>
            <a:off x="4648200" y="1447800"/>
            <a:ext cx="1799152" cy="5972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9" idx="3"/>
          </p:cNvCxnSpPr>
          <p:nvPr/>
        </p:nvCxnSpPr>
        <p:spPr bwMode="auto">
          <a:xfrm flipH="1">
            <a:off x="1028700" y="2623912"/>
            <a:ext cx="846652" cy="5002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9" idx="4"/>
            <a:endCxn id="21" idx="0"/>
          </p:cNvCxnSpPr>
          <p:nvPr/>
        </p:nvCxnSpPr>
        <p:spPr bwMode="auto">
          <a:xfrm>
            <a:off x="2171700" y="2746664"/>
            <a:ext cx="152400" cy="3775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endCxn id="23" idx="7"/>
          </p:cNvCxnSpPr>
          <p:nvPr/>
        </p:nvCxnSpPr>
        <p:spPr bwMode="auto">
          <a:xfrm flipH="1">
            <a:off x="4792148" y="2710296"/>
            <a:ext cx="264761" cy="536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3" idx="5"/>
          </p:cNvCxnSpPr>
          <p:nvPr/>
        </p:nvCxnSpPr>
        <p:spPr bwMode="auto">
          <a:xfrm>
            <a:off x="5526439" y="2623912"/>
            <a:ext cx="264761" cy="35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5" idx="5"/>
            <a:endCxn id="27" idx="0"/>
          </p:cNvCxnSpPr>
          <p:nvPr/>
        </p:nvCxnSpPr>
        <p:spPr bwMode="auto">
          <a:xfrm>
            <a:off x="7040048" y="2637767"/>
            <a:ext cx="237052" cy="4864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7" idx="4"/>
          </p:cNvCxnSpPr>
          <p:nvPr/>
        </p:nvCxnSpPr>
        <p:spPr bwMode="auto">
          <a:xfrm flipH="1">
            <a:off x="762000" y="3962400"/>
            <a:ext cx="114300" cy="318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3" idx="3"/>
            <a:endCxn id="29" idx="7"/>
          </p:cNvCxnSpPr>
          <p:nvPr/>
        </p:nvCxnSpPr>
        <p:spPr bwMode="auto">
          <a:xfrm flipH="1">
            <a:off x="3763448" y="3839648"/>
            <a:ext cx="436004" cy="3979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23" idx="4"/>
            <a:endCxn id="19" idx="0"/>
          </p:cNvCxnSpPr>
          <p:nvPr/>
        </p:nvCxnSpPr>
        <p:spPr bwMode="auto">
          <a:xfrm>
            <a:off x="4495800" y="3962400"/>
            <a:ext cx="145473" cy="152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3" idx="5"/>
          </p:cNvCxnSpPr>
          <p:nvPr/>
        </p:nvCxnSpPr>
        <p:spPr bwMode="auto">
          <a:xfrm>
            <a:off x="4792148" y="3839648"/>
            <a:ext cx="857043" cy="282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9" idx="4"/>
          </p:cNvCxnSpPr>
          <p:nvPr/>
        </p:nvCxnSpPr>
        <p:spPr bwMode="auto">
          <a:xfrm flipH="1">
            <a:off x="3124200" y="4953000"/>
            <a:ext cx="342900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688773" y="4953000"/>
            <a:ext cx="292677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413664" y="914400"/>
            <a:ext cx="422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level 1 next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6276" y="905846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Node with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10000" y="9144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10668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2600" y="19084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4200" y="19084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10991" y="19084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3391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324600" y="1922319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074719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57200" y="31242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222173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4573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905000" y="31242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076700" y="31242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482936" y="30133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5336" y="31657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858000" y="31242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0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0480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4483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007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90500" y="42810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" y="44334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545772" y="51192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98172" y="52716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688773" y="51435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173" y="52959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7" idx="3"/>
            <a:endCxn id="9" idx="7"/>
          </p:cNvCxnSpPr>
          <p:nvPr/>
        </p:nvCxnSpPr>
        <p:spPr bwMode="auto">
          <a:xfrm flipH="1">
            <a:off x="2468048" y="1629848"/>
            <a:ext cx="1464704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7" idx="4"/>
          </p:cNvCxnSpPr>
          <p:nvPr/>
        </p:nvCxnSpPr>
        <p:spPr bwMode="auto">
          <a:xfrm flipH="1">
            <a:off x="3733800" y="1752600"/>
            <a:ext cx="495300" cy="3082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7" idx="5"/>
            <a:endCxn id="13" idx="1"/>
          </p:cNvCxnSpPr>
          <p:nvPr/>
        </p:nvCxnSpPr>
        <p:spPr bwMode="auto">
          <a:xfrm>
            <a:off x="4525448" y="1629848"/>
            <a:ext cx="408295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15" idx="1"/>
          </p:cNvCxnSpPr>
          <p:nvPr/>
        </p:nvCxnSpPr>
        <p:spPr bwMode="auto">
          <a:xfrm>
            <a:off x="4648200" y="1447800"/>
            <a:ext cx="1799152" cy="5972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9" idx="3"/>
          </p:cNvCxnSpPr>
          <p:nvPr/>
        </p:nvCxnSpPr>
        <p:spPr bwMode="auto">
          <a:xfrm flipH="1">
            <a:off x="1028700" y="2623912"/>
            <a:ext cx="846652" cy="5002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9" idx="4"/>
            <a:endCxn id="21" idx="0"/>
          </p:cNvCxnSpPr>
          <p:nvPr/>
        </p:nvCxnSpPr>
        <p:spPr bwMode="auto">
          <a:xfrm>
            <a:off x="2171700" y="2746664"/>
            <a:ext cx="152400" cy="3775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endCxn id="23" idx="7"/>
          </p:cNvCxnSpPr>
          <p:nvPr/>
        </p:nvCxnSpPr>
        <p:spPr bwMode="auto">
          <a:xfrm flipH="1">
            <a:off x="4792148" y="2710296"/>
            <a:ext cx="264761" cy="536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3" idx="5"/>
          </p:cNvCxnSpPr>
          <p:nvPr/>
        </p:nvCxnSpPr>
        <p:spPr bwMode="auto">
          <a:xfrm>
            <a:off x="5526439" y="2623912"/>
            <a:ext cx="264761" cy="35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5" idx="5"/>
            <a:endCxn id="27" idx="0"/>
          </p:cNvCxnSpPr>
          <p:nvPr/>
        </p:nvCxnSpPr>
        <p:spPr bwMode="auto">
          <a:xfrm>
            <a:off x="7040048" y="2637767"/>
            <a:ext cx="237052" cy="4864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7" idx="4"/>
          </p:cNvCxnSpPr>
          <p:nvPr/>
        </p:nvCxnSpPr>
        <p:spPr bwMode="auto">
          <a:xfrm flipH="1">
            <a:off x="762000" y="3962400"/>
            <a:ext cx="114300" cy="318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3" idx="3"/>
            <a:endCxn id="29" idx="7"/>
          </p:cNvCxnSpPr>
          <p:nvPr/>
        </p:nvCxnSpPr>
        <p:spPr bwMode="auto">
          <a:xfrm flipH="1">
            <a:off x="3763448" y="3839648"/>
            <a:ext cx="436004" cy="3979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23" idx="4"/>
            <a:endCxn id="19" idx="0"/>
          </p:cNvCxnSpPr>
          <p:nvPr/>
        </p:nvCxnSpPr>
        <p:spPr bwMode="auto">
          <a:xfrm>
            <a:off x="4495800" y="3962400"/>
            <a:ext cx="145473" cy="152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3" idx="5"/>
          </p:cNvCxnSpPr>
          <p:nvPr/>
        </p:nvCxnSpPr>
        <p:spPr bwMode="auto">
          <a:xfrm>
            <a:off x="4792148" y="3839648"/>
            <a:ext cx="857043" cy="282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9" idx="4"/>
          </p:cNvCxnSpPr>
          <p:nvPr/>
        </p:nvCxnSpPr>
        <p:spPr bwMode="auto">
          <a:xfrm flipH="1">
            <a:off x="3124200" y="4953000"/>
            <a:ext cx="342900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688773" y="4953000"/>
            <a:ext cx="292677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413664" y="914400"/>
            <a:ext cx="422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level 2 next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6276" y="905846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Node with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10000" y="9144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10668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2600" y="19084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4200" y="19084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10991" y="19084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3391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324600" y="1922319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074719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57200" y="31242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222173" y="41148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4573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905000" y="31242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076700" y="31242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482936" y="3013364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5336" y="31657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858000" y="31242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0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048000" y="41148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4483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007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90500" y="4281055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" y="44334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545772" y="51192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98172" y="52716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688773" y="51435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173" y="52959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7" idx="3"/>
            <a:endCxn id="9" idx="7"/>
          </p:cNvCxnSpPr>
          <p:nvPr/>
        </p:nvCxnSpPr>
        <p:spPr bwMode="auto">
          <a:xfrm flipH="1">
            <a:off x="2468048" y="1629848"/>
            <a:ext cx="1464704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7" idx="4"/>
          </p:cNvCxnSpPr>
          <p:nvPr/>
        </p:nvCxnSpPr>
        <p:spPr bwMode="auto">
          <a:xfrm flipH="1">
            <a:off x="3733800" y="1752600"/>
            <a:ext cx="495300" cy="3082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7" idx="5"/>
            <a:endCxn id="13" idx="1"/>
          </p:cNvCxnSpPr>
          <p:nvPr/>
        </p:nvCxnSpPr>
        <p:spPr bwMode="auto">
          <a:xfrm>
            <a:off x="4525448" y="1629848"/>
            <a:ext cx="408295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15" idx="1"/>
          </p:cNvCxnSpPr>
          <p:nvPr/>
        </p:nvCxnSpPr>
        <p:spPr bwMode="auto">
          <a:xfrm>
            <a:off x="4648200" y="1447800"/>
            <a:ext cx="1799152" cy="5972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9" idx="3"/>
          </p:cNvCxnSpPr>
          <p:nvPr/>
        </p:nvCxnSpPr>
        <p:spPr bwMode="auto">
          <a:xfrm flipH="1">
            <a:off x="1028700" y="2623912"/>
            <a:ext cx="846652" cy="5002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9" idx="4"/>
            <a:endCxn id="21" idx="0"/>
          </p:cNvCxnSpPr>
          <p:nvPr/>
        </p:nvCxnSpPr>
        <p:spPr bwMode="auto">
          <a:xfrm>
            <a:off x="2171700" y="2746664"/>
            <a:ext cx="152400" cy="3775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endCxn id="23" idx="7"/>
          </p:cNvCxnSpPr>
          <p:nvPr/>
        </p:nvCxnSpPr>
        <p:spPr bwMode="auto">
          <a:xfrm flipH="1">
            <a:off x="4792148" y="2710296"/>
            <a:ext cx="264761" cy="536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3" idx="5"/>
          </p:cNvCxnSpPr>
          <p:nvPr/>
        </p:nvCxnSpPr>
        <p:spPr bwMode="auto">
          <a:xfrm>
            <a:off x="5526439" y="2623912"/>
            <a:ext cx="264761" cy="35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5" idx="5"/>
            <a:endCxn id="27" idx="0"/>
          </p:cNvCxnSpPr>
          <p:nvPr/>
        </p:nvCxnSpPr>
        <p:spPr bwMode="auto">
          <a:xfrm>
            <a:off x="7040048" y="2637767"/>
            <a:ext cx="237052" cy="4864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7" idx="4"/>
          </p:cNvCxnSpPr>
          <p:nvPr/>
        </p:nvCxnSpPr>
        <p:spPr bwMode="auto">
          <a:xfrm flipH="1">
            <a:off x="762000" y="3962400"/>
            <a:ext cx="114300" cy="318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3" idx="3"/>
            <a:endCxn id="29" idx="7"/>
          </p:cNvCxnSpPr>
          <p:nvPr/>
        </p:nvCxnSpPr>
        <p:spPr bwMode="auto">
          <a:xfrm flipH="1">
            <a:off x="3763448" y="3839648"/>
            <a:ext cx="436004" cy="3979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23" idx="4"/>
            <a:endCxn id="19" idx="0"/>
          </p:cNvCxnSpPr>
          <p:nvPr/>
        </p:nvCxnSpPr>
        <p:spPr bwMode="auto">
          <a:xfrm>
            <a:off x="4495800" y="3962400"/>
            <a:ext cx="145473" cy="152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3" idx="5"/>
          </p:cNvCxnSpPr>
          <p:nvPr/>
        </p:nvCxnSpPr>
        <p:spPr bwMode="auto">
          <a:xfrm>
            <a:off x="4792148" y="3839648"/>
            <a:ext cx="857043" cy="282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9" idx="4"/>
          </p:cNvCxnSpPr>
          <p:nvPr/>
        </p:nvCxnSpPr>
        <p:spPr bwMode="auto">
          <a:xfrm flipH="1">
            <a:off x="3124200" y="4953000"/>
            <a:ext cx="342900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688773" y="4953000"/>
            <a:ext cx="292677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413664" y="914400"/>
            <a:ext cx="422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level 3 next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6276" y="905846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Node with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10000" y="9144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10668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2600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4200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10991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3391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324600" y="1922319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074719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572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222173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4573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9050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0767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482936" y="30133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5336" y="31657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8580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0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0480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4483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007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90500" y="42810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" y="44334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545772" y="51192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98172" y="52716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688773" y="51435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173" y="52959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7" idx="3"/>
            <a:endCxn id="9" idx="7"/>
          </p:cNvCxnSpPr>
          <p:nvPr/>
        </p:nvCxnSpPr>
        <p:spPr bwMode="auto">
          <a:xfrm flipH="1">
            <a:off x="2468048" y="1629848"/>
            <a:ext cx="1464704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7" idx="4"/>
          </p:cNvCxnSpPr>
          <p:nvPr/>
        </p:nvCxnSpPr>
        <p:spPr bwMode="auto">
          <a:xfrm flipH="1">
            <a:off x="3733800" y="1752600"/>
            <a:ext cx="495300" cy="3082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7" idx="5"/>
            <a:endCxn id="13" idx="1"/>
          </p:cNvCxnSpPr>
          <p:nvPr/>
        </p:nvCxnSpPr>
        <p:spPr bwMode="auto">
          <a:xfrm>
            <a:off x="4525448" y="1629848"/>
            <a:ext cx="408295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15" idx="1"/>
          </p:cNvCxnSpPr>
          <p:nvPr/>
        </p:nvCxnSpPr>
        <p:spPr bwMode="auto">
          <a:xfrm>
            <a:off x="4648200" y="1447800"/>
            <a:ext cx="1799152" cy="5972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9" idx="3"/>
          </p:cNvCxnSpPr>
          <p:nvPr/>
        </p:nvCxnSpPr>
        <p:spPr bwMode="auto">
          <a:xfrm flipH="1">
            <a:off x="1028700" y="2623912"/>
            <a:ext cx="846652" cy="5002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9" idx="4"/>
            <a:endCxn id="21" idx="0"/>
          </p:cNvCxnSpPr>
          <p:nvPr/>
        </p:nvCxnSpPr>
        <p:spPr bwMode="auto">
          <a:xfrm>
            <a:off x="2171700" y="2746664"/>
            <a:ext cx="152400" cy="3775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endCxn id="23" idx="7"/>
          </p:cNvCxnSpPr>
          <p:nvPr/>
        </p:nvCxnSpPr>
        <p:spPr bwMode="auto">
          <a:xfrm flipH="1">
            <a:off x="4792148" y="2710296"/>
            <a:ext cx="264761" cy="536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3" idx="5"/>
          </p:cNvCxnSpPr>
          <p:nvPr/>
        </p:nvCxnSpPr>
        <p:spPr bwMode="auto">
          <a:xfrm>
            <a:off x="5526439" y="2623912"/>
            <a:ext cx="264761" cy="35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5" idx="5"/>
            <a:endCxn id="27" idx="0"/>
          </p:cNvCxnSpPr>
          <p:nvPr/>
        </p:nvCxnSpPr>
        <p:spPr bwMode="auto">
          <a:xfrm>
            <a:off x="7040048" y="2637767"/>
            <a:ext cx="237052" cy="4864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7" idx="4"/>
          </p:cNvCxnSpPr>
          <p:nvPr/>
        </p:nvCxnSpPr>
        <p:spPr bwMode="auto">
          <a:xfrm flipH="1">
            <a:off x="762000" y="3962400"/>
            <a:ext cx="114300" cy="318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3" idx="3"/>
            <a:endCxn id="29" idx="7"/>
          </p:cNvCxnSpPr>
          <p:nvPr/>
        </p:nvCxnSpPr>
        <p:spPr bwMode="auto">
          <a:xfrm flipH="1">
            <a:off x="3763448" y="3839648"/>
            <a:ext cx="436004" cy="3979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23" idx="4"/>
            <a:endCxn id="19" idx="0"/>
          </p:cNvCxnSpPr>
          <p:nvPr/>
        </p:nvCxnSpPr>
        <p:spPr bwMode="auto">
          <a:xfrm>
            <a:off x="4495800" y="3962400"/>
            <a:ext cx="145473" cy="152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3" idx="5"/>
          </p:cNvCxnSpPr>
          <p:nvPr/>
        </p:nvCxnSpPr>
        <p:spPr bwMode="auto">
          <a:xfrm>
            <a:off x="4792148" y="3839648"/>
            <a:ext cx="857043" cy="282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9" idx="4"/>
          </p:cNvCxnSpPr>
          <p:nvPr/>
        </p:nvCxnSpPr>
        <p:spPr bwMode="auto">
          <a:xfrm flipH="1">
            <a:off x="3124200" y="4953000"/>
            <a:ext cx="342900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688773" y="4953000"/>
            <a:ext cx="292677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42900" y="1176010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Node with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762000"/>
            <a:ext cx="6003925" cy="5486400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tree</a:t>
            </a:r>
            <a:r>
              <a:rPr lang="en-US" dirty="0"/>
              <a:t> is an abstract data type</a:t>
            </a:r>
          </a:p>
          <a:p>
            <a:pPr lvl="1" eaLnBrk="1" hangingPunct="1"/>
            <a:r>
              <a:rPr lang="en-US" dirty="0"/>
              <a:t>one entry point, the </a:t>
            </a:r>
            <a:r>
              <a:rPr lang="en-US" b="1" i="1" dirty="0"/>
              <a:t>root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Each node is either a </a:t>
            </a:r>
            <a:r>
              <a:rPr lang="en-US" b="1" i="1" dirty="0"/>
              <a:t>leaf</a:t>
            </a:r>
            <a:r>
              <a:rPr lang="en-US" dirty="0"/>
              <a:t> or an </a:t>
            </a:r>
            <a:r>
              <a:rPr lang="en-US" i="1" dirty="0"/>
              <a:t>internal node</a:t>
            </a:r>
            <a:endParaRPr lang="en-US" dirty="0"/>
          </a:p>
          <a:p>
            <a:pPr lvl="1" eaLnBrk="1" hangingPunct="1"/>
            <a:r>
              <a:rPr lang="en-US" dirty="0"/>
              <a:t>An internal node has 1 or more </a:t>
            </a:r>
            <a:r>
              <a:rPr lang="en-US" b="1" i="1" dirty="0"/>
              <a:t>children</a:t>
            </a:r>
            <a:r>
              <a:rPr lang="en-US" dirty="0"/>
              <a:t>, nodes that can be reached directly from that internal node. </a:t>
            </a:r>
          </a:p>
          <a:p>
            <a:pPr lvl="1" eaLnBrk="1" hangingPunct="1"/>
            <a:r>
              <a:rPr lang="en-US" dirty="0"/>
              <a:t>The internal node is said to be the </a:t>
            </a:r>
            <a:r>
              <a:rPr lang="en-US" b="1" i="1" dirty="0"/>
              <a:t>parent</a:t>
            </a:r>
            <a:r>
              <a:rPr lang="en-US" dirty="0"/>
              <a:t> of its child nodes</a:t>
            </a:r>
          </a:p>
        </p:txBody>
      </p:sp>
      <p:sp>
        <p:nvSpPr>
          <p:cNvPr id="3078" name="Oval 4"/>
          <p:cNvSpPr>
            <a:spLocks noChangeArrowheads="1"/>
          </p:cNvSpPr>
          <p:nvPr/>
        </p:nvSpPr>
        <p:spPr bwMode="auto">
          <a:xfrm>
            <a:off x="7391400" y="1524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6705600" y="2438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8077200" y="2438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5867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68580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10"/>
          <p:cNvSpPr>
            <a:spLocks noChangeArrowheads="1"/>
          </p:cNvSpPr>
          <p:nvPr/>
        </p:nvSpPr>
        <p:spPr bwMode="auto">
          <a:xfrm>
            <a:off x="7848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 flipH="1">
            <a:off x="7239000" y="2133600"/>
            <a:ext cx="304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7997825" y="2128838"/>
            <a:ext cx="301625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 flipH="1">
            <a:off x="6400800" y="30480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7162800" y="3124200"/>
            <a:ext cx="7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7315200" y="2971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7696200" y="838200"/>
            <a:ext cx="1255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root node</a:t>
            </a:r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6613525" y="5170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leaf nodes</a:t>
            </a:r>
          </a:p>
        </p:txBody>
      </p:sp>
      <p:sp>
        <p:nvSpPr>
          <p:cNvPr id="3091" name="Line 18"/>
          <p:cNvSpPr>
            <a:spLocks noChangeShapeType="1"/>
          </p:cNvSpPr>
          <p:nvPr/>
        </p:nvSpPr>
        <p:spPr bwMode="auto">
          <a:xfrm flipV="1">
            <a:off x="7620000" y="4648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 flipH="1" flipV="1">
            <a:off x="6705600" y="4343400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0"/>
          <p:cNvSpPr>
            <a:spLocks noChangeShapeType="1"/>
          </p:cNvSpPr>
          <p:nvPr/>
        </p:nvSpPr>
        <p:spPr bwMode="auto">
          <a:xfrm flipH="1" flipV="1">
            <a:off x="7467600" y="43434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1"/>
          <p:cNvSpPr>
            <a:spLocks noChangeShapeType="1"/>
          </p:cNvSpPr>
          <p:nvPr/>
        </p:nvSpPr>
        <p:spPr bwMode="auto">
          <a:xfrm flipV="1">
            <a:off x="7620000" y="43434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2"/>
          <p:cNvSpPr>
            <a:spLocks noChangeShapeType="1"/>
          </p:cNvSpPr>
          <p:nvPr/>
        </p:nvSpPr>
        <p:spPr bwMode="auto">
          <a:xfrm flipV="1">
            <a:off x="7620000" y="4495800"/>
            <a:ext cx="1143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 flipH="1" flipV="1">
            <a:off x="8686800" y="3429000"/>
            <a:ext cx="762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24"/>
          <p:cNvSpPr>
            <a:spLocks noChangeShapeType="1"/>
          </p:cNvSpPr>
          <p:nvPr/>
        </p:nvSpPr>
        <p:spPr bwMode="auto">
          <a:xfrm flipH="1">
            <a:off x="8153400" y="1143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6003925" y="1154113"/>
            <a:ext cx="101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internal</a:t>
            </a:r>
            <a:br>
              <a:rPr lang="en-US" sz="2000"/>
            </a:br>
            <a:r>
              <a:rPr lang="en-US" sz="2000"/>
              <a:t>nodes</a:t>
            </a:r>
          </a:p>
        </p:txBody>
      </p:sp>
      <p:sp>
        <p:nvSpPr>
          <p:cNvPr id="3099" name="Line 26"/>
          <p:cNvSpPr>
            <a:spLocks noChangeShapeType="1"/>
          </p:cNvSpPr>
          <p:nvPr/>
        </p:nvSpPr>
        <p:spPr bwMode="auto">
          <a:xfrm>
            <a:off x="6477000" y="1905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27"/>
          <p:cNvSpPr>
            <a:spLocks noChangeShapeType="1"/>
          </p:cNvSpPr>
          <p:nvPr/>
        </p:nvSpPr>
        <p:spPr bwMode="auto">
          <a:xfrm>
            <a:off x="6477000" y="1905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Polish Notation for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 or infix notation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3 + 4</a:t>
            </a:r>
          </a:p>
          <a:p>
            <a:r>
              <a:rPr lang="en-US" dirty="0"/>
              <a:t>Polish or prefix notation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+ 3 4</a:t>
            </a:r>
          </a:p>
          <a:p>
            <a:pPr lvl="1"/>
            <a:r>
              <a:rPr lang="en-US" dirty="0">
                <a:latin typeface="+mj-lt"/>
                <a:cs typeface="Courier"/>
              </a:rPr>
              <a:t>Does not need brackets if each operator has fixed number of operands.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10000" y="9144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1066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2600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10991" y="19084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3391" y="20608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572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9050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076700" y="31242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2766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482936" y="3013364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5336" y="3165764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0480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448300" y="41148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00700" y="42672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90500" y="42810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" y="44334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545772" y="5119255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98172" y="5271655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688773" y="51435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173" y="5295900"/>
            <a:ext cx="53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9" name="Straight Arrow Connector 38"/>
          <p:cNvCxnSpPr>
            <a:stCxn id="7" idx="3"/>
            <a:endCxn id="9" idx="7"/>
          </p:cNvCxnSpPr>
          <p:nvPr/>
        </p:nvCxnSpPr>
        <p:spPr bwMode="auto">
          <a:xfrm flipH="1">
            <a:off x="2468048" y="1629848"/>
            <a:ext cx="1464704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7" idx="5"/>
            <a:endCxn id="13" idx="1"/>
          </p:cNvCxnSpPr>
          <p:nvPr/>
        </p:nvCxnSpPr>
        <p:spPr bwMode="auto">
          <a:xfrm>
            <a:off x="4525448" y="1629848"/>
            <a:ext cx="408295" cy="401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9" idx="3"/>
          </p:cNvCxnSpPr>
          <p:nvPr/>
        </p:nvCxnSpPr>
        <p:spPr bwMode="auto">
          <a:xfrm flipH="1">
            <a:off x="1028700" y="2623912"/>
            <a:ext cx="846652" cy="5002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9" idx="4"/>
            <a:endCxn id="21" idx="0"/>
          </p:cNvCxnSpPr>
          <p:nvPr/>
        </p:nvCxnSpPr>
        <p:spPr bwMode="auto">
          <a:xfrm>
            <a:off x="2171700" y="2746664"/>
            <a:ext cx="152400" cy="3775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endCxn id="23" idx="7"/>
          </p:cNvCxnSpPr>
          <p:nvPr/>
        </p:nvCxnSpPr>
        <p:spPr bwMode="auto">
          <a:xfrm flipH="1">
            <a:off x="4792148" y="2710296"/>
            <a:ext cx="264761" cy="536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3" idx="5"/>
          </p:cNvCxnSpPr>
          <p:nvPr/>
        </p:nvCxnSpPr>
        <p:spPr bwMode="auto">
          <a:xfrm>
            <a:off x="5526439" y="2623912"/>
            <a:ext cx="264761" cy="35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7" idx="4"/>
          </p:cNvCxnSpPr>
          <p:nvPr/>
        </p:nvCxnSpPr>
        <p:spPr bwMode="auto">
          <a:xfrm flipH="1">
            <a:off x="762000" y="3962400"/>
            <a:ext cx="114300" cy="31865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3" idx="3"/>
            <a:endCxn id="29" idx="7"/>
          </p:cNvCxnSpPr>
          <p:nvPr/>
        </p:nvCxnSpPr>
        <p:spPr bwMode="auto">
          <a:xfrm flipH="1">
            <a:off x="3763448" y="3839648"/>
            <a:ext cx="436004" cy="3979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3" idx="5"/>
          </p:cNvCxnSpPr>
          <p:nvPr/>
        </p:nvCxnSpPr>
        <p:spPr bwMode="auto">
          <a:xfrm>
            <a:off x="4792148" y="3839648"/>
            <a:ext cx="857043" cy="282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9" idx="4"/>
          </p:cNvCxnSpPr>
          <p:nvPr/>
        </p:nvCxnSpPr>
        <p:spPr bwMode="auto">
          <a:xfrm flipH="1">
            <a:off x="3124200" y="4953000"/>
            <a:ext cx="342900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688773" y="4953000"/>
            <a:ext cx="292677" cy="1905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Expression evaluation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function evaluate (</a:t>
            </a:r>
            <a:r>
              <a:rPr lang="en-US" sz="2400" dirty="0" err="1"/>
              <a:t>list_of_tokens</a:t>
            </a:r>
            <a:r>
              <a:rPr lang="en-US" sz="2400" dirty="0"/>
              <a:t>) returns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3333CC"/>
                </a:solidFill>
              </a:rPr>
              <a:t>// pre list is not empty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first_token</a:t>
            </a:r>
            <a:r>
              <a:rPr lang="en-US" sz="2400" dirty="0"/>
              <a:t> = first token of </a:t>
            </a:r>
            <a:r>
              <a:rPr lang="en-US" sz="2400" dirty="0" err="1"/>
              <a:t>list_of_tokens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remove </a:t>
            </a:r>
            <a:r>
              <a:rPr lang="en-US" sz="2400" dirty="0" err="1"/>
              <a:t>first_token</a:t>
            </a:r>
            <a:r>
              <a:rPr lang="en-US" sz="2400" dirty="0"/>
              <a:t> from </a:t>
            </a:r>
            <a:r>
              <a:rPr lang="en-US" sz="2400" dirty="0" err="1"/>
              <a:t>list_of_tokens</a:t>
            </a:r>
            <a:r>
              <a:rPr lang="en-US" sz="2400" dirty="0"/>
              <a:t> </a:t>
            </a:r>
            <a:r>
              <a:rPr lang="en-US" sz="2000" i="1" dirty="0">
                <a:solidFill>
                  <a:srgbClr val="3333CC"/>
                </a:solidFill>
              </a:rPr>
              <a:t>// reduction of input</a:t>
            </a:r>
          </a:p>
          <a:p>
            <a:pPr marL="0" indent="0">
              <a:buNone/>
            </a:pPr>
            <a:r>
              <a:rPr lang="en-US" sz="2400" dirty="0"/>
              <a:t>	if (</a:t>
            </a:r>
            <a:r>
              <a:rPr lang="en-US" sz="2400" dirty="0" err="1"/>
              <a:t>first_token</a:t>
            </a:r>
            <a:r>
              <a:rPr lang="en-US" sz="2400" dirty="0"/>
              <a:t> == operand) {</a:t>
            </a:r>
            <a:r>
              <a:rPr lang="en-US" sz="2400" dirty="0">
                <a:solidFill>
                  <a:srgbClr val="FF0000"/>
                </a:solidFill>
              </a:rPr>
              <a:t>return </a:t>
            </a:r>
            <a:r>
              <a:rPr lang="en-US" sz="2400" dirty="0" err="1">
                <a:solidFill>
                  <a:srgbClr val="FF0000"/>
                </a:solidFill>
              </a:rPr>
              <a:t>first_token</a:t>
            </a:r>
            <a:r>
              <a:rPr lang="en-US" sz="2400" dirty="0"/>
              <a:t>} </a:t>
            </a:r>
            <a:r>
              <a:rPr lang="en-US" sz="2000" i="1" dirty="0">
                <a:solidFill>
                  <a:schemeClr val="accent2"/>
                </a:solidFill>
              </a:rPr>
              <a:t>// base case</a:t>
            </a:r>
          </a:p>
          <a:p>
            <a:pPr marL="0" indent="0">
              <a:buNone/>
            </a:pPr>
            <a:r>
              <a:rPr lang="en-US" sz="2400" dirty="0"/>
              <a:t>	else </a:t>
            </a:r>
            <a:r>
              <a:rPr lang="en-US" sz="2000" i="1" dirty="0">
                <a:solidFill>
                  <a:srgbClr val="3333CC"/>
                </a:solidFill>
              </a:rPr>
              <a:t>// recursive call</a:t>
            </a:r>
          </a:p>
          <a:p>
            <a:pPr marL="0" indent="0">
              <a:buNone/>
            </a:pPr>
            <a:r>
              <a:rPr lang="en-US" sz="2400" dirty="0"/>
              <a:t>	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first_result</a:t>
            </a:r>
            <a:r>
              <a:rPr lang="en-US" sz="2400" dirty="0"/>
              <a:t> = evaluate (</a:t>
            </a:r>
            <a:r>
              <a:rPr lang="en-US" sz="2400" dirty="0" err="1"/>
              <a:t>list_of_tokens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second_result</a:t>
            </a:r>
            <a:r>
              <a:rPr lang="en-US" sz="2400" dirty="0"/>
              <a:t> = evaluate (</a:t>
            </a:r>
            <a:r>
              <a:rPr lang="en-US" sz="2400" dirty="0" err="1"/>
              <a:t>list_of_tokens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    </a:t>
            </a:r>
            <a:r>
              <a:rPr lang="en-US" sz="2400" dirty="0">
                <a:solidFill>
                  <a:srgbClr val="FF0000"/>
                </a:solidFill>
              </a:rPr>
              <a:t>return result of operate(</a:t>
            </a:r>
            <a:r>
              <a:rPr lang="en-US" sz="2400" dirty="0" err="1">
                <a:solidFill>
                  <a:srgbClr val="FF0000"/>
                </a:solidFill>
              </a:rPr>
              <a:t>first_result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second_result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first_token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762000"/>
            <a:ext cx="3619500" cy="3124200"/>
            <a:chOff x="190500" y="914400"/>
            <a:chExt cx="6130636" cy="5067300"/>
          </a:xfrm>
        </p:grpSpPr>
        <p:sp>
          <p:nvSpPr>
            <p:cNvPr id="7" name="Oval 6"/>
            <p:cNvSpPr/>
            <p:nvPr/>
          </p:nvSpPr>
          <p:spPr bwMode="auto">
            <a:xfrm>
              <a:off x="3810000" y="914400"/>
              <a:ext cx="838200" cy="838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2400" y="1066800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+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752600" y="1908464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5000" y="2060863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-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0991" y="1908464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3390" y="2060863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*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57200" y="3124200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600" y="3276600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~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905000" y="3124200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57399" y="3276600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076700" y="3124200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29099" y="3276600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/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482936" y="3013364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35336" y="3165764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048000" y="4114800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399" y="4267200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+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448300" y="4114800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00700" y="4267200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0500" y="4281055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" y="4433455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545772" y="5119255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98171" y="5271655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688773" y="5143500"/>
              <a:ext cx="838200" cy="838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41173" y="5295900"/>
              <a:ext cx="533400" cy="6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9</a:t>
              </a:r>
            </a:p>
          </p:txBody>
        </p:sp>
        <p:cxnSp>
          <p:nvCxnSpPr>
            <p:cNvPr id="39" name="Straight Arrow Connector 38"/>
            <p:cNvCxnSpPr>
              <a:stCxn id="7" idx="3"/>
              <a:endCxn id="9" idx="7"/>
            </p:cNvCxnSpPr>
            <p:nvPr/>
          </p:nvCxnSpPr>
          <p:spPr bwMode="auto">
            <a:xfrm flipH="1">
              <a:off x="2468048" y="1629848"/>
              <a:ext cx="1464704" cy="40136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7" idx="5"/>
              <a:endCxn id="13" idx="1"/>
            </p:cNvCxnSpPr>
            <p:nvPr/>
          </p:nvCxnSpPr>
          <p:spPr bwMode="auto">
            <a:xfrm>
              <a:off x="4525448" y="1629848"/>
              <a:ext cx="408295" cy="40136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9" idx="3"/>
            </p:cNvCxnSpPr>
            <p:nvPr/>
          </p:nvCxnSpPr>
          <p:spPr bwMode="auto">
            <a:xfrm flipH="1">
              <a:off x="1028700" y="2623912"/>
              <a:ext cx="846652" cy="5002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9" idx="4"/>
              <a:endCxn id="21" idx="0"/>
            </p:cNvCxnSpPr>
            <p:nvPr/>
          </p:nvCxnSpPr>
          <p:spPr bwMode="auto">
            <a:xfrm>
              <a:off x="2171700" y="2746664"/>
              <a:ext cx="152400" cy="37753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23" idx="7"/>
            </p:cNvCxnSpPr>
            <p:nvPr/>
          </p:nvCxnSpPr>
          <p:spPr bwMode="auto">
            <a:xfrm flipH="1">
              <a:off x="4792148" y="2710296"/>
              <a:ext cx="264761" cy="5366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>
              <a:stCxn id="13" idx="5"/>
            </p:cNvCxnSpPr>
            <p:nvPr/>
          </p:nvCxnSpPr>
          <p:spPr bwMode="auto">
            <a:xfrm>
              <a:off x="5526439" y="2623912"/>
              <a:ext cx="264761" cy="3547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>
              <a:stCxn id="17" idx="4"/>
            </p:cNvCxnSpPr>
            <p:nvPr/>
          </p:nvCxnSpPr>
          <p:spPr bwMode="auto">
            <a:xfrm flipH="1">
              <a:off x="762000" y="3962400"/>
              <a:ext cx="114300" cy="31865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23" idx="3"/>
              <a:endCxn id="29" idx="7"/>
            </p:cNvCxnSpPr>
            <p:nvPr/>
          </p:nvCxnSpPr>
          <p:spPr bwMode="auto">
            <a:xfrm flipH="1">
              <a:off x="3763448" y="3839648"/>
              <a:ext cx="436004" cy="3979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>
              <a:stCxn id="23" idx="5"/>
            </p:cNvCxnSpPr>
            <p:nvPr/>
          </p:nvCxnSpPr>
          <p:spPr bwMode="auto">
            <a:xfrm>
              <a:off x="4792148" y="3839648"/>
              <a:ext cx="857043" cy="28207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29" idx="4"/>
            </p:cNvCxnSpPr>
            <p:nvPr/>
          </p:nvCxnSpPr>
          <p:spPr bwMode="auto">
            <a:xfrm flipH="1">
              <a:off x="3124200" y="4953000"/>
              <a:ext cx="342900" cy="1905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688773" y="4953000"/>
              <a:ext cx="292677" cy="1905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4038600"/>
            <a:ext cx="7543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using in-order traversal:</a:t>
            </a:r>
          </a:p>
          <a:p>
            <a: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  <a:t>( (~5) </a:t>
            </a:r>
            <a:r>
              <a:rPr lang="mr-IN" sz="2400" dirty="0">
                <a:solidFill>
                  <a:schemeClr val="accent2"/>
                </a:solidFill>
                <a:latin typeface="Courier"/>
                <a:cs typeface="Courier"/>
              </a:rPr>
              <a:t>–</a:t>
            </a:r>
            <a: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  <a:t> 4) + ( ( (8 + 9) / 2) ) * 5 )</a:t>
            </a:r>
          </a:p>
          <a:p>
            <a:r>
              <a:rPr lang="en-US" dirty="0"/>
              <a:t>Evaluate using pre-order traversal (Polish):</a:t>
            </a:r>
          </a:p>
          <a:p>
            <a:r>
              <a:rPr lang="en-US" dirty="0">
                <a:solidFill>
                  <a:srgbClr val="3333CC"/>
                </a:solidFill>
                <a:latin typeface="Courier"/>
                <a:cs typeface="Courier"/>
              </a:rPr>
              <a:t>+ - ~ 5 x 4 * / + 8 9 2 5</a:t>
            </a:r>
          </a:p>
        </p:txBody>
      </p:sp>
    </p:spTree>
    <p:extLst>
      <p:ext uri="{BB962C8B-B14F-4D97-AF65-F5344CB8AC3E}">
        <p14:creationId xmlns:p14="http://schemas.microsoft.com/office/powerpoint/2010/main" val="320810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Trees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Only access point is the root</a:t>
            </a:r>
          </a:p>
          <a:p>
            <a:pPr eaLnBrk="1" hangingPunct="1"/>
            <a:r>
              <a:rPr lang="en-US"/>
              <a:t>All nodes, except the root, have one parent</a:t>
            </a:r>
          </a:p>
          <a:p>
            <a:pPr lvl="1" eaLnBrk="1" hangingPunct="1"/>
            <a:r>
              <a:rPr lang="en-US"/>
              <a:t>like the inheritance hierarchy in Java</a:t>
            </a:r>
          </a:p>
          <a:p>
            <a:pPr eaLnBrk="1" hangingPunct="1"/>
            <a:r>
              <a:rPr lang="en-US"/>
              <a:t>Traditionally trees drawn upside down</a:t>
            </a:r>
          </a:p>
        </p:txBody>
      </p:sp>
      <p:sp>
        <p:nvSpPr>
          <p:cNvPr id="4102" name="Oval 4"/>
          <p:cNvSpPr>
            <a:spLocks noChangeArrowheads="1"/>
          </p:cNvSpPr>
          <p:nvPr/>
        </p:nvSpPr>
        <p:spPr bwMode="auto">
          <a:xfrm>
            <a:off x="3733800" y="34290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3124200" y="41148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6"/>
          <p:cNvSpPr>
            <a:spLocks noChangeArrowheads="1"/>
          </p:cNvSpPr>
          <p:nvPr/>
        </p:nvSpPr>
        <p:spPr bwMode="auto">
          <a:xfrm>
            <a:off x="4267200" y="41148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7"/>
          <p:cNvSpPr>
            <a:spLocks noChangeArrowheads="1"/>
          </p:cNvSpPr>
          <p:nvPr/>
        </p:nvSpPr>
        <p:spPr bwMode="auto">
          <a:xfrm>
            <a:off x="2133600" y="48768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8"/>
          <p:cNvSpPr>
            <a:spLocks noChangeArrowheads="1"/>
          </p:cNvSpPr>
          <p:nvPr/>
        </p:nvSpPr>
        <p:spPr bwMode="auto">
          <a:xfrm>
            <a:off x="3429000" y="49530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9"/>
          <p:cNvSpPr>
            <a:spLocks noChangeArrowheads="1"/>
          </p:cNvSpPr>
          <p:nvPr/>
        </p:nvSpPr>
        <p:spPr bwMode="auto">
          <a:xfrm>
            <a:off x="4953000" y="49530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Oval 10"/>
          <p:cNvSpPr>
            <a:spLocks noChangeArrowheads="1"/>
          </p:cNvSpPr>
          <p:nvPr/>
        </p:nvSpPr>
        <p:spPr bwMode="auto">
          <a:xfrm>
            <a:off x="4343400" y="57912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1"/>
          <p:cNvSpPr>
            <a:spLocks noChangeShapeType="1"/>
          </p:cNvSpPr>
          <p:nvPr/>
        </p:nvSpPr>
        <p:spPr bwMode="auto">
          <a:xfrm flipH="1">
            <a:off x="3581400" y="39624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2"/>
          <p:cNvSpPr>
            <a:spLocks noChangeShapeType="1"/>
          </p:cNvSpPr>
          <p:nvPr/>
        </p:nvSpPr>
        <p:spPr bwMode="auto">
          <a:xfrm>
            <a:off x="4191000" y="39624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3"/>
          <p:cNvSpPr>
            <a:spLocks noChangeShapeType="1"/>
          </p:cNvSpPr>
          <p:nvPr/>
        </p:nvSpPr>
        <p:spPr bwMode="auto">
          <a:xfrm flipH="1">
            <a:off x="2667000" y="45720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14"/>
          <p:cNvSpPr>
            <a:spLocks noChangeShapeType="1"/>
          </p:cNvSpPr>
          <p:nvPr/>
        </p:nvSpPr>
        <p:spPr bwMode="auto">
          <a:xfrm>
            <a:off x="3581400" y="47244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15"/>
          <p:cNvSpPr>
            <a:spLocks noChangeShapeType="1"/>
          </p:cNvSpPr>
          <p:nvPr/>
        </p:nvSpPr>
        <p:spPr bwMode="auto">
          <a:xfrm>
            <a:off x="4724400" y="4648200"/>
            <a:ext cx="304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Line 16"/>
          <p:cNvSpPr>
            <a:spLocks noChangeShapeType="1"/>
          </p:cNvSpPr>
          <p:nvPr/>
        </p:nvSpPr>
        <p:spPr bwMode="auto">
          <a:xfrm flipH="1">
            <a:off x="4876800" y="5486400"/>
            <a:ext cx="304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auto">
          <a:xfrm>
            <a:off x="5013325" y="3265488"/>
            <a:ext cx="79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root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auto">
          <a:xfrm>
            <a:off x="5699125" y="6008688"/>
            <a:ext cx="1214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leaves</a:t>
            </a:r>
          </a:p>
        </p:txBody>
      </p:sp>
      <p:pic>
        <p:nvPicPr>
          <p:cNvPr id="411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177165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292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Properties of Trees and Nodes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5486400" cy="5486400"/>
          </a:xfrm>
        </p:spPr>
        <p:txBody>
          <a:bodyPr/>
          <a:lstStyle/>
          <a:p>
            <a:pPr eaLnBrk="1" hangingPunct="1"/>
            <a:r>
              <a:rPr lang="en-US" i="1"/>
              <a:t>siblings: </a:t>
            </a:r>
            <a:r>
              <a:rPr lang="en-US"/>
              <a:t>two nodes that have the same parent</a:t>
            </a:r>
          </a:p>
          <a:p>
            <a:pPr eaLnBrk="1" hangingPunct="1"/>
            <a:r>
              <a:rPr lang="en-US" i="1"/>
              <a:t>edge:</a:t>
            </a:r>
            <a:r>
              <a:rPr lang="en-US"/>
              <a:t> the link from one node to another</a:t>
            </a:r>
          </a:p>
          <a:p>
            <a:pPr eaLnBrk="1" hangingPunct="1"/>
            <a:r>
              <a:rPr lang="en-US" i="1"/>
              <a:t>path length:</a:t>
            </a:r>
            <a:r>
              <a:rPr lang="en-US"/>
              <a:t> the number of edges that must be traversed to get from one node to another</a:t>
            </a:r>
            <a:endParaRPr lang="en-US" i="1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6589713" y="15351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5903913" y="24495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7275513" y="24495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6437313" y="2144713"/>
            <a:ext cx="304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7196138" y="2139950"/>
            <a:ext cx="301625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7466013" y="123031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15"/>
          <p:cNvSpPr txBox="1">
            <a:spLocks noChangeArrowheads="1"/>
          </p:cNvSpPr>
          <p:nvPr/>
        </p:nvSpPr>
        <p:spPr bwMode="auto">
          <a:xfrm>
            <a:off x="7297738" y="762000"/>
            <a:ext cx="798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root</a:t>
            </a:r>
          </a:p>
        </p:txBody>
      </p:sp>
      <p:sp>
        <p:nvSpPr>
          <p:cNvPr id="5133" name="Text Box 16"/>
          <p:cNvSpPr txBox="1">
            <a:spLocks noChangeArrowheads="1"/>
          </p:cNvSpPr>
          <p:nvPr/>
        </p:nvSpPr>
        <p:spPr bwMode="auto">
          <a:xfrm>
            <a:off x="6629400" y="3429000"/>
            <a:ext cx="1373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siblings</a:t>
            </a:r>
          </a:p>
        </p:txBody>
      </p:sp>
      <p:sp>
        <p:nvSpPr>
          <p:cNvPr id="5134" name="Line 17"/>
          <p:cNvSpPr>
            <a:spLocks noChangeShapeType="1"/>
          </p:cNvSpPr>
          <p:nvPr/>
        </p:nvSpPr>
        <p:spPr bwMode="auto">
          <a:xfrm flipH="1" flipV="1">
            <a:off x="6629400" y="31242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8"/>
          <p:cNvSpPr>
            <a:spLocks noChangeShapeType="1"/>
          </p:cNvSpPr>
          <p:nvPr/>
        </p:nvSpPr>
        <p:spPr bwMode="auto">
          <a:xfrm flipV="1">
            <a:off x="7239000" y="3200400"/>
            <a:ext cx="304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Text Box 28"/>
          <p:cNvSpPr txBox="1">
            <a:spLocks noChangeArrowheads="1"/>
          </p:cNvSpPr>
          <p:nvPr/>
        </p:nvSpPr>
        <p:spPr bwMode="auto">
          <a:xfrm>
            <a:off x="5394325" y="15351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edge</a:t>
            </a:r>
          </a:p>
        </p:txBody>
      </p:sp>
      <p:sp>
        <p:nvSpPr>
          <p:cNvPr id="5137" name="Line 29"/>
          <p:cNvSpPr>
            <a:spLocks noChangeShapeType="1"/>
          </p:cNvSpPr>
          <p:nvPr/>
        </p:nvSpPr>
        <p:spPr bwMode="auto">
          <a:xfrm>
            <a:off x="5943600" y="1905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39"/>
          <p:cNvSpPr>
            <a:spLocks noChangeShapeType="1"/>
          </p:cNvSpPr>
          <p:nvPr/>
        </p:nvSpPr>
        <p:spPr bwMode="auto">
          <a:xfrm>
            <a:off x="6172200" y="31242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Oval 40"/>
          <p:cNvSpPr>
            <a:spLocks noChangeArrowheads="1"/>
          </p:cNvSpPr>
          <p:nvPr/>
        </p:nvSpPr>
        <p:spPr bwMode="auto">
          <a:xfrm>
            <a:off x="58674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41"/>
          <p:cNvSpPr>
            <a:spLocks noChangeShapeType="1"/>
          </p:cNvSpPr>
          <p:nvPr/>
        </p:nvSpPr>
        <p:spPr bwMode="auto">
          <a:xfrm flipH="1">
            <a:off x="5562600" y="44958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Oval 42"/>
          <p:cNvSpPr>
            <a:spLocks noChangeArrowheads="1"/>
          </p:cNvSpPr>
          <p:nvPr/>
        </p:nvSpPr>
        <p:spPr bwMode="auto">
          <a:xfrm>
            <a:off x="50292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43"/>
          <p:cNvSpPr>
            <a:spLocks noChangeShapeType="1"/>
          </p:cNvSpPr>
          <p:nvPr/>
        </p:nvSpPr>
        <p:spPr bwMode="auto">
          <a:xfrm>
            <a:off x="6477000" y="4495800"/>
            <a:ext cx="533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Oval 44"/>
          <p:cNvSpPr>
            <a:spLocks noChangeArrowheads="1"/>
          </p:cNvSpPr>
          <p:nvPr/>
        </p:nvSpPr>
        <p:spPr bwMode="auto">
          <a:xfrm>
            <a:off x="68580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Text Box 46"/>
          <p:cNvSpPr txBox="1">
            <a:spLocks noChangeArrowheads="1"/>
          </p:cNvSpPr>
          <p:nvPr/>
        </p:nvSpPr>
        <p:spPr bwMode="auto">
          <a:xfrm>
            <a:off x="1303338" y="5257800"/>
            <a:ext cx="3268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path length from root to this</a:t>
            </a:r>
            <a:br>
              <a:rPr lang="en-US" sz="2000"/>
            </a:br>
            <a:r>
              <a:rPr lang="en-US" sz="2000"/>
              <a:t>node is 3</a:t>
            </a:r>
          </a:p>
        </p:txBody>
      </p:sp>
      <p:sp>
        <p:nvSpPr>
          <p:cNvPr id="5145" name="Line 47"/>
          <p:cNvSpPr>
            <a:spLocks noChangeShapeType="1"/>
          </p:cNvSpPr>
          <p:nvPr/>
        </p:nvSpPr>
        <p:spPr bwMode="auto">
          <a:xfrm flipV="1">
            <a:off x="4572000" y="5257800"/>
            <a:ext cx="381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Properties of Trees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15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/>
              <a:t>depth:</a:t>
            </a:r>
            <a:r>
              <a:rPr lang="en-US"/>
              <a:t> the path length from the root of the tree to this node</a:t>
            </a:r>
            <a:endParaRPr lang="en-US" i="1"/>
          </a:p>
          <a:p>
            <a:pPr eaLnBrk="1" hangingPunct="1">
              <a:lnSpc>
                <a:spcPct val="90000"/>
              </a:lnSpc>
            </a:pPr>
            <a:r>
              <a:rPr lang="en-US" i="1"/>
              <a:t>height of a node: </a:t>
            </a:r>
            <a:r>
              <a:rPr lang="en-US"/>
              <a:t>The maximum distance (path length) of any leaf from this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leaf has a height of 0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height of a tree is the height of the root of that tree</a:t>
            </a:r>
          </a:p>
          <a:p>
            <a:pPr eaLnBrk="1" hangingPunct="1">
              <a:lnSpc>
                <a:spcPct val="90000"/>
              </a:lnSpc>
            </a:pPr>
            <a:r>
              <a:rPr lang="en-US" i="1"/>
              <a:t>descendants</a:t>
            </a:r>
            <a:r>
              <a:rPr lang="en-US"/>
              <a:t>:</a:t>
            </a:r>
            <a:r>
              <a:rPr lang="en-US" i="1"/>
              <a:t> </a:t>
            </a:r>
            <a:r>
              <a:rPr lang="en-US"/>
              <a:t>any nodes that can be reached via 1 or more edges from this node</a:t>
            </a:r>
          </a:p>
          <a:p>
            <a:pPr eaLnBrk="1" hangingPunct="1">
              <a:lnSpc>
                <a:spcPct val="90000"/>
              </a:lnSpc>
            </a:pPr>
            <a:r>
              <a:rPr lang="en-US" i="1"/>
              <a:t>ancestors:</a:t>
            </a:r>
            <a:r>
              <a:rPr lang="en-US"/>
              <a:t> any nodes for which this node is a descendant </a:t>
            </a:r>
            <a:endParaRPr lang="en-US" i="1"/>
          </a:p>
          <a:p>
            <a:pPr eaLnBrk="1" hangingPunct="1">
              <a:lnSpc>
                <a:spcPct val="90000"/>
              </a:lnSpc>
            </a:pPr>
            <a:endParaRPr lang="en-US" i="1"/>
          </a:p>
          <a:p>
            <a:pPr eaLnBrk="1" hangingPunct="1">
              <a:lnSpc>
                <a:spcPct val="90000"/>
              </a:lnSpc>
            </a:pPr>
            <a:endParaRPr lang="en-US" i="1"/>
          </a:p>
          <a:p>
            <a:pPr lvl="1"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Visualization</a:t>
            </a:r>
          </a:p>
        </p:txBody>
      </p:sp>
      <p:grpSp>
        <p:nvGrpSpPr>
          <p:cNvPr id="7173" name="Group 6"/>
          <p:cNvGrpSpPr>
            <a:grpSpLocks/>
          </p:cNvGrpSpPr>
          <p:nvPr/>
        </p:nvGrpSpPr>
        <p:grpSpPr bwMode="auto">
          <a:xfrm>
            <a:off x="5257800" y="1752600"/>
            <a:ext cx="838200" cy="914400"/>
            <a:chOff x="2640" y="816"/>
            <a:chExt cx="528" cy="576"/>
          </a:xfrm>
        </p:grpSpPr>
        <p:sp>
          <p:nvSpPr>
            <p:cNvPr id="7230" name="Oval 4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1" name="Text Box 5"/>
            <p:cNvSpPr txBox="1">
              <a:spLocks noChangeArrowheads="1"/>
            </p:cNvSpPr>
            <p:nvPr/>
          </p:nvSpPr>
          <p:spPr bwMode="auto">
            <a:xfrm>
              <a:off x="2772" y="94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</p:grpSp>
      <p:grpSp>
        <p:nvGrpSpPr>
          <p:cNvPr id="7174" name="Group 7"/>
          <p:cNvGrpSpPr>
            <a:grpSpLocks/>
          </p:cNvGrpSpPr>
          <p:nvPr/>
        </p:nvGrpSpPr>
        <p:grpSpPr bwMode="auto">
          <a:xfrm>
            <a:off x="381000" y="1752600"/>
            <a:ext cx="838200" cy="914400"/>
            <a:chOff x="2640" y="816"/>
            <a:chExt cx="528" cy="576"/>
          </a:xfrm>
        </p:grpSpPr>
        <p:sp>
          <p:nvSpPr>
            <p:cNvPr id="7228" name="Oval 8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Text Box 9"/>
            <p:cNvSpPr txBox="1">
              <a:spLocks noChangeArrowheads="1"/>
            </p:cNvSpPr>
            <p:nvPr/>
          </p:nvSpPr>
          <p:spPr bwMode="auto">
            <a:xfrm>
              <a:off x="2772" y="94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</p:grpSp>
      <p:grpSp>
        <p:nvGrpSpPr>
          <p:cNvPr id="7175" name="Group 10"/>
          <p:cNvGrpSpPr>
            <a:grpSpLocks/>
          </p:cNvGrpSpPr>
          <p:nvPr/>
        </p:nvGrpSpPr>
        <p:grpSpPr bwMode="auto">
          <a:xfrm>
            <a:off x="2895600" y="1828800"/>
            <a:ext cx="838200" cy="914400"/>
            <a:chOff x="2640" y="816"/>
            <a:chExt cx="528" cy="576"/>
          </a:xfrm>
        </p:grpSpPr>
        <p:sp>
          <p:nvSpPr>
            <p:cNvPr id="7226" name="Oval 11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Text Box 12"/>
            <p:cNvSpPr txBox="1">
              <a:spLocks noChangeArrowheads="1"/>
            </p:cNvSpPr>
            <p:nvPr/>
          </p:nvSpPr>
          <p:spPr bwMode="auto">
            <a:xfrm>
              <a:off x="2772" y="94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7176" name="Group 13"/>
          <p:cNvGrpSpPr>
            <a:grpSpLocks/>
          </p:cNvGrpSpPr>
          <p:nvPr/>
        </p:nvGrpSpPr>
        <p:grpSpPr bwMode="auto">
          <a:xfrm>
            <a:off x="1981200" y="3124200"/>
            <a:ext cx="838200" cy="914400"/>
            <a:chOff x="2640" y="816"/>
            <a:chExt cx="528" cy="576"/>
          </a:xfrm>
        </p:grpSpPr>
        <p:sp>
          <p:nvSpPr>
            <p:cNvPr id="7224" name="Oval 14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Text Box 15"/>
            <p:cNvSpPr txBox="1">
              <a:spLocks noChangeArrowheads="1"/>
            </p:cNvSpPr>
            <p:nvPr/>
          </p:nvSpPr>
          <p:spPr bwMode="auto">
            <a:xfrm>
              <a:off x="2772" y="941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</p:grpSp>
      <p:grpSp>
        <p:nvGrpSpPr>
          <p:cNvPr id="7177" name="Group 16"/>
          <p:cNvGrpSpPr>
            <a:grpSpLocks/>
          </p:cNvGrpSpPr>
          <p:nvPr/>
        </p:nvGrpSpPr>
        <p:grpSpPr bwMode="auto">
          <a:xfrm>
            <a:off x="381000" y="3200400"/>
            <a:ext cx="838200" cy="914400"/>
            <a:chOff x="2640" y="816"/>
            <a:chExt cx="528" cy="576"/>
          </a:xfrm>
        </p:grpSpPr>
        <p:sp>
          <p:nvSpPr>
            <p:cNvPr id="7222" name="Oval 17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Text Box 18"/>
            <p:cNvSpPr txBox="1">
              <a:spLocks noChangeArrowheads="1"/>
            </p:cNvSpPr>
            <p:nvPr/>
          </p:nvSpPr>
          <p:spPr bwMode="auto">
            <a:xfrm>
              <a:off x="2772" y="94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</p:grpSp>
      <p:grpSp>
        <p:nvGrpSpPr>
          <p:cNvPr id="7178" name="Group 19"/>
          <p:cNvGrpSpPr>
            <a:grpSpLocks/>
          </p:cNvGrpSpPr>
          <p:nvPr/>
        </p:nvGrpSpPr>
        <p:grpSpPr bwMode="auto">
          <a:xfrm>
            <a:off x="3657600" y="762000"/>
            <a:ext cx="838200" cy="914400"/>
            <a:chOff x="2640" y="816"/>
            <a:chExt cx="528" cy="576"/>
          </a:xfrm>
        </p:grpSpPr>
        <p:sp>
          <p:nvSpPr>
            <p:cNvPr id="7220" name="Oval 20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Text Box 21"/>
            <p:cNvSpPr txBox="1">
              <a:spLocks noChangeArrowheads="1"/>
            </p:cNvSpPr>
            <p:nvPr/>
          </p:nvSpPr>
          <p:spPr bwMode="auto">
            <a:xfrm>
              <a:off x="2772" y="94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  <p:grpSp>
        <p:nvGrpSpPr>
          <p:cNvPr id="7179" name="Group 22"/>
          <p:cNvGrpSpPr>
            <a:grpSpLocks/>
          </p:cNvGrpSpPr>
          <p:nvPr/>
        </p:nvGrpSpPr>
        <p:grpSpPr bwMode="auto">
          <a:xfrm>
            <a:off x="3429000" y="3124200"/>
            <a:ext cx="838200" cy="914400"/>
            <a:chOff x="2640" y="816"/>
            <a:chExt cx="528" cy="576"/>
          </a:xfrm>
        </p:grpSpPr>
        <p:sp>
          <p:nvSpPr>
            <p:cNvPr id="7218" name="Oval 23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Text Box 24"/>
            <p:cNvSpPr txBox="1">
              <a:spLocks noChangeArrowheads="1"/>
            </p:cNvSpPr>
            <p:nvPr/>
          </p:nvSpPr>
          <p:spPr bwMode="auto">
            <a:xfrm>
              <a:off x="2772" y="941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</p:grpSp>
      <p:grpSp>
        <p:nvGrpSpPr>
          <p:cNvPr id="7180" name="Group 25"/>
          <p:cNvGrpSpPr>
            <a:grpSpLocks/>
          </p:cNvGrpSpPr>
          <p:nvPr/>
        </p:nvGrpSpPr>
        <p:grpSpPr bwMode="auto">
          <a:xfrm>
            <a:off x="4724400" y="3124200"/>
            <a:ext cx="838200" cy="914400"/>
            <a:chOff x="2640" y="816"/>
            <a:chExt cx="528" cy="576"/>
          </a:xfrm>
        </p:grpSpPr>
        <p:sp>
          <p:nvSpPr>
            <p:cNvPr id="7216" name="Oval 26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Text Box 27"/>
            <p:cNvSpPr txBox="1">
              <a:spLocks noChangeArrowheads="1"/>
            </p:cNvSpPr>
            <p:nvPr/>
          </p:nvSpPr>
          <p:spPr bwMode="auto">
            <a:xfrm>
              <a:off x="2772" y="94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</p:grpSp>
      <p:grpSp>
        <p:nvGrpSpPr>
          <p:cNvPr id="7181" name="Group 28"/>
          <p:cNvGrpSpPr>
            <a:grpSpLocks/>
          </p:cNvGrpSpPr>
          <p:nvPr/>
        </p:nvGrpSpPr>
        <p:grpSpPr bwMode="auto">
          <a:xfrm>
            <a:off x="7086600" y="3124200"/>
            <a:ext cx="838200" cy="914400"/>
            <a:chOff x="2640" y="816"/>
            <a:chExt cx="528" cy="576"/>
          </a:xfrm>
        </p:grpSpPr>
        <p:sp>
          <p:nvSpPr>
            <p:cNvPr id="7214" name="Oval 29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Text Box 30"/>
            <p:cNvSpPr txBox="1">
              <a:spLocks noChangeArrowheads="1"/>
            </p:cNvSpPr>
            <p:nvPr/>
          </p:nvSpPr>
          <p:spPr bwMode="auto">
            <a:xfrm>
              <a:off x="2772" y="9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</p:grpSp>
      <p:grpSp>
        <p:nvGrpSpPr>
          <p:cNvPr id="7182" name="Group 31"/>
          <p:cNvGrpSpPr>
            <a:grpSpLocks/>
          </p:cNvGrpSpPr>
          <p:nvPr/>
        </p:nvGrpSpPr>
        <p:grpSpPr bwMode="auto">
          <a:xfrm>
            <a:off x="5943600" y="3124200"/>
            <a:ext cx="838200" cy="914400"/>
            <a:chOff x="2640" y="816"/>
            <a:chExt cx="528" cy="576"/>
          </a:xfrm>
        </p:grpSpPr>
        <p:sp>
          <p:nvSpPr>
            <p:cNvPr id="7212" name="Oval 32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Text Box 33"/>
            <p:cNvSpPr txBox="1">
              <a:spLocks noChangeArrowheads="1"/>
            </p:cNvSpPr>
            <p:nvPr/>
          </p:nvSpPr>
          <p:spPr bwMode="auto">
            <a:xfrm>
              <a:off x="2772" y="941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</p:grpSp>
      <p:grpSp>
        <p:nvGrpSpPr>
          <p:cNvPr id="7183" name="Group 34"/>
          <p:cNvGrpSpPr>
            <a:grpSpLocks/>
          </p:cNvGrpSpPr>
          <p:nvPr/>
        </p:nvGrpSpPr>
        <p:grpSpPr bwMode="auto">
          <a:xfrm>
            <a:off x="4038600" y="4495800"/>
            <a:ext cx="838200" cy="914400"/>
            <a:chOff x="2640" y="816"/>
            <a:chExt cx="528" cy="576"/>
          </a:xfrm>
        </p:grpSpPr>
        <p:sp>
          <p:nvSpPr>
            <p:cNvPr id="7210" name="Oval 35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36"/>
            <p:cNvSpPr txBox="1">
              <a:spLocks noChangeArrowheads="1"/>
            </p:cNvSpPr>
            <p:nvPr/>
          </p:nvSpPr>
          <p:spPr bwMode="auto">
            <a:xfrm>
              <a:off x="2772" y="94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K</a:t>
              </a:r>
            </a:p>
          </p:txBody>
        </p:sp>
      </p:grpSp>
      <p:grpSp>
        <p:nvGrpSpPr>
          <p:cNvPr id="7184" name="Group 37"/>
          <p:cNvGrpSpPr>
            <a:grpSpLocks/>
          </p:cNvGrpSpPr>
          <p:nvPr/>
        </p:nvGrpSpPr>
        <p:grpSpPr bwMode="auto">
          <a:xfrm>
            <a:off x="5181600" y="4495800"/>
            <a:ext cx="838200" cy="914400"/>
            <a:chOff x="2640" y="816"/>
            <a:chExt cx="528" cy="576"/>
          </a:xfrm>
        </p:grpSpPr>
        <p:sp>
          <p:nvSpPr>
            <p:cNvPr id="7208" name="Oval 38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Text Box 39"/>
            <p:cNvSpPr txBox="1">
              <a:spLocks noChangeArrowheads="1"/>
            </p:cNvSpPr>
            <p:nvPr/>
          </p:nvSpPr>
          <p:spPr bwMode="auto">
            <a:xfrm>
              <a:off x="2772" y="94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</a:t>
              </a:r>
            </a:p>
          </p:txBody>
        </p:sp>
      </p:grpSp>
      <p:grpSp>
        <p:nvGrpSpPr>
          <p:cNvPr id="7185" name="Group 40"/>
          <p:cNvGrpSpPr>
            <a:grpSpLocks/>
          </p:cNvGrpSpPr>
          <p:nvPr/>
        </p:nvGrpSpPr>
        <p:grpSpPr bwMode="auto">
          <a:xfrm>
            <a:off x="7162800" y="4495800"/>
            <a:ext cx="838200" cy="914400"/>
            <a:chOff x="2640" y="816"/>
            <a:chExt cx="528" cy="576"/>
          </a:xfrm>
        </p:grpSpPr>
        <p:sp>
          <p:nvSpPr>
            <p:cNvPr id="7206" name="Oval 41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Text Box 42"/>
            <p:cNvSpPr txBox="1">
              <a:spLocks noChangeArrowheads="1"/>
            </p:cNvSpPr>
            <p:nvPr/>
          </p:nvSpPr>
          <p:spPr bwMode="auto">
            <a:xfrm>
              <a:off x="2772" y="941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M</a:t>
              </a:r>
            </a:p>
          </p:txBody>
        </p:sp>
      </p:grpSp>
      <p:grpSp>
        <p:nvGrpSpPr>
          <p:cNvPr id="7186" name="Group 43"/>
          <p:cNvGrpSpPr>
            <a:grpSpLocks/>
          </p:cNvGrpSpPr>
          <p:nvPr/>
        </p:nvGrpSpPr>
        <p:grpSpPr bwMode="auto">
          <a:xfrm>
            <a:off x="6096000" y="5410200"/>
            <a:ext cx="838200" cy="914400"/>
            <a:chOff x="2640" y="816"/>
            <a:chExt cx="528" cy="576"/>
          </a:xfrm>
        </p:grpSpPr>
        <p:sp>
          <p:nvSpPr>
            <p:cNvPr id="7204" name="Oval 44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45"/>
            <p:cNvSpPr txBox="1">
              <a:spLocks noChangeArrowheads="1"/>
            </p:cNvSpPr>
            <p:nvPr/>
          </p:nvSpPr>
          <p:spPr bwMode="auto">
            <a:xfrm>
              <a:off x="2772" y="94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N</a:t>
              </a:r>
            </a:p>
          </p:txBody>
        </p:sp>
      </p:grpSp>
      <p:grpSp>
        <p:nvGrpSpPr>
          <p:cNvPr id="7187" name="Group 46"/>
          <p:cNvGrpSpPr>
            <a:grpSpLocks/>
          </p:cNvGrpSpPr>
          <p:nvPr/>
        </p:nvGrpSpPr>
        <p:grpSpPr bwMode="auto">
          <a:xfrm>
            <a:off x="7924800" y="5410200"/>
            <a:ext cx="838200" cy="914400"/>
            <a:chOff x="2640" y="816"/>
            <a:chExt cx="528" cy="576"/>
          </a:xfrm>
        </p:grpSpPr>
        <p:sp>
          <p:nvSpPr>
            <p:cNvPr id="7202" name="Oval 47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Text Box 48"/>
            <p:cNvSpPr txBox="1">
              <a:spLocks noChangeArrowheads="1"/>
            </p:cNvSpPr>
            <p:nvPr/>
          </p:nvSpPr>
          <p:spPr bwMode="auto">
            <a:xfrm>
              <a:off x="2772" y="941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</p:grpSp>
      <p:sp>
        <p:nvSpPr>
          <p:cNvPr id="7188" name="Line 49"/>
          <p:cNvSpPr>
            <a:spLocks noChangeShapeType="1"/>
          </p:cNvSpPr>
          <p:nvPr/>
        </p:nvSpPr>
        <p:spPr bwMode="auto">
          <a:xfrm flipH="1">
            <a:off x="1219200" y="13716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50"/>
          <p:cNvSpPr>
            <a:spLocks noChangeShapeType="1"/>
          </p:cNvSpPr>
          <p:nvPr/>
        </p:nvSpPr>
        <p:spPr bwMode="auto">
          <a:xfrm flipH="1">
            <a:off x="3581400" y="1600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51"/>
          <p:cNvSpPr>
            <a:spLocks noChangeShapeType="1"/>
          </p:cNvSpPr>
          <p:nvPr/>
        </p:nvSpPr>
        <p:spPr bwMode="auto">
          <a:xfrm>
            <a:off x="4572000" y="1447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52"/>
          <p:cNvSpPr>
            <a:spLocks noChangeShapeType="1"/>
          </p:cNvSpPr>
          <p:nvPr/>
        </p:nvSpPr>
        <p:spPr bwMode="auto">
          <a:xfrm>
            <a:off x="8382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53"/>
          <p:cNvSpPr>
            <a:spLocks noChangeShapeType="1"/>
          </p:cNvSpPr>
          <p:nvPr/>
        </p:nvSpPr>
        <p:spPr bwMode="auto">
          <a:xfrm flipH="1">
            <a:off x="2514600" y="2667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54"/>
          <p:cNvSpPr>
            <a:spLocks noChangeShapeType="1"/>
          </p:cNvSpPr>
          <p:nvPr/>
        </p:nvSpPr>
        <p:spPr bwMode="auto">
          <a:xfrm>
            <a:off x="3581400" y="2667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55"/>
          <p:cNvSpPr>
            <a:spLocks noChangeShapeType="1"/>
          </p:cNvSpPr>
          <p:nvPr/>
        </p:nvSpPr>
        <p:spPr bwMode="auto">
          <a:xfrm flipH="1">
            <a:off x="5105400" y="2590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56"/>
          <p:cNvSpPr>
            <a:spLocks noChangeShapeType="1"/>
          </p:cNvSpPr>
          <p:nvPr/>
        </p:nvSpPr>
        <p:spPr bwMode="auto">
          <a:xfrm>
            <a:off x="5943600" y="2590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57"/>
          <p:cNvSpPr>
            <a:spLocks noChangeShapeType="1"/>
          </p:cNvSpPr>
          <p:nvPr/>
        </p:nvSpPr>
        <p:spPr bwMode="auto">
          <a:xfrm>
            <a:off x="6096000" y="2438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58"/>
          <p:cNvSpPr>
            <a:spLocks noChangeShapeType="1"/>
          </p:cNvSpPr>
          <p:nvPr/>
        </p:nvSpPr>
        <p:spPr bwMode="auto">
          <a:xfrm flipH="1">
            <a:off x="4572000" y="396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59"/>
          <p:cNvSpPr>
            <a:spLocks noChangeShapeType="1"/>
          </p:cNvSpPr>
          <p:nvPr/>
        </p:nvSpPr>
        <p:spPr bwMode="auto">
          <a:xfrm>
            <a:off x="5334000" y="4038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6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61"/>
          <p:cNvSpPr>
            <a:spLocks noChangeShapeType="1"/>
          </p:cNvSpPr>
          <p:nvPr/>
        </p:nvSpPr>
        <p:spPr bwMode="auto">
          <a:xfrm flipH="1">
            <a:off x="69342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62"/>
          <p:cNvSpPr>
            <a:spLocks noChangeShapeType="1"/>
          </p:cNvSpPr>
          <p:nvPr/>
        </p:nvSpPr>
        <p:spPr bwMode="auto">
          <a:xfrm>
            <a:off x="7848600" y="5334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Trees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many variations on trees but we will start with </a:t>
            </a:r>
            <a:r>
              <a:rPr lang="en-US" i="1" dirty="0"/>
              <a:t>binary trees</a:t>
            </a:r>
          </a:p>
          <a:p>
            <a:pPr eaLnBrk="1" hangingPunct="1"/>
            <a:r>
              <a:rPr lang="en-US" i="1" dirty="0"/>
              <a:t>binary tree: </a:t>
            </a:r>
            <a:r>
              <a:rPr lang="en-US" dirty="0"/>
              <a:t>each node has at most two children</a:t>
            </a:r>
          </a:p>
          <a:p>
            <a:pPr lvl="1" eaLnBrk="1" hangingPunct="1"/>
            <a:r>
              <a:rPr lang="en-US" dirty="0"/>
              <a:t>the possible children are usually referred to as the left child and the right child</a:t>
            </a:r>
          </a:p>
          <a:p>
            <a:pPr lvl="1" eaLnBrk="1" hangingPunct="1"/>
            <a:endParaRPr lang="en-US" dirty="0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929062" y="4267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090862" y="525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4843462" y="525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4675187" y="4103688"/>
            <a:ext cx="1195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parent</a:t>
            </a: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 flipH="1">
            <a:off x="3700462" y="4876800"/>
            <a:ext cx="381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4462462" y="48768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524000" y="5399088"/>
            <a:ext cx="149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left child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5529262" y="5322888"/>
            <a:ext cx="1709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right child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Full Binary Tree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full binary tree:</a:t>
            </a:r>
            <a:r>
              <a:rPr lang="en-US"/>
              <a:t> a binary tree is which each node was exactly 2 or 0 children</a:t>
            </a:r>
            <a:endParaRPr lang="en-US" i="1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771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H="1">
            <a:off x="3581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4419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3124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4876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 flipH="1">
            <a:off x="2743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3657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2209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3505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 flipH="1">
            <a:off x="5029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5486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4572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5715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H="1">
            <a:off x="3352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Oval 19"/>
          <p:cNvSpPr>
            <a:spLocks noChangeArrowheads="1"/>
          </p:cNvSpPr>
          <p:nvPr/>
        </p:nvSpPr>
        <p:spPr bwMode="auto">
          <a:xfrm>
            <a:off x="2819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4038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Oval 21"/>
          <p:cNvSpPr>
            <a:spLocks noChangeArrowheads="1"/>
          </p:cNvSpPr>
          <p:nvPr/>
        </p:nvSpPr>
        <p:spPr bwMode="auto">
          <a:xfrm>
            <a:off x="3886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H="1">
            <a:off x="5715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Oval 23"/>
          <p:cNvSpPr>
            <a:spLocks noChangeArrowheads="1"/>
          </p:cNvSpPr>
          <p:nvPr/>
        </p:nvSpPr>
        <p:spPr bwMode="auto">
          <a:xfrm>
            <a:off x="5181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24"/>
          <p:cNvSpPr>
            <a:spLocks noChangeArrowheads="1"/>
          </p:cNvSpPr>
          <p:nvPr/>
        </p:nvSpPr>
        <p:spPr bwMode="auto">
          <a:xfrm>
            <a:off x="6248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6248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 flipH="1">
            <a:off x="4876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5715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Oval 28"/>
          <p:cNvSpPr>
            <a:spLocks noChangeArrowheads="1"/>
          </p:cNvSpPr>
          <p:nvPr/>
        </p:nvSpPr>
        <p:spPr bwMode="auto">
          <a:xfrm>
            <a:off x="4343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Oval 29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Tree Traversals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Many algorithms require all nodes of a binary tree be visited and the contents of each node processed or examined.</a:t>
            </a:r>
          </a:p>
          <a:p>
            <a:pPr eaLnBrk="1" hangingPunct="1"/>
            <a:r>
              <a:rPr lang="en-US" sz="2800" dirty="0"/>
              <a:t>There are 4 traditional types of traversals</a:t>
            </a:r>
          </a:p>
          <a:p>
            <a:pPr lvl="1" eaLnBrk="1" hangingPunct="1"/>
            <a:r>
              <a:rPr lang="en-US" sz="2400" dirty="0"/>
              <a:t>preorder traversal: process the root, then process all sub trees (left to right)</a:t>
            </a:r>
          </a:p>
          <a:p>
            <a:pPr lvl="1" eaLnBrk="1" hangingPunct="1"/>
            <a:r>
              <a:rPr lang="en-US" sz="2400" dirty="0"/>
              <a:t>in order traversal: process the left sub tree, process the root, process the right sub tree</a:t>
            </a:r>
          </a:p>
          <a:p>
            <a:pPr lvl="1" eaLnBrk="1" hangingPunct="1"/>
            <a:r>
              <a:rPr lang="en-US" sz="2400" dirty="0"/>
              <a:t>post order traversal: process the left sub tree, process the right sub tree, then process the root</a:t>
            </a:r>
          </a:p>
          <a:p>
            <a:pPr lvl="1" eaLnBrk="1" hangingPunct="1"/>
            <a:r>
              <a:rPr lang="en-US" sz="2400" dirty="0"/>
              <a:t>level order traversal: starting from the root of a tree, process all nodes at the same depth from left to right, then proceed to the nodes at the next depth.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977</Words>
  <Application>Microsoft Macintosh PowerPoint</Application>
  <PresentationFormat>On-screen Show (4:3)</PresentationFormat>
  <Paragraphs>298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</vt:lpstr>
      <vt:lpstr>Marlett</vt:lpstr>
      <vt:lpstr>Times New Roman</vt:lpstr>
      <vt:lpstr>Default Design</vt:lpstr>
      <vt:lpstr>Day 20 Binary Trees</vt:lpstr>
      <vt:lpstr>Definitions</vt:lpstr>
      <vt:lpstr>Properties of Trees</vt:lpstr>
      <vt:lpstr>Properties of Trees and Nodes</vt:lpstr>
      <vt:lpstr>More Properties of Trees</vt:lpstr>
      <vt:lpstr>Tree Visualization</vt:lpstr>
      <vt:lpstr>Binary Trees</vt:lpstr>
      <vt:lpstr>Full Binary Tree</vt:lpstr>
      <vt:lpstr>Binary Tree Traversals</vt:lpstr>
      <vt:lpstr>Results of Traversals</vt:lpstr>
      <vt:lpstr>Tree Traversals</vt:lpstr>
      <vt:lpstr>Breadth First - Depth First</vt:lpstr>
      <vt:lpstr>Breadth First</vt:lpstr>
      <vt:lpstr>Breadth First Search of Tree</vt:lpstr>
      <vt:lpstr>Breadth First Search</vt:lpstr>
      <vt:lpstr>Breadth First Search</vt:lpstr>
      <vt:lpstr>Breadth First Search</vt:lpstr>
      <vt:lpstr>Breadth First Search</vt:lpstr>
      <vt:lpstr>Depth First Search</vt:lpstr>
      <vt:lpstr>Polish Notation for expressions</vt:lpstr>
      <vt:lpstr>Expression Tree</vt:lpstr>
      <vt:lpstr>Expression evaluation using recursion</vt:lpstr>
      <vt:lpstr>Expression Tree</vt:lpstr>
    </vt:vector>
  </TitlesOfParts>
  <Company>U of 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Microsoft Office User</cp:lastModifiedBy>
  <cp:revision>68</cp:revision>
  <dcterms:created xsi:type="dcterms:W3CDTF">2001-06-29T19:12:00Z</dcterms:created>
  <dcterms:modified xsi:type="dcterms:W3CDTF">2019-07-22T02:10:17Z</dcterms:modified>
</cp:coreProperties>
</file>