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69"/>
  </p:normalViewPr>
  <p:slideViewPr>
    <p:cSldViewPr snapToGrid="0" snapToObjects="1">
      <p:cViewPr varScale="1">
        <p:scale>
          <a:sx n="83" d="100"/>
          <a:sy n="83" d="100"/>
        </p:scale>
        <p:origin x="1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99-82DA-3141-BB5C-8D8DD33CB67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7AA-EEC1-BF41-B3C7-01FD02B9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99-82DA-3141-BB5C-8D8DD33CB67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7AA-EEC1-BF41-B3C7-01FD02B9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3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99-82DA-3141-BB5C-8D8DD33CB67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7AA-EEC1-BF41-B3C7-01FD02B9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99-82DA-3141-BB5C-8D8DD33CB67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7AA-EEC1-BF41-B3C7-01FD02B9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99-82DA-3141-BB5C-8D8DD33CB67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7AA-EEC1-BF41-B3C7-01FD02B9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99-82DA-3141-BB5C-8D8DD33CB67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7AA-EEC1-BF41-B3C7-01FD02B9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99-82DA-3141-BB5C-8D8DD33CB67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7AA-EEC1-BF41-B3C7-01FD02B9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9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99-82DA-3141-BB5C-8D8DD33CB67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7AA-EEC1-BF41-B3C7-01FD02B9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99-82DA-3141-BB5C-8D8DD33CB67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7AA-EEC1-BF41-B3C7-01FD02B9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99-82DA-3141-BB5C-8D8DD33CB67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7AA-EEC1-BF41-B3C7-01FD02B9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3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99-82DA-3141-BB5C-8D8DD33CB67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7AA-EEC1-BF41-B3C7-01FD02B9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4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53999-82DA-3141-BB5C-8D8DD33CB67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87AA-EEC1-BF41-B3C7-01FD02B9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3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gramming.com/tutorial/templates.html" TargetMode="External"/><Relationship Id="rId2" Type="http://schemas.openxmlformats.org/officeDocument/2006/relationships/hyperlink" Target="http://www.cprogramming.com/tutorial/stl/iterato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 312</a:t>
            </a:r>
            <a:br>
              <a:rPr lang="en-US" dirty="0"/>
            </a:br>
            <a:r>
              <a:rPr lang="en-US" dirty="0"/>
              <a:t>Iterators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iterator points to an item that is part of a larger container of items. </a:t>
            </a:r>
          </a:p>
          <a:p>
            <a:r>
              <a:rPr lang="en-US" dirty="0"/>
              <a:t>For instance, all containers support a function called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, which will return an iterator pointing to the beginning of the container (the first element) and function,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end(), </a:t>
            </a:r>
            <a:r>
              <a:rPr lang="en-US" dirty="0"/>
              <a:t>that returns an iterator corresponding to having reached the end of the container.</a:t>
            </a:r>
          </a:p>
          <a:p>
            <a:r>
              <a:rPr lang="en-US" dirty="0"/>
              <a:t>You can access the element by "dereferencing" the iterator with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just as you would dereference a pointer. </a:t>
            </a:r>
          </a:p>
        </p:txBody>
      </p:sp>
    </p:spTree>
    <p:extLst>
      <p:ext uri="{BB962C8B-B14F-4D97-AF65-F5344CB8AC3E}">
        <p14:creationId xmlns:p14="http://schemas.microsoft.com/office/powerpoint/2010/main" val="43564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600200"/>
            <a:ext cx="872554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myIntVector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myIntVectorIterator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of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dirty="0"/>
              <a:t> type for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myIntVectorIterator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myIntVector.begin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initializing the iterator</a:t>
            </a:r>
          </a:p>
        </p:txBody>
      </p:sp>
    </p:spTree>
    <p:extLst>
      <p:ext uri="{BB962C8B-B14F-4D97-AF65-F5344CB8AC3E}">
        <p14:creationId xmlns:p14="http://schemas.microsoft.com/office/powerpoint/2010/main" val="49204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using namespace </a:t>
            </a:r>
            <a:r>
              <a:rPr lang="en-US" sz="2400" dirty="0" err="1">
                <a:latin typeface="Courier New"/>
                <a:cs typeface="Courier New"/>
              </a:rPr>
              <a:t>std</a:t>
            </a:r>
            <a:r>
              <a:rPr lang="en-US" sz="2400" dirty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vector&lt;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&gt; </a:t>
            </a:r>
            <a:r>
              <a:rPr lang="en-US" sz="2400" dirty="0" err="1">
                <a:latin typeface="Courier New"/>
                <a:cs typeface="Courier New"/>
              </a:rPr>
              <a:t>myIntVector</a:t>
            </a:r>
            <a:r>
              <a:rPr lang="en-US" sz="2400" dirty="0">
                <a:latin typeface="Courier New"/>
                <a:cs typeface="Courier New"/>
              </a:rPr>
              <a:t>; </a:t>
            </a:r>
            <a:r>
              <a:rPr lang="en-US" sz="2400" dirty="0">
                <a:cs typeface="Courier New"/>
              </a:rPr>
              <a:t>// Add some elements to </a:t>
            </a:r>
            <a:r>
              <a:rPr lang="en-US" sz="2400" dirty="0" err="1">
                <a:cs typeface="Courier New"/>
              </a:rPr>
              <a:t>myIntVector</a:t>
            </a:r>
            <a:r>
              <a:rPr lang="en-US" sz="2400" dirty="0"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myIntVector.push_back</a:t>
            </a:r>
            <a:r>
              <a:rPr lang="en-US" sz="2400" dirty="0">
                <a:latin typeface="Courier New"/>
                <a:cs typeface="Courier New"/>
              </a:rPr>
              <a:t>(1); </a:t>
            </a:r>
            <a:r>
              <a:rPr lang="en-US" sz="2400" dirty="0" err="1">
                <a:latin typeface="Courier New"/>
                <a:cs typeface="Courier New"/>
              </a:rPr>
              <a:t>myIntVector.push_back</a:t>
            </a:r>
            <a:r>
              <a:rPr lang="en-US" sz="2400" dirty="0">
                <a:latin typeface="Courier New"/>
                <a:cs typeface="Courier New"/>
              </a:rPr>
              <a:t>(4); </a:t>
            </a:r>
            <a:r>
              <a:rPr lang="en-US" sz="2400" dirty="0" err="1">
                <a:latin typeface="Courier New"/>
                <a:cs typeface="Courier New"/>
              </a:rPr>
              <a:t>myIntVector.push_back</a:t>
            </a:r>
            <a:r>
              <a:rPr lang="en-US" sz="2400" dirty="0">
                <a:latin typeface="Courier New"/>
                <a:cs typeface="Courier New"/>
              </a:rPr>
              <a:t>(8);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for(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y=0; y &lt; </a:t>
            </a:r>
            <a:r>
              <a:rPr lang="en-US" sz="2400" dirty="0" err="1">
                <a:latin typeface="Courier New"/>
                <a:cs typeface="Courier New"/>
              </a:rPr>
              <a:t>myIntVector.size</a:t>
            </a:r>
            <a:r>
              <a:rPr lang="en-US" sz="2400" dirty="0">
                <a:latin typeface="Courier New"/>
                <a:cs typeface="Courier New"/>
              </a:rPr>
              <a:t>(); y++) {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Courier New"/>
                <a:cs typeface="Courier New"/>
              </a:rPr>
              <a:t>&lt;&lt;</a:t>
            </a:r>
            <a:r>
              <a:rPr lang="en-US" sz="2400" dirty="0" err="1">
                <a:latin typeface="Courier New"/>
                <a:cs typeface="Courier New"/>
              </a:rPr>
              <a:t>myIntVector</a:t>
            </a:r>
            <a:r>
              <a:rPr lang="en-US" sz="2400" dirty="0">
                <a:latin typeface="Courier New"/>
                <a:cs typeface="Courier New"/>
              </a:rPr>
              <a:t>[y]&lt;&lt;" "; </a:t>
            </a:r>
            <a:r>
              <a:rPr lang="en-US" sz="2400" dirty="0">
                <a:cs typeface="Courier New"/>
              </a:rPr>
              <a:t>//Should output 1 4 8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368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method: new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for(</a:t>
            </a:r>
            <a:r>
              <a:rPr lang="en-US" sz="2400" dirty="0" err="1">
                <a:latin typeface="Courier New"/>
                <a:cs typeface="Courier New"/>
              </a:rPr>
              <a:t>myIntVectorIterator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myIntVector.begin</a:t>
            </a:r>
            <a:r>
              <a:rPr lang="en-US" sz="2400" dirty="0">
                <a:latin typeface="Courier New"/>
                <a:cs typeface="Courier New"/>
              </a:rPr>
              <a:t>(); </a:t>
            </a:r>
            <a:r>
              <a:rPr lang="en-US" sz="2400" dirty="0" err="1">
                <a:latin typeface="Courier New"/>
                <a:cs typeface="Courier New"/>
              </a:rPr>
              <a:t>myIntVectorIterator</a:t>
            </a:r>
            <a:r>
              <a:rPr lang="en-US" sz="2400" dirty="0">
                <a:latin typeface="Courier New"/>
                <a:cs typeface="Courier New"/>
              </a:rPr>
              <a:t> != </a:t>
            </a:r>
            <a:r>
              <a:rPr lang="en-US" sz="2400" dirty="0" err="1">
                <a:latin typeface="Courier New"/>
                <a:cs typeface="Courier New"/>
              </a:rPr>
              <a:t>myIntVector.end</a:t>
            </a:r>
            <a:r>
              <a:rPr lang="en-US" sz="2400" dirty="0">
                <a:latin typeface="Courier New"/>
                <a:cs typeface="Courier New"/>
              </a:rPr>
              <a:t>(); </a:t>
            </a:r>
            <a:r>
              <a:rPr lang="en-US" sz="2400" dirty="0" err="1">
                <a:latin typeface="Courier New"/>
                <a:cs typeface="Courier New"/>
              </a:rPr>
              <a:t>myIntVectorIterator</a:t>
            </a:r>
            <a:r>
              <a:rPr lang="en-US" sz="2400" dirty="0">
                <a:latin typeface="Courier New"/>
                <a:cs typeface="Courier New"/>
              </a:rPr>
              <a:t>++) {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Courier New"/>
                <a:cs typeface="Courier New"/>
              </a:rPr>
              <a:t>&lt;&lt;*</a:t>
            </a:r>
            <a:r>
              <a:rPr lang="en-US" sz="2400" dirty="0" err="1">
                <a:latin typeface="Courier New"/>
                <a:cs typeface="Courier New"/>
              </a:rPr>
              <a:t>myIntVectorIterator</a:t>
            </a:r>
            <a:r>
              <a:rPr lang="en-US" sz="2400" dirty="0">
                <a:latin typeface="Courier New"/>
                <a:cs typeface="Courier New"/>
              </a:rPr>
              <a:t>&lt;&lt;" "; //Should output 1 4 8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92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– 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STL provides iterators as a convenient abstraction for accessing many different types of containers. </a:t>
            </a:r>
          </a:p>
          <a:p>
            <a:pPr lvl="1"/>
            <a:r>
              <a:rPr lang="en-US" dirty="0"/>
              <a:t>Iterators for </a:t>
            </a:r>
            <a:r>
              <a:rPr lang="en-US" dirty="0" err="1"/>
              <a:t>templated</a:t>
            </a:r>
            <a:r>
              <a:rPr lang="en-US" dirty="0"/>
              <a:t> classes are generated inside the class scope with the syntax </a:t>
            </a:r>
            <a:r>
              <a:rPr lang="en-US" i="1" dirty="0" err="1"/>
              <a:t>class_name</a:t>
            </a:r>
            <a:r>
              <a:rPr lang="en-US" dirty="0"/>
              <a:t>&lt;</a:t>
            </a:r>
            <a:r>
              <a:rPr lang="en-US" i="1" dirty="0"/>
              <a:t>parameters</a:t>
            </a:r>
            <a:r>
              <a:rPr lang="en-US" dirty="0"/>
              <a:t>&gt;::iterator </a:t>
            </a:r>
          </a:p>
          <a:p>
            <a:pPr lvl="1"/>
            <a:r>
              <a:rPr lang="en-US" dirty="0"/>
              <a:t>Iterators can be thought of as limited pointers (or, in the case of random access iterators, as nearly equivalent to pointers) </a:t>
            </a:r>
          </a:p>
        </p:txBody>
      </p:sp>
    </p:spTree>
    <p:extLst>
      <p:ext uri="{BB962C8B-B14F-4D97-AF65-F5344CB8AC3E}">
        <p14:creationId xmlns:p14="http://schemas.microsoft.com/office/powerpoint/2010/main" val="304503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– the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Iterators do not provide bounds checking; it is possible to overstep the bounds of a container, resulting in segmentation faults </a:t>
            </a:r>
          </a:p>
          <a:p>
            <a:pPr lvl="1"/>
            <a:r>
              <a:rPr lang="en-US" dirty="0"/>
              <a:t>Different containers support different iterators, so it is not always possible to change the underlying container type without making changes to your code </a:t>
            </a:r>
          </a:p>
          <a:p>
            <a:pPr lvl="1"/>
            <a:r>
              <a:rPr lang="en-US" dirty="0"/>
              <a:t>Iterators can be invalidated if the underlying container (the container being iterated over) is changed significantly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http://www.cprogramming.com/tutorial/stl/iterators.html</a:t>
            </a:r>
            <a:endParaRPr lang="en-US" dirty="0"/>
          </a:p>
          <a:p>
            <a:r>
              <a:rPr lang="en-US" dirty="0">
                <a:hlinkClick r:id="rId3"/>
              </a:rPr>
              <a:t>http://www.cprogramming.com/tutorial/templates.html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4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393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EE 312 Iterators</vt:lpstr>
      <vt:lpstr>Iterator</vt:lpstr>
      <vt:lpstr>Iterator example</vt:lpstr>
      <vt:lpstr>Example</vt:lpstr>
      <vt:lpstr>STL method: new for loop</vt:lpstr>
      <vt:lpstr>Iterators – the good</vt:lpstr>
      <vt:lpstr>Iterators – the Gotchas</vt:lpstr>
      <vt:lpstr>Reading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312 Day 23 Iterators</dc:title>
  <dc:creator>Vallath Nandakumar</dc:creator>
  <cp:lastModifiedBy>Microsoft Office User</cp:lastModifiedBy>
  <cp:revision>11</cp:revision>
  <dcterms:created xsi:type="dcterms:W3CDTF">2017-04-18T01:20:36Z</dcterms:created>
  <dcterms:modified xsi:type="dcterms:W3CDTF">2019-07-28T18:28:04Z</dcterms:modified>
</cp:coreProperties>
</file>