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88" r:id="rId6"/>
    <p:sldId id="289" r:id="rId7"/>
    <p:sldId id="291" r:id="rId8"/>
    <p:sldId id="292" r:id="rId9"/>
    <p:sldId id="290" r:id="rId10"/>
    <p:sldId id="268" r:id="rId11"/>
    <p:sldId id="270" r:id="rId12"/>
    <p:sldId id="272" r:id="rId13"/>
    <p:sldId id="267" r:id="rId14"/>
    <p:sldId id="274" r:id="rId15"/>
    <p:sldId id="275" r:id="rId16"/>
    <p:sldId id="276" r:id="rId17"/>
    <p:sldId id="285" r:id="rId18"/>
    <p:sldId id="277" r:id="rId19"/>
    <p:sldId id="278" r:id="rId20"/>
    <p:sldId id="279" r:id="rId21"/>
    <p:sldId id="281" r:id="rId22"/>
    <p:sldId id="280" r:id="rId23"/>
    <p:sldId id="286" r:id="rId24"/>
    <p:sldId id="287" r:id="rId25"/>
    <p:sldId id="282" r:id="rId26"/>
    <p:sldId id="283" r:id="rId27"/>
    <p:sldId id="284" r:id="rId28"/>
    <p:sldId id="261" r:id="rId29"/>
    <p:sldId id="262" r:id="rId30"/>
    <p:sldId id="265" r:id="rId31"/>
    <p:sldId id="263" r:id="rId32"/>
    <p:sldId id="264" r:id="rId33"/>
    <p:sldId id="26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p:restoredTop sz="94260"/>
  </p:normalViewPr>
  <p:slideViewPr>
    <p:cSldViewPr snapToGrid="0" snapToObjects="1">
      <p:cViewPr varScale="1">
        <p:scale>
          <a:sx n="108" d="100"/>
          <a:sy n="108" d="100"/>
        </p:scale>
        <p:origin x="6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2F3CB3-E152-2F49-B32A-505013FA74DA}" type="datetimeFigureOut">
              <a:rPr lang="en-US" smtClean="0"/>
              <a:t>1/23/22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FC74F-D8B8-2444-9FC6-D498FC88B3F5}" type="slidenum">
              <a:rPr lang="en-US" smtClean="0"/>
              <a:t>‹#›</a:t>
            </a:fld>
            <a:endParaRPr lang="en-US"/>
          </a:p>
        </p:txBody>
      </p:sp>
    </p:spTree>
    <p:extLst>
      <p:ext uri="{BB962C8B-B14F-4D97-AF65-F5344CB8AC3E}">
        <p14:creationId xmlns:p14="http://schemas.microsoft.com/office/powerpoint/2010/main" val="12244132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79DAC0-BEAB-1D4E-83BD-8535BBB08BB8}"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83113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79DAC0-BEAB-1D4E-83BD-8535BBB08BB8}"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32163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79DAC0-BEAB-1D4E-83BD-8535BBB08BB8}"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213800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79DAC0-BEAB-1D4E-83BD-8535BBB08BB8}"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248602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9DAC0-BEAB-1D4E-83BD-8535BBB08BB8}"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867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79DAC0-BEAB-1D4E-83BD-8535BBB08BB8}" type="datetimeFigureOut">
              <a:rPr lang="en-US" smtClean="0"/>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31115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79DAC0-BEAB-1D4E-83BD-8535BBB08BB8}" type="datetimeFigureOut">
              <a:rPr lang="en-US" smtClean="0"/>
              <a:t>1/23/22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27590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9DAC0-BEAB-1D4E-83BD-8535BBB08BB8}" type="datetimeFigureOut">
              <a:rPr lang="en-US" smtClean="0"/>
              <a:t>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284562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9DAC0-BEAB-1D4E-83BD-8535BBB08BB8}" type="datetimeFigureOut">
              <a:rPr lang="en-US" smtClean="0"/>
              <a:t>1/23/22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70273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9DAC0-BEAB-1D4E-83BD-8535BBB08BB8}" type="datetimeFigureOut">
              <a:rPr lang="en-US" smtClean="0"/>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216599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9DAC0-BEAB-1D4E-83BD-8535BBB08BB8}" type="datetimeFigureOut">
              <a:rPr lang="en-US" smtClean="0"/>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6B9AE-AFD7-C147-979F-1CE26FC09520}" type="slidenum">
              <a:rPr lang="en-US" smtClean="0"/>
              <a:t>‹#›</a:t>
            </a:fld>
            <a:endParaRPr lang="en-US"/>
          </a:p>
        </p:txBody>
      </p:sp>
    </p:spTree>
    <p:extLst>
      <p:ext uri="{BB962C8B-B14F-4D97-AF65-F5344CB8AC3E}">
        <p14:creationId xmlns:p14="http://schemas.microsoft.com/office/powerpoint/2010/main" val="75899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9DAC0-BEAB-1D4E-83BD-8535BBB08BB8}" type="datetimeFigureOut">
              <a:rPr lang="en-US" smtClean="0"/>
              <a:t>1/23/22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6B9AE-AFD7-C147-979F-1CE26FC09520}" type="slidenum">
              <a:rPr lang="en-US" smtClean="0"/>
              <a:t>‹#›</a:t>
            </a:fld>
            <a:endParaRPr lang="en-US"/>
          </a:p>
        </p:txBody>
      </p:sp>
    </p:spTree>
    <p:extLst>
      <p:ext uri="{BB962C8B-B14F-4D97-AF65-F5344CB8AC3E}">
        <p14:creationId xmlns:p14="http://schemas.microsoft.com/office/powerpoint/2010/main" val="29013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innocentprimate.wordpress.com/2009/03/02/best-white-cake-ever/" TargetMode="External"/><Relationship Id="rId3" Type="http://schemas.openxmlformats.org/officeDocument/2006/relationships/hyperlink" Target="https://pixabay.com/en/cake-birthday-chocolate-cartoon-307466/" TargetMode="External"/><Relationship Id="rId7" Type="http://schemas.openxmlformats.org/officeDocument/2006/relationships/hyperlink" Target="http://sa-jin-gi.deviantart.com/art/Flour-Clipart-402926236" TargetMode="External"/><Relationship Id="rId12"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hyperlink" Target="https://publicdomainpictures.net/view-image.php?image=125787&amp;picture=&amp;jazyk=pl" TargetMode="External"/><Relationship Id="rId5" Type="http://schemas.openxmlformats.org/officeDocument/2006/relationships/hyperlink" Target="http://www.cherishedhandmadetreasures.com/2013/04/cream-cheese-frosting.html" TargetMode="External"/><Relationship Id="rId10" Type="http://schemas.openxmlformats.org/officeDocument/2006/relationships/image" Target="../media/image5.jpg"/><Relationship Id="rId4" Type="http://schemas.openxmlformats.org/officeDocument/2006/relationships/image" Target="../media/image2.jpg"/><Relationship Id="rId9" Type="http://schemas.openxmlformats.org/officeDocument/2006/relationships/hyperlink" Target="https://www.goodfreephotos.com/vector-images/carton-of-eggs-vector-clipart.png.ph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 312</a:t>
            </a:r>
          </a:p>
        </p:txBody>
      </p:sp>
      <p:sp>
        <p:nvSpPr>
          <p:cNvPr id="3" name="Subtitle 2"/>
          <p:cNvSpPr>
            <a:spLocks noGrp="1"/>
          </p:cNvSpPr>
          <p:nvPr>
            <p:ph type="subTitle" idx="1"/>
          </p:nvPr>
        </p:nvSpPr>
        <p:spPr/>
        <p:txBody>
          <a:bodyPr/>
          <a:lstStyle/>
          <a:p>
            <a:r>
              <a:rPr lang="en-US" dirty="0"/>
              <a:t>Day 2, intro</a:t>
            </a:r>
          </a:p>
        </p:txBody>
      </p:sp>
    </p:spTree>
    <p:extLst>
      <p:ext uri="{BB962C8B-B14F-4D97-AF65-F5344CB8AC3E}">
        <p14:creationId xmlns:p14="http://schemas.microsoft.com/office/powerpoint/2010/main" val="149977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a:t>
            </a:r>
          </a:p>
        </p:txBody>
      </p:sp>
      <p:sp>
        <p:nvSpPr>
          <p:cNvPr id="3" name="Content Placeholder 2"/>
          <p:cNvSpPr>
            <a:spLocks noGrp="1"/>
          </p:cNvSpPr>
          <p:nvPr>
            <p:ph idx="1"/>
          </p:nvPr>
        </p:nvSpPr>
        <p:spPr/>
        <p:txBody>
          <a:bodyPr>
            <a:normAutofit/>
          </a:bodyPr>
          <a:lstStyle/>
          <a:p>
            <a:r>
              <a:rPr lang="en-US" dirty="0"/>
              <a:t>How do I get instant Piazza notifications?</a:t>
            </a:r>
          </a:p>
          <a:p>
            <a:pPr lvl="1"/>
            <a:r>
              <a:rPr lang="en-US" dirty="0"/>
              <a:t>Click on the right hand top corner gear, and change Email settings.</a:t>
            </a:r>
          </a:p>
          <a:p>
            <a:r>
              <a:rPr lang="en-US" dirty="0"/>
              <a:t>I am not getting Piazza email updates, although I have access, and my settings are for email updates.</a:t>
            </a:r>
          </a:p>
          <a:p>
            <a:pPr lvl="1"/>
            <a:r>
              <a:rPr lang="en-US" dirty="0"/>
              <a:t>Contact Piazza help right away.</a:t>
            </a:r>
          </a:p>
        </p:txBody>
      </p:sp>
    </p:spTree>
    <p:extLst>
      <p:ext uri="{BB962C8B-B14F-4D97-AF65-F5344CB8AC3E}">
        <p14:creationId xmlns:p14="http://schemas.microsoft.com/office/powerpoint/2010/main" val="332425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242"/>
            <a:ext cx="8229600" cy="1143000"/>
          </a:xfrm>
        </p:spPr>
        <p:txBody>
          <a:bodyPr/>
          <a:lstStyle/>
          <a:p>
            <a:r>
              <a:rPr lang="en-US" dirty="0"/>
              <a:t>FAQ</a:t>
            </a:r>
          </a:p>
        </p:txBody>
      </p:sp>
      <p:sp>
        <p:nvSpPr>
          <p:cNvPr id="3" name="Content Placeholder 2"/>
          <p:cNvSpPr>
            <a:spLocks noGrp="1"/>
          </p:cNvSpPr>
          <p:nvPr>
            <p:ph idx="1"/>
          </p:nvPr>
        </p:nvSpPr>
        <p:spPr>
          <a:xfrm>
            <a:off x="457200" y="1046758"/>
            <a:ext cx="8229600" cy="5079406"/>
          </a:xfrm>
        </p:spPr>
        <p:txBody>
          <a:bodyPr>
            <a:normAutofit fontScale="92500"/>
          </a:bodyPr>
          <a:lstStyle/>
          <a:p>
            <a:r>
              <a:rPr lang="en-US" dirty="0"/>
              <a:t>Should I use Linux or Windows/Mac?</a:t>
            </a:r>
          </a:p>
          <a:p>
            <a:pPr lvl="1"/>
            <a:r>
              <a:rPr lang="en-US" dirty="0"/>
              <a:t>You can develop on Windows or Mac, and port to Linux for final testing.</a:t>
            </a:r>
          </a:p>
          <a:p>
            <a:r>
              <a:rPr lang="en-US" dirty="0"/>
              <a:t>Can I use command line and make on Windows? </a:t>
            </a:r>
          </a:p>
          <a:p>
            <a:pPr lvl="1"/>
            <a:r>
              <a:rPr lang="en-US" dirty="0"/>
              <a:t>Yes, but it is a bit complicated and not recommended.</a:t>
            </a:r>
          </a:p>
          <a:p>
            <a:r>
              <a:rPr lang="en-US" dirty="0"/>
              <a:t>Having to learn a new language and a new programming environment is confusing.</a:t>
            </a:r>
          </a:p>
          <a:p>
            <a:pPr lvl="1"/>
            <a:r>
              <a:rPr lang="en-US" dirty="0"/>
              <a:t>This is unfortunately a reality because all of you have different  machines.  In industry, you can expect such challenges anyway.</a:t>
            </a:r>
          </a:p>
        </p:txBody>
      </p:sp>
    </p:spTree>
    <p:extLst>
      <p:ext uri="{BB962C8B-B14F-4D97-AF65-F5344CB8AC3E}">
        <p14:creationId xmlns:p14="http://schemas.microsoft.com/office/powerpoint/2010/main" val="408397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a:t>
            </a:r>
          </a:p>
        </p:txBody>
      </p:sp>
      <p:sp>
        <p:nvSpPr>
          <p:cNvPr id="3" name="Content Placeholder 2"/>
          <p:cNvSpPr>
            <a:spLocks noGrp="1"/>
          </p:cNvSpPr>
          <p:nvPr>
            <p:ph idx="1"/>
          </p:nvPr>
        </p:nvSpPr>
        <p:spPr/>
        <p:txBody>
          <a:bodyPr/>
          <a:lstStyle/>
          <a:p>
            <a:r>
              <a:rPr lang="en-US" dirty="0"/>
              <a:t>Can I use a GUI on Linux or Mac to program</a:t>
            </a:r>
          </a:p>
          <a:p>
            <a:pPr lvl="1"/>
            <a:r>
              <a:rPr lang="en-US" dirty="0"/>
              <a:t>Yes, use </a:t>
            </a:r>
            <a:r>
              <a:rPr lang="en-US" dirty="0" err="1"/>
              <a:t>CLion</a:t>
            </a:r>
            <a:endParaRPr lang="en-US" dirty="0"/>
          </a:p>
        </p:txBody>
      </p:sp>
    </p:spTree>
    <p:extLst>
      <p:ext uri="{BB962C8B-B14F-4D97-AF65-F5344CB8AC3E}">
        <p14:creationId xmlns:p14="http://schemas.microsoft.com/office/powerpoint/2010/main" val="11144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889" y="865318"/>
            <a:ext cx="8901688" cy="4187027"/>
          </a:xfrm>
          <a:prstGeom prst="rect">
            <a:avLst/>
          </a:prstGeom>
        </p:spPr>
      </p:pic>
    </p:spTree>
    <p:extLst>
      <p:ext uri="{BB962C8B-B14F-4D97-AF65-F5344CB8AC3E}">
        <p14:creationId xmlns:p14="http://schemas.microsoft.com/office/powerpoint/2010/main" val="370039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9811-6358-C645-9EDE-0896B0B1B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F127319-5ABB-8F40-A5FA-CE63A4913FAD}"/>
              </a:ext>
            </a:extLst>
          </p:cNvPr>
          <p:cNvSpPr>
            <a:spLocks noGrp="1"/>
          </p:cNvSpPr>
          <p:nvPr>
            <p:ph idx="1"/>
          </p:nvPr>
        </p:nvSpPr>
        <p:spPr/>
        <p:txBody>
          <a:bodyPr>
            <a:normAutofit lnSpcReduction="10000"/>
          </a:bodyPr>
          <a:lstStyle/>
          <a:p>
            <a:r>
              <a:rPr lang="en-US" dirty="0"/>
              <a:t>Integer, character, and </a:t>
            </a:r>
            <a:r>
              <a:rPr lang="en-US" dirty="0" err="1"/>
              <a:t>boolean</a:t>
            </a:r>
            <a:r>
              <a:rPr lang="en-US" dirty="0"/>
              <a:t> types</a:t>
            </a:r>
          </a:p>
          <a:p>
            <a:r>
              <a:rPr lang="en-US" dirty="0"/>
              <a:t>Benefits of int32 and related types (&lt;</a:t>
            </a:r>
            <a:r>
              <a:rPr lang="en-US" dirty="0" err="1"/>
              <a:t>stdint.h</a:t>
            </a:r>
            <a:r>
              <a:rPr lang="en-US" dirty="0"/>
              <a:t>&gt;)</a:t>
            </a:r>
          </a:p>
          <a:p>
            <a:r>
              <a:rPr lang="en-US" dirty="0"/>
              <a:t>Formalize meaning of type in C (i.e., strongly typed)</a:t>
            </a:r>
          </a:p>
          <a:p>
            <a:r>
              <a:rPr lang="en-US" dirty="0"/>
              <a:t>Memory location concept</a:t>
            </a:r>
          </a:p>
          <a:p>
            <a:r>
              <a:rPr lang="en-US" dirty="0"/>
              <a:t>Local and global variables</a:t>
            </a:r>
          </a:p>
          <a:p>
            <a:r>
              <a:rPr lang="en-US" dirty="0"/>
              <a:t>Strings</a:t>
            </a:r>
          </a:p>
          <a:p>
            <a:r>
              <a:rPr lang="en-US" dirty="0"/>
              <a:t>Arrays</a:t>
            </a:r>
          </a:p>
        </p:txBody>
      </p:sp>
    </p:spTree>
    <p:extLst>
      <p:ext uri="{BB962C8B-B14F-4D97-AF65-F5344CB8AC3E}">
        <p14:creationId xmlns:p14="http://schemas.microsoft.com/office/powerpoint/2010/main" val="237044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1749-9171-EC41-94AF-A7ADEEAF3C4B}"/>
              </a:ext>
            </a:extLst>
          </p:cNvPr>
          <p:cNvSpPr>
            <a:spLocks noGrp="1"/>
          </p:cNvSpPr>
          <p:nvPr>
            <p:ph type="title"/>
          </p:nvPr>
        </p:nvSpPr>
        <p:spPr/>
        <p:txBody>
          <a:bodyPr/>
          <a:lstStyle/>
          <a:p>
            <a:r>
              <a:rPr lang="en-US" dirty="0"/>
              <a:t>C types</a:t>
            </a:r>
          </a:p>
        </p:txBody>
      </p:sp>
      <p:sp>
        <p:nvSpPr>
          <p:cNvPr id="3" name="Content Placeholder 2">
            <a:extLst>
              <a:ext uri="{FF2B5EF4-FFF2-40B4-BE49-F238E27FC236}">
                <a16:creationId xmlns:a16="http://schemas.microsoft.com/office/drawing/2014/main" id="{EE5C58BF-F624-A243-B3FF-AB61DFE63DE2}"/>
              </a:ext>
            </a:extLst>
          </p:cNvPr>
          <p:cNvSpPr>
            <a:spLocks noGrp="1"/>
          </p:cNvSpPr>
          <p:nvPr>
            <p:ph idx="1"/>
          </p:nvPr>
        </p:nvSpPr>
        <p:spPr>
          <a:xfrm>
            <a:off x="457200" y="1230923"/>
            <a:ext cx="8229600" cy="5205045"/>
          </a:xfrm>
        </p:spPr>
        <p:txBody>
          <a:bodyPr>
            <a:normAutofit fontScale="85000" lnSpcReduction="10000"/>
          </a:bodyPr>
          <a:lstStyle/>
          <a:p>
            <a:r>
              <a:rPr lang="en-US" dirty="0"/>
              <a:t>Every expression in C has a well-defined, fixed type</a:t>
            </a:r>
          </a:p>
          <a:p>
            <a:pPr lvl="1"/>
            <a:r>
              <a:rPr lang="en-US" dirty="0"/>
              <a:t>42 -- type type is </a:t>
            </a:r>
            <a:r>
              <a:rPr lang="en-US" dirty="0" err="1"/>
              <a:t>int</a:t>
            </a:r>
            <a:endParaRPr lang="en-US" dirty="0"/>
          </a:p>
          <a:p>
            <a:pPr lvl="1"/>
            <a:r>
              <a:rPr lang="en-US" dirty="0"/>
              <a:t>3.14159 -- type is double</a:t>
            </a:r>
          </a:p>
          <a:p>
            <a:pPr lvl="1"/>
            <a:r>
              <a:rPr lang="en-US" dirty="0"/>
              <a:t>“Hello World"  -- type is char*</a:t>
            </a:r>
          </a:p>
          <a:p>
            <a:r>
              <a:rPr lang="en-US" dirty="0"/>
              <a:t>Variables in C also must have a well-defined fixed type – that type is set when the variable is defined</a:t>
            </a:r>
          </a:p>
          <a:p>
            <a:pPr lvl="1"/>
            <a:r>
              <a:rPr lang="en-US" dirty="0" err="1"/>
              <a:t>int</a:t>
            </a:r>
            <a:r>
              <a:rPr lang="en-US" dirty="0"/>
              <a:t> x = 42;</a:t>
            </a:r>
          </a:p>
          <a:p>
            <a:pPr lvl="1"/>
            <a:r>
              <a:rPr lang="en-US" dirty="0"/>
              <a:t>char* s = ``Hello World’’;</a:t>
            </a:r>
          </a:p>
          <a:p>
            <a:r>
              <a:rPr lang="en-US" dirty="0"/>
              <a:t>It's worth restating -- every expression in C has a well-defined fixed type</a:t>
            </a:r>
          </a:p>
          <a:p>
            <a:pPr lvl="1"/>
            <a:r>
              <a:rPr lang="en-US" dirty="0"/>
              <a:t>x + 1 -- type is </a:t>
            </a:r>
            <a:r>
              <a:rPr lang="en-US" dirty="0" err="1"/>
              <a:t>int</a:t>
            </a:r>
            <a:endParaRPr lang="en-US" dirty="0"/>
          </a:p>
          <a:p>
            <a:pPr lvl="1"/>
            <a:r>
              <a:rPr lang="en-US" dirty="0"/>
              <a:t>“Hello World"[2]  -- type is char</a:t>
            </a:r>
          </a:p>
          <a:p>
            <a:endParaRPr lang="en-US" dirty="0"/>
          </a:p>
        </p:txBody>
      </p:sp>
    </p:spTree>
    <p:extLst>
      <p:ext uri="{BB962C8B-B14F-4D97-AF65-F5344CB8AC3E}">
        <p14:creationId xmlns:p14="http://schemas.microsoft.com/office/powerpoint/2010/main" val="59335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3BDE-6012-EC44-964B-69DC8D17DFCB}"/>
              </a:ext>
            </a:extLst>
          </p:cNvPr>
          <p:cNvSpPr>
            <a:spLocks noGrp="1"/>
          </p:cNvSpPr>
          <p:nvPr>
            <p:ph type="title"/>
          </p:nvPr>
        </p:nvSpPr>
        <p:spPr/>
        <p:txBody>
          <a:bodyPr/>
          <a:lstStyle/>
          <a:p>
            <a:r>
              <a:rPr lang="en-US" dirty="0"/>
              <a:t>What is a Type?</a:t>
            </a:r>
          </a:p>
        </p:txBody>
      </p:sp>
      <p:sp>
        <p:nvSpPr>
          <p:cNvPr id="3" name="Content Placeholder 2">
            <a:extLst>
              <a:ext uri="{FF2B5EF4-FFF2-40B4-BE49-F238E27FC236}">
                <a16:creationId xmlns:a16="http://schemas.microsoft.com/office/drawing/2014/main" id="{2AF58631-DCEB-0440-9B02-DC3D9C26F5C3}"/>
              </a:ext>
            </a:extLst>
          </p:cNvPr>
          <p:cNvSpPr>
            <a:spLocks noGrp="1"/>
          </p:cNvSpPr>
          <p:nvPr>
            <p:ph idx="1"/>
          </p:nvPr>
        </p:nvSpPr>
        <p:spPr>
          <a:xfrm>
            <a:off x="457200" y="1143000"/>
            <a:ext cx="8229600" cy="4983163"/>
          </a:xfrm>
        </p:spPr>
        <p:txBody>
          <a:bodyPr>
            <a:normAutofit/>
          </a:bodyPr>
          <a:lstStyle/>
          <a:p>
            <a:r>
              <a:rPr lang="en-US" dirty="0"/>
              <a:t>Types in C/C++ are vitally important (as they are in almost all programming languages)</a:t>
            </a:r>
          </a:p>
          <a:p>
            <a:r>
              <a:rPr lang="en-US" dirty="0"/>
              <a:t>Specifies how many bytes of memory must be allocated to store the variable</a:t>
            </a:r>
          </a:p>
          <a:p>
            <a:r>
              <a:rPr lang="en-US" dirty="0"/>
              <a:t>Specifies how the bits in the memory location(s) for that variable will be interpreted (e.g., 2s complement or binary for int32_t or uint32_t respectively)</a:t>
            </a:r>
          </a:p>
        </p:txBody>
      </p:sp>
    </p:spTree>
    <p:extLst>
      <p:ext uri="{BB962C8B-B14F-4D97-AF65-F5344CB8AC3E}">
        <p14:creationId xmlns:p14="http://schemas.microsoft.com/office/powerpoint/2010/main" val="4025774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3BDE-6012-EC44-964B-69DC8D17DFCB}"/>
              </a:ext>
            </a:extLst>
          </p:cNvPr>
          <p:cNvSpPr>
            <a:spLocks noGrp="1"/>
          </p:cNvSpPr>
          <p:nvPr>
            <p:ph type="title"/>
          </p:nvPr>
        </p:nvSpPr>
        <p:spPr/>
        <p:txBody>
          <a:bodyPr/>
          <a:lstStyle/>
          <a:p>
            <a:r>
              <a:rPr lang="en-US" dirty="0"/>
              <a:t>What is a Type?</a:t>
            </a:r>
          </a:p>
        </p:txBody>
      </p:sp>
      <p:sp>
        <p:nvSpPr>
          <p:cNvPr id="3" name="Content Placeholder 2">
            <a:extLst>
              <a:ext uri="{FF2B5EF4-FFF2-40B4-BE49-F238E27FC236}">
                <a16:creationId xmlns:a16="http://schemas.microsoft.com/office/drawing/2014/main" id="{2AF58631-DCEB-0440-9B02-DC3D9C26F5C3}"/>
              </a:ext>
            </a:extLst>
          </p:cNvPr>
          <p:cNvSpPr>
            <a:spLocks noGrp="1"/>
          </p:cNvSpPr>
          <p:nvPr>
            <p:ph idx="1"/>
          </p:nvPr>
        </p:nvSpPr>
        <p:spPr>
          <a:xfrm>
            <a:off x="457200" y="1143000"/>
            <a:ext cx="8229600" cy="4983163"/>
          </a:xfrm>
        </p:spPr>
        <p:txBody>
          <a:bodyPr>
            <a:normAutofit fontScale="92500" lnSpcReduction="20000"/>
          </a:bodyPr>
          <a:lstStyle/>
          <a:p>
            <a:r>
              <a:rPr lang="en-US" dirty="0"/>
              <a:t>Specifies what operations are permissible with the variable</a:t>
            </a:r>
          </a:p>
          <a:p>
            <a:pPr lvl="1"/>
            <a:r>
              <a:rPr lang="en-US" dirty="0"/>
              <a:t>E.g., the % operator is defined for integer variables, but is not defined for floating point variables in C</a:t>
            </a:r>
          </a:p>
          <a:p>
            <a:pPr lvl="1"/>
            <a:r>
              <a:rPr lang="en-US" dirty="0"/>
              <a:t>Pointer variables have unary * but no binary * operator</a:t>
            </a:r>
          </a:p>
          <a:p>
            <a:r>
              <a:rPr lang="en-US" dirty="0"/>
              <a:t>Numeric variables are the opposite (binary * but not unary *)</a:t>
            </a:r>
          </a:p>
          <a:p>
            <a:r>
              <a:rPr lang="en-US" dirty="0"/>
              <a:t>Specifies what instruction(s) are used to implement operations on that variable</a:t>
            </a:r>
          </a:p>
          <a:p>
            <a:pPr lvl="1"/>
            <a:r>
              <a:rPr lang="en-US" dirty="0"/>
              <a:t>Floating point multiplication uses a completely different circuit than integer multiplication inside the CPU</a:t>
            </a:r>
          </a:p>
          <a:p>
            <a:endParaRPr lang="en-US" dirty="0"/>
          </a:p>
        </p:txBody>
      </p:sp>
    </p:spTree>
    <p:extLst>
      <p:ext uri="{BB962C8B-B14F-4D97-AF65-F5344CB8AC3E}">
        <p14:creationId xmlns:p14="http://schemas.microsoft.com/office/powerpoint/2010/main" val="30013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C39A-5001-DB46-BB9F-0926E4FEAE61}"/>
              </a:ext>
            </a:extLst>
          </p:cNvPr>
          <p:cNvSpPr>
            <a:spLocks noGrp="1"/>
          </p:cNvSpPr>
          <p:nvPr>
            <p:ph type="title"/>
          </p:nvPr>
        </p:nvSpPr>
        <p:spPr/>
        <p:txBody>
          <a:bodyPr/>
          <a:lstStyle/>
          <a:p>
            <a:r>
              <a:rPr lang="en-US" dirty="0"/>
              <a:t>Standard Integer Types</a:t>
            </a:r>
          </a:p>
        </p:txBody>
      </p:sp>
      <p:sp>
        <p:nvSpPr>
          <p:cNvPr id="3" name="Content Placeholder 2">
            <a:extLst>
              <a:ext uri="{FF2B5EF4-FFF2-40B4-BE49-F238E27FC236}">
                <a16:creationId xmlns:a16="http://schemas.microsoft.com/office/drawing/2014/main" id="{55CA9786-D9BF-134E-8106-78DC7109565D}"/>
              </a:ext>
            </a:extLst>
          </p:cNvPr>
          <p:cNvSpPr>
            <a:spLocks noGrp="1"/>
          </p:cNvSpPr>
          <p:nvPr>
            <p:ph idx="1"/>
          </p:nvPr>
        </p:nvSpPr>
        <p:spPr>
          <a:xfrm>
            <a:off x="457200" y="1104900"/>
            <a:ext cx="8229600" cy="5021263"/>
          </a:xfrm>
        </p:spPr>
        <p:txBody>
          <a:bodyPr>
            <a:normAutofit fontScale="85000" lnSpcReduction="10000"/>
          </a:bodyPr>
          <a:lstStyle/>
          <a:p>
            <a:r>
              <a:rPr lang="en-US" dirty="0"/>
              <a:t>char, short, </a:t>
            </a:r>
            <a:r>
              <a:rPr lang="en-US" dirty="0" err="1"/>
              <a:t>int</a:t>
            </a:r>
            <a:r>
              <a:rPr lang="en-US" dirty="0"/>
              <a:t>, long, long long</a:t>
            </a:r>
          </a:p>
          <a:p>
            <a:pPr lvl="1"/>
            <a:r>
              <a:rPr lang="en-US" dirty="0"/>
              <a:t>The last type long long is an extension supported by most compilers in C. It is part of C++ since C++-11</a:t>
            </a:r>
          </a:p>
          <a:p>
            <a:pPr lvl="1"/>
            <a:r>
              <a:rPr lang="en-US" dirty="0" err="1"/>
              <a:t>int</a:t>
            </a:r>
            <a:r>
              <a:rPr lang="en-US" dirty="0"/>
              <a:t> is the default type for literals like 42 or -12</a:t>
            </a:r>
          </a:p>
          <a:p>
            <a:r>
              <a:rPr lang="en-US" dirty="0"/>
              <a:t>The standard integer types have undefined sizes except</a:t>
            </a:r>
          </a:p>
          <a:p>
            <a:pPr lvl="1"/>
            <a:r>
              <a:rPr lang="en-US" dirty="0"/>
              <a:t>char is one byte</a:t>
            </a:r>
          </a:p>
          <a:p>
            <a:pPr lvl="1"/>
            <a:r>
              <a:rPr lang="en-US" dirty="0"/>
              <a:t>Each type is at least as long as the preceding type (</a:t>
            </a:r>
            <a:r>
              <a:rPr lang="en-US" dirty="0" err="1"/>
              <a:t>int</a:t>
            </a:r>
            <a:r>
              <a:rPr lang="en-US" dirty="0"/>
              <a:t> has at least as many bits as short, short has at least as many bits as char, and so forth)</a:t>
            </a:r>
          </a:p>
          <a:p>
            <a:r>
              <a:rPr lang="en-US" dirty="0"/>
              <a:t>There are signed and unsigned forms of each type</a:t>
            </a:r>
          </a:p>
          <a:p>
            <a:pPr lvl="1"/>
            <a:r>
              <a:rPr lang="en-US" dirty="0" err="1"/>
              <a:t>int</a:t>
            </a:r>
            <a:r>
              <a:rPr lang="en-US" dirty="0"/>
              <a:t>, signed </a:t>
            </a:r>
            <a:r>
              <a:rPr lang="en-US" dirty="0" err="1"/>
              <a:t>int</a:t>
            </a:r>
            <a:r>
              <a:rPr lang="en-US" dirty="0"/>
              <a:t>, and signed are synonyms</a:t>
            </a:r>
          </a:p>
          <a:p>
            <a:pPr lvl="1"/>
            <a:r>
              <a:rPr lang="en-US" dirty="0"/>
              <a:t>unsigned </a:t>
            </a:r>
            <a:r>
              <a:rPr lang="en-US" dirty="0" err="1"/>
              <a:t>int</a:t>
            </a:r>
            <a:r>
              <a:rPr lang="en-US" dirty="0"/>
              <a:t> and unsigned are synonyms</a:t>
            </a:r>
          </a:p>
          <a:p>
            <a:endParaRPr lang="en-US" dirty="0"/>
          </a:p>
        </p:txBody>
      </p:sp>
    </p:spTree>
    <p:extLst>
      <p:ext uri="{BB962C8B-B14F-4D97-AF65-F5344CB8AC3E}">
        <p14:creationId xmlns:p14="http://schemas.microsoft.com/office/powerpoint/2010/main" val="191472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824B-3457-F849-90B6-6F8FAFC2179A}"/>
              </a:ext>
            </a:extLst>
          </p:cNvPr>
          <p:cNvSpPr>
            <a:spLocks noGrp="1"/>
          </p:cNvSpPr>
          <p:nvPr>
            <p:ph type="title"/>
          </p:nvPr>
        </p:nvSpPr>
        <p:spPr/>
        <p:txBody>
          <a:bodyPr/>
          <a:lstStyle/>
          <a:p>
            <a:r>
              <a:rPr lang="en-US" dirty="0"/>
              <a:t>Preferred Integer Types</a:t>
            </a:r>
          </a:p>
        </p:txBody>
      </p:sp>
      <p:sp>
        <p:nvSpPr>
          <p:cNvPr id="3" name="Content Placeholder 2">
            <a:extLst>
              <a:ext uri="{FF2B5EF4-FFF2-40B4-BE49-F238E27FC236}">
                <a16:creationId xmlns:a16="http://schemas.microsoft.com/office/drawing/2014/main" id="{7C9D7F37-CA44-074C-83B2-6ABFB541206A}"/>
              </a:ext>
            </a:extLst>
          </p:cNvPr>
          <p:cNvSpPr>
            <a:spLocks noGrp="1"/>
          </p:cNvSpPr>
          <p:nvPr>
            <p:ph idx="1"/>
          </p:nvPr>
        </p:nvSpPr>
        <p:spPr>
          <a:xfrm>
            <a:off x="457200" y="1206500"/>
            <a:ext cx="8229600" cy="4919663"/>
          </a:xfrm>
        </p:spPr>
        <p:txBody>
          <a:bodyPr>
            <a:normAutofit fontScale="92500" lnSpcReduction="20000"/>
          </a:bodyPr>
          <a:lstStyle/>
          <a:p>
            <a:r>
              <a:rPr lang="en-US" dirty="0"/>
              <a:t>Use char for character data</a:t>
            </a:r>
          </a:p>
          <a:p>
            <a:r>
              <a:rPr lang="en-US" dirty="0"/>
              <a:t>Use int32_t as your default (small) integer</a:t>
            </a:r>
          </a:p>
          <a:p>
            <a:r>
              <a:rPr lang="en-US" dirty="0"/>
              <a:t>Use int64_t if you are working with large integers</a:t>
            </a:r>
          </a:p>
          <a:p>
            <a:r>
              <a:rPr lang="en-US" dirty="0"/>
              <a:t>Use uint32_t if you have a size, a quantity or an array index (things that can't be negative)</a:t>
            </a:r>
          </a:p>
          <a:p>
            <a:r>
              <a:rPr lang="en-US" dirty="0"/>
              <a:t>Use uint64_t if you need larger sizes/indices</a:t>
            </a:r>
          </a:p>
          <a:p>
            <a:r>
              <a:rPr lang="en-US" dirty="0"/>
              <a:t>(C++ only) Use bool if you need to represent true (1) or false (0)</a:t>
            </a:r>
          </a:p>
          <a:p>
            <a:pPr marL="0" indent="0">
              <a:buNone/>
            </a:pPr>
            <a:r>
              <a:rPr lang="en-US" dirty="0"/>
              <a:t>There are plenty of good exceptions to these rules, but good exceptions require good engineering to justify them.</a:t>
            </a:r>
          </a:p>
          <a:p>
            <a:endParaRPr lang="en-US" dirty="0"/>
          </a:p>
        </p:txBody>
      </p:sp>
    </p:spTree>
    <p:extLst>
      <p:ext uri="{BB962C8B-B14F-4D97-AF65-F5344CB8AC3E}">
        <p14:creationId xmlns:p14="http://schemas.microsoft.com/office/powerpoint/2010/main" val="405332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class</a:t>
            </a:r>
          </a:p>
        </p:txBody>
      </p:sp>
      <p:sp>
        <p:nvSpPr>
          <p:cNvPr id="3" name="Content Placeholder 2"/>
          <p:cNvSpPr>
            <a:spLocks noGrp="1"/>
          </p:cNvSpPr>
          <p:nvPr>
            <p:ph idx="1"/>
          </p:nvPr>
        </p:nvSpPr>
        <p:spPr/>
        <p:txBody>
          <a:bodyPr/>
          <a:lstStyle/>
          <a:p>
            <a:r>
              <a:rPr lang="en-US" dirty="0"/>
              <a:t>Wrote a C program in the Linux environment</a:t>
            </a:r>
          </a:p>
          <a:p>
            <a:pPr lvl="1"/>
            <a:r>
              <a:rPr lang="en-US" dirty="0"/>
              <a:t>This will be THE STANDARD environment for grading your homework assignments</a:t>
            </a:r>
          </a:p>
        </p:txBody>
      </p:sp>
    </p:spTree>
    <p:extLst>
      <p:ext uri="{BB962C8B-B14F-4D97-AF65-F5344CB8AC3E}">
        <p14:creationId xmlns:p14="http://schemas.microsoft.com/office/powerpoint/2010/main" val="3816348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28CD-0EA8-0144-8897-F8B8285DD5B2}"/>
              </a:ext>
            </a:extLst>
          </p:cNvPr>
          <p:cNvSpPr>
            <a:spLocks noGrp="1"/>
          </p:cNvSpPr>
          <p:nvPr>
            <p:ph type="title"/>
          </p:nvPr>
        </p:nvSpPr>
        <p:spPr/>
        <p:txBody>
          <a:bodyPr/>
          <a:lstStyle/>
          <a:p>
            <a:r>
              <a:rPr lang="en-US" dirty="0"/>
              <a:t>Variables, </a:t>
            </a:r>
            <a:r>
              <a:rPr lang="en-US" dirty="0" err="1"/>
              <a:t>Globals</a:t>
            </a:r>
            <a:r>
              <a:rPr lang="en-US" dirty="0"/>
              <a:t> and Locals</a:t>
            </a:r>
          </a:p>
        </p:txBody>
      </p:sp>
      <p:sp>
        <p:nvSpPr>
          <p:cNvPr id="3" name="Content Placeholder 2">
            <a:extLst>
              <a:ext uri="{FF2B5EF4-FFF2-40B4-BE49-F238E27FC236}">
                <a16:creationId xmlns:a16="http://schemas.microsoft.com/office/drawing/2014/main" id="{7E682195-59D0-894C-A8D3-91E37EFB64CE}"/>
              </a:ext>
            </a:extLst>
          </p:cNvPr>
          <p:cNvSpPr>
            <a:spLocks noGrp="1"/>
          </p:cNvSpPr>
          <p:nvPr>
            <p:ph idx="1"/>
          </p:nvPr>
        </p:nvSpPr>
        <p:spPr>
          <a:xfrm>
            <a:off x="457200" y="1117600"/>
            <a:ext cx="8229600" cy="5245100"/>
          </a:xfrm>
        </p:spPr>
        <p:txBody>
          <a:bodyPr>
            <a:normAutofit fontScale="85000" lnSpcReduction="20000"/>
          </a:bodyPr>
          <a:lstStyle/>
          <a:p>
            <a:r>
              <a:rPr lang="en-US" dirty="0"/>
              <a:t>Always prefer locals to </a:t>
            </a:r>
            <a:r>
              <a:rPr lang="en-US" dirty="0" err="1"/>
              <a:t>globals</a:t>
            </a:r>
            <a:r>
              <a:rPr lang="en-US" dirty="0"/>
              <a:t> (why?)</a:t>
            </a:r>
          </a:p>
          <a:p>
            <a:r>
              <a:rPr lang="en-US" dirty="0"/>
              <a:t>A global variable is defined outside of any functions;  a local variable is defined inside a function</a:t>
            </a:r>
          </a:p>
          <a:p>
            <a:pPr marL="400050" lvl="1" indent="0">
              <a:buNone/>
            </a:pPr>
            <a:r>
              <a:rPr lang="en-US" sz="2300" dirty="0">
                <a:latin typeface="Courier New" panose="02070309020205020404" pitchFamily="49" charset="0"/>
                <a:cs typeface="Courier New" panose="02070309020205020404" pitchFamily="49" charset="0"/>
              </a:rPr>
              <a:t>int32 t a global;</a:t>
            </a:r>
          </a:p>
          <a:p>
            <a:pPr marL="400050" lvl="1" indent="0">
              <a:buNone/>
            </a:pP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main(void) {</a:t>
            </a:r>
          </a:p>
          <a:p>
            <a:pPr marL="857250" lvl="2" indent="0">
              <a:buNone/>
            </a:pPr>
            <a:r>
              <a:rPr lang="en-US" sz="2300" dirty="0">
                <a:latin typeface="Courier New" panose="02070309020205020404" pitchFamily="49" charset="0"/>
                <a:cs typeface="Courier New" panose="02070309020205020404" pitchFamily="49" charset="0"/>
              </a:rPr>
              <a:t>int32 t a local;</a:t>
            </a:r>
          </a:p>
          <a:p>
            <a:pPr marL="400050" lvl="1" indent="0">
              <a:buNone/>
            </a:pPr>
            <a:r>
              <a:rPr lang="en-US" sz="2300" dirty="0">
                <a:latin typeface="Courier New" panose="02070309020205020404" pitchFamily="49" charset="0"/>
                <a:cs typeface="Courier New" panose="02070309020205020404" pitchFamily="49" charset="0"/>
              </a:rPr>
              <a:t>}</a:t>
            </a:r>
          </a:p>
          <a:p>
            <a:r>
              <a:rPr lang="en-US" dirty="0"/>
              <a:t>Global variables are created before main starts executing and last until after the program has shut down. </a:t>
            </a:r>
            <a:r>
              <a:rPr lang="en-US" dirty="0" err="1"/>
              <a:t>Globals</a:t>
            </a:r>
            <a:r>
              <a:rPr lang="en-US" dirty="0"/>
              <a:t> can be accessed from any function.</a:t>
            </a:r>
          </a:p>
          <a:p>
            <a:r>
              <a:rPr lang="en-US" dirty="0"/>
              <a:t>Local variables are created only when their host function is actually called, and are destroyed when the function returns (locals are sometimes called “automatic"). A local variable can only be accessed from inside its host function</a:t>
            </a:r>
          </a:p>
          <a:p>
            <a:endParaRPr lang="en-US" dirty="0"/>
          </a:p>
        </p:txBody>
      </p:sp>
    </p:spTree>
    <p:extLst>
      <p:ext uri="{BB962C8B-B14F-4D97-AF65-F5344CB8AC3E}">
        <p14:creationId xmlns:p14="http://schemas.microsoft.com/office/powerpoint/2010/main" val="220676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7736-E568-EE4C-BF83-C5452BDB859F}"/>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E541F2E0-C3A4-C84C-BAC7-28DA3752BA01}"/>
              </a:ext>
            </a:extLst>
          </p:cNvPr>
          <p:cNvSpPr>
            <a:spLocks noGrp="1"/>
          </p:cNvSpPr>
          <p:nvPr>
            <p:ph idx="1"/>
          </p:nvPr>
        </p:nvSpPr>
        <p:spPr>
          <a:xfrm>
            <a:off x="457200" y="1308100"/>
            <a:ext cx="8229600" cy="5321300"/>
          </a:xfrm>
        </p:spPr>
        <p:txBody>
          <a:bodyPr>
            <a:normAutofit fontScale="92500" lnSpcReduction="20000"/>
          </a:bodyPr>
          <a:lstStyle/>
          <a:p>
            <a:r>
              <a:rPr lang="en-US" dirty="0"/>
              <a:t>The global/local distinction is very important because the two types have very different storage implementations. Scoping is less fundamental, but has a big impact on C program style (and can be confusing)</a:t>
            </a:r>
          </a:p>
          <a:p>
            <a:r>
              <a:rPr lang="en-US" dirty="0"/>
              <a:t>Each new { that you add creates a new scope in C/C++.</a:t>
            </a:r>
          </a:p>
          <a:p>
            <a:r>
              <a:rPr lang="en-US" dirty="0"/>
              <a:t>Each new scope can have a brand new set of “even more local" variables</a:t>
            </a:r>
          </a:p>
          <a:p>
            <a:r>
              <a:rPr lang="en-US" dirty="0"/>
              <a:t>When the compiler tries to match the use of a variable to the definition of the same variable, it works from the innermost scope outward, until it finds the match</a:t>
            </a:r>
          </a:p>
          <a:p>
            <a:endParaRPr lang="en-US" dirty="0"/>
          </a:p>
        </p:txBody>
      </p:sp>
    </p:spTree>
    <p:extLst>
      <p:ext uri="{BB962C8B-B14F-4D97-AF65-F5344CB8AC3E}">
        <p14:creationId xmlns:p14="http://schemas.microsoft.com/office/powerpoint/2010/main" val="70860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1645-DCE4-8A4B-966E-A8316BA96AC9}"/>
              </a:ext>
            </a:extLst>
          </p:cNvPr>
          <p:cNvSpPr>
            <a:spLocks noGrp="1"/>
          </p:cNvSpPr>
          <p:nvPr>
            <p:ph type="title"/>
          </p:nvPr>
        </p:nvSpPr>
        <p:spPr/>
        <p:txBody>
          <a:bodyPr/>
          <a:lstStyle/>
          <a:p>
            <a:r>
              <a:rPr lang="en-US" dirty="0"/>
              <a:t>Scoping Example</a:t>
            </a:r>
          </a:p>
        </p:txBody>
      </p:sp>
      <p:sp>
        <p:nvSpPr>
          <p:cNvPr id="3" name="Content Placeholder 2">
            <a:extLst>
              <a:ext uri="{FF2B5EF4-FFF2-40B4-BE49-F238E27FC236}">
                <a16:creationId xmlns:a16="http://schemas.microsoft.com/office/drawing/2014/main" id="{A676928A-B2FF-6942-8E09-6A6651428951}"/>
              </a:ext>
            </a:extLst>
          </p:cNvPr>
          <p:cNvSpPr>
            <a:spLocks noGrp="1"/>
          </p:cNvSpPr>
          <p:nvPr>
            <p:ph idx="1"/>
          </p:nvPr>
        </p:nvSpPr>
        <p:spPr>
          <a:xfrm>
            <a:off x="355600" y="1193800"/>
            <a:ext cx="8229600" cy="4525963"/>
          </a:xfrm>
        </p:spPr>
        <p:txBody>
          <a:bodyPr>
            <a:normAutofit/>
          </a:bodyPr>
          <a:lstStyle/>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main(void) {</a:t>
            </a:r>
          </a:p>
          <a:p>
            <a:pPr marL="0" indent="0">
              <a:buNone/>
            </a:pPr>
            <a:r>
              <a:rPr lang="en-US" sz="2200" dirty="0">
                <a:latin typeface="Courier New" panose="02070309020205020404" pitchFamily="49" charset="0"/>
                <a:cs typeface="Courier New" panose="02070309020205020404" pitchFamily="49" charset="0"/>
              </a:rPr>
              <a:t>	int32_t x = 1; // local x #1</a:t>
            </a:r>
          </a:p>
          <a:p>
            <a:pPr marL="0" indent="0">
              <a:buNone/>
            </a:pPr>
            <a:r>
              <a:rPr lang="en-US" sz="2200" dirty="0">
                <a:latin typeface="Courier New" panose="02070309020205020404" pitchFamily="49" charset="0"/>
                <a:cs typeface="Courier New" panose="02070309020205020404" pitchFamily="49" charset="0"/>
              </a:rPr>
              <a:t>	if(x == 1) { //new { creates a new scope</a:t>
            </a:r>
          </a:p>
          <a:p>
            <a:pPr marL="0" indent="0">
              <a:buNone/>
            </a:pPr>
            <a:r>
              <a:rPr lang="en-US" sz="2200" dirty="0">
                <a:latin typeface="Courier New" panose="02070309020205020404" pitchFamily="49" charset="0"/>
                <a:cs typeface="Courier New" panose="02070309020205020404" pitchFamily="49" charset="0"/>
              </a:rPr>
              <a:t>		int32_t x = 2; // different x, local x #2</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printf</a:t>
            </a:r>
            <a:r>
              <a:rPr lang="en-US" sz="2200" dirty="0">
                <a:latin typeface="Courier New" panose="02070309020205020404" pitchFamily="49" charset="0"/>
                <a:cs typeface="Courier New" panose="02070309020205020404" pitchFamily="49" charset="0"/>
              </a:rPr>
              <a:t>("x is %d\n", x); // prints 1</a:t>
            </a:r>
          </a:p>
          <a:p>
            <a:pPr marL="0" indent="0">
              <a:buNone/>
            </a:pPr>
            <a:r>
              <a:rPr lang="en-US" sz="2200" dirty="0">
                <a:latin typeface="Courier New" panose="02070309020205020404" pitchFamily="49" charset="0"/>
                <a:cs typeface="Courier New" panose="02070309020205020404" pitchFamily="49" charset="0"/>
              </a:rPr>
              <a:t>}</a:t>
            </a:r>
          </a:p>
          <a:p>
            <a:r>
              <a:rPr lang="en-US" dirty="0"/>
              <a:t>A very common beginner mistake is to write: 		int32_t x = 2;</a:t>
            </a:r>
          </a:p>
          <a:p>
            <a:pPr marL="0" indent="0">
              <a:buNone/>
            </a:pPr>
            <a:r>
              <a:rPr lang="en-US" dirty="0"/>
              <a:t>when the programmer meant to write: x = 2;</a:t>
            </a:r>
          </a:p>
          <a:p>
            <a:endParaRPr lang="en-US" dirty="0"/>
          </a:p>
        </p:txBody>
      </p:sp>
    </p:spTree>
    <p:extLst>
      <p:ext uri="{BB962C8B-B14F-4D97-AF65-F5344CB8AC3E}">
        <p14:creationId xmlns:p14="http://schemas.microsoft.com/office/powerpoint/2010/main" val="2799733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6DB-BB25-6E46-BBB7-2B472D8844C4}"/>
              </a:ext>
            </a:extLst>
          </p:cNvPr>
          <p:cNvSpPr>
            <a:spLocks noGrp="1"/>
          </p:cNvSpPr>
          <p:nvPr>
            <p:ph type="title"/>
          </p:nvPr>
        </p:nvSpPr>
        <p:spPr/>
        <p:txBody>
          <a:bodyPr/>
          <a:lstStyle/>
          <a:p>
            <a:r>
              <a:rPr lang="en-US" dirty="0"/>
              <a:t>Declaring a variable or function</a:t>
            </a:r>
          </a:p>
        </p:txBody>
      </p:sp>
      <p:sp>
        <p:nvSpPr>
          <p:cNvPr id="3" name="Content Placeholder 2">
            <a:extLst>
              <a:ext uri="{FF2B5EF4-FFF2-40B4-BE49-F238E27FC236}">
                <a16:creationId xmlns:a16="http://schemas.microsoft.com/office/drawing/2014/main" id="{38CD68AD-25A5-4341-BA33-3FF5B20BE8A7}"/>
              </a:ext>
            </a:extLst>
          </p:cNvPr>
          <p:cNvSpPr>
            <a:spLocks noGrp="1"/>
          </p:cNvSpPr>
          <p:nvPr>
            <p:ph idx="1"/>
          </p:nvPr>
        </p:nvSpPr>
        <p:spPr>
          <a:xfrm>
            <a:off x="457200" y="1179444"/>
            <a:ext cx="8229600" cy="4946720"/>
          </a:xfrm>
        </p:spPr>
        <p:txBody>
          <a:bodyPr>
            <a:normAutofit fontScale="85000" lnSpcReduction="20000"/>
          </a:bodyPr>
          <a:lstStyle/>
          <a:p>
            <a:r>
              <a:rPr lang="en-US" dirty="0"/>
              <a:t>When you declare a variable, a function, or even a struct, all you are doing is saying: </a:t>
            </a:r>
            <a:r>
              <a:rPr lang="en-US" i="1" dirty="0"/>
              <a:t>there is something with this name, and it has this type</a:t>
            </a:r>
            <a:r>
              <a:rPr lang="en-US" dirty="0"/>
              <a:t>. </a:t>
            </a:r>
          </a:p>
          <a:p>
            <a:r>
              <a:rPr lang="en-US" dirty="0"/>
              <a:t>The compiler can then handle most (but not all) uses of that name without needing the full definition of that name. </a:t>
            </a:r>
          </a:p>
          <a:p>
            <a:r>
              <a:rPr lang="en-US" dirty="0"/>
              <a:t>Declaring a value--without defining it--allows you to write code that the compiler can understand without having to put all of the details. </a:t>
            </a:r>
          </a:p>
          <a:p>
            <a:pPr lvl="1"/>
            <a:r>
              <a:rPr lang="en-US" dirty="0"/>
              <a:t>This is particularly useful if you are working with multiple source files, and you need to use a function in multiple files. You don't want to put the body of the function in multiple files, but you do need to provide a declaration for it.</a:t>
            </a:r>
          </a:p>
          <a:p>
            <a:endParaRPr lang="en-US" dirty="0"/>
          </a:p>
        </p:txBody>
      </p:sp>
    </p:spTree>
    <p:extLst>
      <p:ext uri="{BB962C8B-B14F-4D97-AF65-F5344CB8AC3E}">
        <p14:creationId xmlns:p14="http://schemas.microsoft.com/office/powerpoint/2010/main" val="384780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6A78-9901-B346-9B51-796535DDE672}"/>
              </a:ext>
            </a:extLst>
          </p:cNvPr>
          <p:cNvSpPr>
            <a:spLocks noGrp="1"/>
          </p:cNvSpPr>
          <p:nvPr>
            <p:ph type="title"/>
          </p:nvPr>
        </p:nvSpPr>
        <p:spPr/>
        <p:txBody>
          <a:bodyPr/>
          <a:lstStyle/>
          <a:p>
            <a:r>
              <a:rPr lang="en-US" dirty="0"/>
              <a:t>Defining a variable or function</a:t>
            </a:r>
          </a:p>
        </p:txBody>
      </p:sp>
      <p:sp>
        <p:nvSpPr>
          <p:cNvPr id="3" name="Content Placeholder 2">
            <a:extLst>
              <a:ext uri="{FF2B5EF4-FFF2-40B4-BE49-F238E27FC236}">
                <a16:creationId xmlns:a16="http://schemas.microsoft.com/office/drawing/2014/main" id="{E3F6FCE8-C230-2C45-B273-50E3C9CCD6DB}"/>
              </a:ext>
            </a:extLst>
          </p:cNvPr>
          <p:cNvSpPr>
            <a:spLocks noGrp="1"/>
          </p:cNvSpPr>
          <p:nvPr>
            <p:ph idx="1"/>
          </p:nvPr>
        </p:nvSpPr>
        <p:spPr/>
        <p:txBody>
          <a:bodyPr>
            <a:normAutofit fontScale="92500"/>
          </a:bodyPr>
          <a:lstStyle/>
          <a:p>
            <a:r>
              <a:rPr lang="en-US" dirty="0"/>
              <a:t>Defining something means providing all of the necessary information to create that thing in its entirety. Defining a function means providing a function body; defining a class means giving all of the methods of the class and the fields. </a:t>
            </a:r>
          </a:p>
          <a:p>
            <a:r>
              <a:rPr lang="en-US" dirty="0"/>
              <a:t>Once something is defined, that also counts as declaring it; so you can often both declare and define a function, struct, class or variable at the same time. But you don't have to.</a:t>
            </a:r>
          </a:p>
        </p:txBody>
      </p:sp>
    </p:spTree>
    <p:extLst>
      <p:ext uri="{BB962C8B-B14F-4D97-AF65-F5344CB8AC3E}">
        <p14:creationId xmlns:p14="http://schemas.microsoft.com/office/powerpoint/2010/main" val="2899729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9CEE-2BE7-D84F-95E7-1173502DF668}"/>
              </a:ext>
            </a:extLst>
          </p:cNvPr>
          <p:cNvSpPr>
            <a:spLocks noGrp="1"/>
          </p:cNvSpPr>
          <p:nvPr>
            <p:ph type="title"/>
          </p:nvPr>
        </p:nvSpPr>
        <p:spPr/>
        <p:txBody>
          <a:bodyPr/>
          <a:lstStyle/>
          <a:p>
            <a:r>
              <a:rPr lang="en-US" dirty="0"/>
              <a:t>Declarations and Definitions</a:t>
            </a:r>
          </a:p>
        </p:txBody>
      </p:sp>
      <p:sp>
        <p:nvSpPr>
          <p:cNvPr id="3" name="Content Placeholder 2">
            <a:extLst>
              <a:ext uri="{FF2B5EF4-FFF2-40B4-BE49-F238E27FC236}">
                <a16:creationId xmlns:a16="http://schemas.microsoft.com/office/drawing/2014/main" id="{6FD6FBA5-A3E8-F440-A294-D18F00C3BC64}"/>
              </a:ext>
            </a:extLst>
          </p:cNvPr>
          <p:cNvSpPr>
            <a:spLocks noGrp="1"/>
          </p:cNvSpPr>
          <p:nvPr>
            <p:ph idx="1"/>
          </p:nvPr>
        </p:nvSpPr>
        <p:spPr>
          <a:xfrm>
            <a:off x="457200" y="1179443"/>
            <a:ext cx="8229600" cy="5314121"/>
          </a:xfrm>
        </p:spPr>
        <p:txBody>
          <a:bodyPr>
            <a:normAutofit fontScale="70000" lnSpcReduction="20000"/>
          </a:bodyPr>
          <a:lstStyle/>
          <a:p>
            <a:r>
              <a:rPr lang="en-US" sz="3400" dirty="0"/>
              <a:t>Every variable (and function) in C/C++ must be defined exactly once, but it can be declared multiple times</a:t>
            </a:r>
          </a:p>
          <a:p>
            <a:r>
              <a:rPr lang="en-US" sz="3400" dirty="0"/>
              <a:t>Local variables cannot be declared without also defining them</a:t>
            </a:r>
          </a:p>
          <a:p>
            <a:r>
              <a:rPr lang="en-US" sz="3400" dirty="0"/>
              <a:t>Global variables can be declared (and not defined) by adding the extern keyword</a:t>
            </a:r>
          </a:p>
          <a:p>
            <a:pPr marL="0" indent="0">
              <a:buNone/>
            </a:pPr>
            <a:r>
              <a:rPr lang="en-US" sz="3400" dirty="0"/>
              <a:t>		</a:t>
            </a:r>
            <a:r>
              <a:rPr lang="en-US" sz="2900" dirty="0">
                <a:latin typeface="Courier New" panose="02070309020205020404" pitchFamily="49" charset="0"/>
                <a:cs typeface="Courier New" panose="02070309020205020404" pitchFamily="49" charset="0"/>
              </a:rPr>
              <a:t>int32_t </a:t>
            </a:r>
            <a:r>
              <a:rPr lang="en-US" sz="2900" dirty="0" err="1">
                <a:latin typeface="Courier New" panose="02070309020205020404" pitchFamily="49" charset="0"/>
                <a:cs typeface="Courier New" panose="02070309020205020404" pitchFamily="49" charset="0"/>
              </a:rPr>
              <a:t>a_global</a:t>
            </a:r>
            <a:r>
              <a:rPr lang="en-US" sz="2900" dirty="0">
                <a:latin typeface="Courier New" panose="02070309020205020404" pitchFamily="49" charset="0"/>
                <a:cs typeface="Courier New" panose="02070309020205020404" pitchFamily="49" charset="0"/>
              </a:rPr>
              <a:t>; // definition</a:t>
            </a:r>
          </a:p>
          <a:p>
            <a:pPr marL="0" indent="0">
              <a:buNone/>
            </a:pPr>
            <a:r>
              <a:rPr lang="en-US" sz="2900" dirty="0">
                <a:latin typeface="Courier New" panose="02070309020205020404" pitchFamily="49" charset="0"/>
                <a:cs typeface="Courier New" panose="02070309020205020404" pitchFamily="49" charset="0"/>
              </a:rPr>
              <a:t>		extern int32_t </a:t>
            </a:r>
            <a:r>
              <a:rPr lang="en-US" sz="2900" dirty="0" err="1">
                <a:latin typeface="Courier New" panose="02070309020205020404" pitchFamily="49" charset="0"/>
                <a:cs typeface="Courier New" panose="02070309020205020404" pitchFamily="49" charset="0"/>
              </a:rPr>
              <a:t>a_global</a:t>
            </a:r>
            <a:r>
              <a:rPr lang="en-US" sz="2900" dirty="0">
                <a:latin typeface="Courier New" panose="02070309020205020404" pitchFamily="49" charset="0"/>
                <a:cs typeface="Courier New" panose="02070309020205020404" pitchFamily="49" charset="0"/>
              </a:rPr>
              <a:t>; // declaration</a:t>
            </a:r>
          </a:p>
          <a:p>
            <a:r>
              <a:rPr lang="en-US" sz="3400" dirty="0"/>
              <a:t>Definitions are also declarations, declarations are not definitions. Usually declarations are placed in .h files so that global variables can be used (i.e., shared) by functions spread across multiple source files (.c and .</a:t>
            </a:r>
            <a:r>
              <a:rPr lang="en-US" sz="3400" dirty="0" err="1"/>
              <a:t>cpp</a:t>
            </a:r>
            <a:r>
              <a:rPr lang="en-US" sz="3400" dirty="0"/>
              <a:t> files)</a:t>
            </a:r>
          </a:p>
          <a:p>
            <a:r>
              <a:rPr lang="en-US" sz="3400" dirty="0"/>
              <a:t>The important point is that a definition actually allocates memory (and may also provide an initial value). The declaration simply says, </a:t>
            </a:r>
            <a:r>
              <a:rPr lang="en-US" sz="3400" dirty="0">
                <a:solidFill>
                  <a:prstClr val="black"/>
                </a:solidFill>
              </a:rPr>
              <a:t>"</a:t>
            </a:r>
            <a:r>
              <a:rPr lang="en-US" sz="3400" dirty="0"/>
              <a:t>this variable exists somewhere"</a:t>
            </a:r>
          </a:p>
          <a:p>
            <a:endParaRPr lang="en-US" dirty="0"/>
          </a:p>
        </p:txBody>
      </p:sp>
    </p:spTree>
    <p:extLst>
      <p:ext uri="{BB962C8B-B14F-4D97-AF65-F5344CB8AC3E}">
        <p14:creationId xmlns:p14="http://schemas.microsoft.com/office/powerpoint/2010/main" val="308690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D841-37F0-EE44-A3B1-0F777B15595B}"/>
              </a:ext>
            </a:extLst>
          </p:cNvPr>
          <p:cNvSpPr>
            <a:spLocks noGrp="1"/>
          </p:cNvSpPr>
          <p:nvPr>
            <p:ph type="title"/>
          </p:nvPr>
        </p:nvSpPr>
        <p:spPr/>
        <p:txBody>
          <a:bodyPr>
            <a:normAutofit fontScale="90000"/>
          </a:bodyPr>
          <a:lstStyle/>
          <a:p>
            <a:r>
              <a:rPr lang="en-US" dirty="0"/>
              <a:t>Function Declarations and Definitions</a:t>
            </a:r>
          </a:p>
        </p:txBody>
      </p:sp>
      <p:sp>
        <p:nvSpPr>
          <p:cNvPr id="3" name="Content Placeholder 2">
            <a:extLst>
              <a:ext uri="{FF2B5EF4-FFF2-40B4-BE49-F238E27FC236}">
                <a16:creationId xmlns:a16="http://schemas.microsoft.com/office/drawing/2014/main" id="{557DE8D8-01C2-3047-9FF0-99269BE1EE9F}"/>
              </a:ext>
            </a:extLst>
          </p:cNvPr>
          <p:cNvSpPr>
            <a:spLocks noGrp="1"/>
          </p:cNvSpPr>
          <p:nvPr>
            <p:ph idx="1"/>
          </p:nvPr>
        </p:nvSpPr>
        <p:spPr/>
        <p:txBody>
          <a:bodyPr>
            <a:normAutofit fontScale="85000" lnSpcReduction="20000"/>
          </a:bodyPr>
          <a:lstStyle/>
          <a:p>
            <a:r>
              <a:rPr lang="en-US" dirty="0"/>
              <a:t>Function declarations are often informally called "prototypes"</a:t>
            </a:r>
          </a:p>
          <a:p>
            <a:r>
              <a:rPr lang="en-US" dirty="0"/>
              <a:t>A function definition has {} and a body</a:t>
            </a:r>
          </a:p>
          <a:p>
            <a:r>
              <a:rPr lang="en-US" dirty="0"/>
              <a:t>A function declaration just has ; instead of the body</a:t>
            </a:r>
          </a:p>
          <a:p>
            <a:r>
              <a:rPr lang="en-US" dirty="0"/>
              <a:t> The keyword extern can be optionally added for a function declaration but has no effect</a:t>
            </a:r>
          </a:p>
          <a:p>
            <a:pPr marL="0" indent="0">
              <a:buNone/>
            </a:pPr>
            <a:endParaRPr lang="en-US" dirty="0"/>
          </a:p>
          <a:p>
            <a:pPr marL="0" indent="0">
              <a:buNone/>
            </a:pPr>
            <a:r>
              <a:rPr lang="en-US" sz="2600" dirty="0">
                <a:latin typeface="Courier New" panose="02070309020205020404" pitchFamily="49" charset="0"/>
                <a:cs typeface="Courier New" panose="02070309020205020404" pitchFamily="49" charset="0"/>
              </a:rPr>
              <a:t>void </a:t>
            </a:r>
            <a:r>
              <a:rPr lang="en-US" sz="2600" dirty="0" err="1">
                <a:latin typeface="Courier New" panose="02070309020205020404" pitchFamily="49" charset="0"/>
                <a:cs typeface="Courier New" panose="02070309020205020404" pitchFamily="49" charset="0"/>
              </a:rPr>
              <a:t>doit</a:t>
            </a:r>
            <a:r>
              <a:rPr lang="en-US" sz="2600" dirty="0">
                <a:latin typeface="Courier New" panose="02070309020205020404" pitchFamily="49" charset="0"/>
                <a:cs typeface="Courier New" panose="02070309020205020404" pitchFamily="49" charset="0"/>
              </a:rPr>
              <a:t>(void); // a declaration</a:t>
            </a:r>
          </a:p>
          <a:p>
            <a:pPr marL="0" indent="0">
              <a:buNone/>
            </a:pPr>
            <a:r>
              <a:rPr lang="en-US" sz="2600" dirty="0">
                <a:latin typeface="Courier New" panose="02070309020205020404" pitchFamily="49" charset="0"/>
                <a:cs typeface="Courier New" panose="02070309020205020404" pitchFamily="49" charset="0"/>
              </a:rPr>
              <a:t>extern void </a:t>
            </a:r>
            <a:r>
              <a:rPr lang="en-US" sz="2600" dirty="0" err="1">
                <a:latin typeface="Courier New" panose="02070309020205020404" pitchFamily="49" charset="0"/>
                <a:cs typeface="Courier New" panose="02070309020205020404" pitchFamily="49" charset="0"/>
              </a:rPr>
              <a:t>doit</a:t>
            </a:r>
            <a:r>
              <a:rPr lang="en-US" sz="2600" dirty="0">
                <a:latin typeface="Courier New" panose="02070309020205020404" pitchFamily="49" charset="0"/>
                <a:cs typeface="Courier New" panose="02070309020205020404" pitchFamily="49" charset="0"/>
              </a:rPr>
              <a:t>(void); // another declaration</a:t>
            </a:r>
          </a:p>
          <a:p>
            <a:pPr marL="0" indent="0">
              <a:buNone/>
            </a:pPr>
            <a:r>
              <a:rPr lang="en-US" sz="2600" dirty="0">
                <a:latin typeface="Courier New" panose="02070309020205020404" pitchFamily="49" charset="0"/>
                <a:cs typeface="Courier New" panose="02070309020205020404" pitchFamily="49" charset="0"/>
              </a:rPr>
              <a:t>void </a:t>
            </a:r>
            <a:r>
              <a:rPr lang="en-US" sz="2600" dirty="0" err="1">
                <a:latin typeface="Courier New" panose="02070309020205020404" pitchFamily="49" charset="0"/>
                <a:cs typeface="Courier New" panose="02070309020205020404" pitchFamily="49" charset="0"/>
              </a:rPr>
              <a:t>doit</a:t>
            </a:r>
            <a:r>
              <a:rPr lang="en-US" sz="2600" dirty="0">
                <a:latin typeface="Courier New" panose="02070309020205020404" pitchFamily="49" charset="0"/>
                <a:cs typeface="Courier New" panose="02070309020205020404" pitchFamily="49" charset="0"/>
              </a:rPr>
              <a:t>(void) { // a definition</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printf</a:t>
            </a:r>
            <a:r>
              <a:rPr lang="en-US" sz="2600" dirty="0">
                <a:latin typeface="Courier New" panose="02070309020205020404" pitchFamily="49" charset="0"/>
                <a:cs typeface="Courier New" panose="02070309020205020404" pitchFamily="49" charset="0"/>
              </a:rPr>
              <a:t>("Hello World\n");</a:t>
            </a:r>
          </a:p>
          <a:p>
            <a:pPr marL="0" indent="0">
              <a:buNone/>
            </a:pPr>
            <a:r>
              <a:rPr lang="en-US" sz="26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8454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6B81-D631-FF44-9604-C56F39272E2F}"/>
              </a:ext>
            </a:extLst>
          </p:cNvPr>
          <p:cNvSpPr>
            <a:spLocks noGrp="1"/>
          </p:cNvSpPr>
          <p:nvPr>
            <p:ph type="title"/>
          </p:nvPr>
        </p:nvSpPr>
        <p:spPr>
          <a:xfrm>
            <a:off x="457200" y="274638"/>
            <a:ext cx="8229600" cy="703262"/>
          </a:xfrm>
        </p:spPr>
        <p:txBody>
          <a:bodyPr>
            <a:normAutofit fontScale="90000"/>
          </a:bodyPr>
          <a:lstStyle/>
          <a:p>
            <a:r>
              <a:rPr lang="en-US" dirty="0"/>
              <a:t>Declare Before You Use</a:t>
            </a:r>
          </a:p>
        </p:txBody>
      </p:sp>
      <p:sp>
        <p:nvSpPr>
          <p:cNvPr id="3" name="Content Placeholder 2">
            <a:extLst>
              <a:ext uri="{FF2B5EF4-FFF2-40B4-BE49-F238E27FC236}">
                <a16:creationId xmlns:a16="http://schemas.microsoft.com/office/drawing/2014/main" id="{C397CDDF-8E34-5649-9642-3DC397DCB640}"/>
              </a:ext>
            </a:extLst>
          </p:cNvPr>
          <p:cNvSpPr>
            <a:spLocks noGrp="1"/>
          </p:cNvSpPr>
          <p:nvPr>
            <p:ph idx="1"/>
          </p:nvPr>
        </p:nvSpPr>
        <p:spPr>
          <a:xfrm>
            <a:off x="457200" y="977900"/>
            <a:ext cx="8229600" cy="5148263"/>
          </a:xfrm>
        </p:spPr>
        <p:txBody>
          <a:bodyPr>
            <a:normAutofit fontScale="77500" lnSpcReduction="20000"/>
          </a:bodyPr>
          <a:lstStyle/>
          <a:p>
            <a:r>
              <a:rPr lang="en-US" dirty="0"/>
              <a:t>Recall that in C/C++ every expression must have a fixed and well-defined type. What is the type of the expression "x + 1"? Well, it depends on what is the type of x</a:t>
            </a:r>
          </a:p>
          <a:p>
            <a:pPr lvl="1"/>
            <a:r>
              <a:rPr lang="en-US" dirty="0"/>
              <a:t>Type is </a:t>
            </a:r>
            <a:r>
              <a:rPr lang="en-US" dirty="0" err="1"/>
              <a:t>int</a:t>
            </a:r>
            <a:r>
              <a:rPr lang="en-US" dirty="0"/>
              <a:t> if x is </a:t>
            </a:r>
            <a:r>
              <a:rPr lang="en-US" dirty="0" err="1"/>
              <a:t>int</a:t>
            </a:r>
            <a:endParaRPr lang="en-US" dirty="0"/>
          </a:p>
          <a:p>
            <a:pPr lvl="1"/>
            <a:r>
              <a:rPr lang="en-US" dirty="0"/>
              <a:t>Type is double if x is double</a:t>
            </a:r>
          </a:p>
          <a:p>
            <a:pPr lvl="1"/>
            <a:r>
              <a:rPr lang="en-US" dirty="0"/>
              <a:t>Type is char* if x is char*</a:t>
            </a:r>
          </a:p>
          <a:p>
            <a:pPr lvl="1"/>
            <a:r>
              <a:rPr lang="en-US" dirty="0"/>
              <a:t>Type is </a:t>
            </a:r>
            <a:r>
              <a:rPr lang="en-US" dirty="0" err="1"/>
              <a:t>int</a:t>
            </a:r>
            <a:r>
              <a:rPr lang="en-US" dirty="0"/>
              <a:t> if x is char</a:t>
            </a:r>
          </a:p>
          <a:p>
            <a:r>
              <a:rPr lang="en-US" dirty="0"/>
              <a:t>Naturally, the compiler has to know what type x is before it can know the type of expressions that use x</a:t>
            </a:r>
          </a:p>
          <a:p>
            <a:r>
              <a:rPr lang="en-US" dirty="0"/>
              <a:t>Because of this requirement, C/C++ enforces the rule that variables must be declared (or defined) earlier in the file than their first use</a:t>
            </a:r>
          </a:p>
          <a:p>
            <a:r>
              <a:rPr lang="en-US" dirty="0"/>
              <a:t>Most programmers simply get in the habit of putting function declarations (i.e., prototypes) and global variable definitions at the top of their file</a:t>
            </a:r>
          </a:p>
          <a:p>
            <a:endParaRPr lang="en-US" dirty="0"/>
          </a:p>
        </p:txBody>
      </p:sp>
    </p:spTree>
    <p:extLst>
      <p:ext uri="{BB962C8B-B14F-4D97-AF65-F5344CB8AC3E}">
        <p14:creationId xmlns:p14="http://schemas.microsoft.com/office/powerpoint/2010/main" val="283825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arrays</a:t>
            </a:r>
          </a:p>
        </p:txBody>
      </p:sp>
      <p:sp>
        <p:nvSpPr>
          <p:cNvPr id="3" name="Content Placeholder 2"/>
          <p:cNvSpPr>
            <a:spLocks noGrp="1"/>
          </p:cNvSpPr>
          <p:nvPr>
            <p:ph idx="1"/>
          </p:nvPr>
        </p:nvSpPr>
        <p:spPr/>
        <p:txBody>
          <a:bodyPr/>
          <a:lstStyle/>
          <a:p>
            <a:r>
              <a:rPr lang="en-US" dirty="0"/>
              <a:t>C arrays are stored in a contiguous area of memory</a:t>
            </a:r>
          </a:p>
          <a:p>
            <a:pPr lvl="1"/>
            <a:r>
              <a:rPr lang="en-US" dirty="0" err="1"/>
              <a:t>int</a:t>
            </a:r>
            <a:r>
              <a:rPr lang="en-US" dirty="0"/>
              <a:t> []</a:t>
            </a:r>
          </a:p>
          <a:p>
            <a:pPr lvl="1"/>
            <a:r>
              <a:rPr lang="en-US" dirty="0"/>
              <a:t>char []</a:t>
            </a:r>
          </a:p>
          <a:p>
            <a:pPr lvl="1"/>
            <a:r>
              <a:rPr lang="en-US" dirty="0"/>
              <a:t>float []</a:t>
            </a:r>
          </a:p>
          <a:p>
            <a:r>
              <a:rPr lang="en-US" dirty="0"/>
              <a:t>The size of the array depends on the size of the item in the array</a:t>
            </a:r>
          </a:p>
        </p:txBody>
      </p:sp>
    </p:spTree>
    <p:extLst>
      <p:ext uri="{BB962C8B-B14F-4D97-AF65-F5344CB8AC3E}">
        <p14:creationId xmlns:p14="http://schemas.microsoft.com/office/powerpoint/2010/main" val="3687605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a:t>
            </a:r>
            <a:r>
              <a:rPr lang="en-US" dirty="0"/>
              <a:t> array</a:t>
            </a:r>
          </a:p>
        </p:txBody>
      </p:sp>
      <p:pic>
        <p:nvPicPr>
          <p:cNvPr id="5" name="Picture 4"/>
          <p:cNvPicPr>
            <a:picLocks noChangeAspect="1"/>
          </p:cNvPicPr>
          <p:nvPr/>
        </p:nvPicPr>
        <p:blipFill>
          <a:blip r:embed="rId2"/>
          <a:stretch>
            <a:fillRect/>
          </a:stretch>
        </p:blipFill>
        <p:spPr>
          <a:xfrm>
            <a:off x="1079500" y="1524000"/>
            <a:ext cx="6985000" cy="3810000"/>
          </a:xfrm>
          <a:prstGeom prst="rect">
            <a:avLst/>
          </a:prstGeom>
        </p:spPr>
      </p:pic>
      <p:sp>
        <p:nvSpPr>
          <p:cNvPr id="6" name="TextBox 5"/>
          <p:cNvSpPr txBox="1"/>
          <p:nvPr/>
        </p:nvSpPr>
        <p:spPr>
          <a:xfrm>
            <a:off x="1238679" y="2909461"/>
            <a:ext cx="1432604" cy="369332"/>
          </a:xfrm>
          <a:prstGeom prst="rect">
            <a:avLst/>
          </a:prstGeom>
          <a:noFill/>
        </p:spPr>
        <p:txBody>
          <a:bodyPr wrap="none" rtlCol="0">
            <a:spAutoFit/>
          </a:bodyPr>
          <a:lstStyle/>
          <a:p>
            <a:r>
              <a:rPr lang="en-US" b="1" dirty="0">
                <a:solidFill>
                  <a:srgbClr val="FF0000"/>
                </a:solidFill>
              </a:rPr>
              <a:t>Base address</a:t>
            </a:r>
          </a:p>
        </p:txBody>
      </p:sp>
    </p:spTree>
    <p:extLst>
      <p:ext uri="{BB962C8B-B14F-4D97-AF65-F5344CB8AC3E}">
        <p14:creationId xmlns:p14="http://schemas.microsoft.com/office/powerpoint/2010/main" val="300103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catch up</a:t>
            </a:r>
          </a:p>
        </p:txBody>
      </p:sp>
      <p:sp>
        <p:nvSpPr>
          <p:cNvPr id="3" name="Content Placeholder 2"/>
          <p:cNvSpPr>
            <a:spLocks noGrp="1"/>
          </p:cNvSpPr>
          <p:nvPr>
            <p:ph idx="1"/>
          </p:nvPr>
        </p:nvSpPr>
        <p:spPr/>
        <p:txBody>
          <a:bodyPr/>
          <a:lstStyle/>
          <a:p>
            <a:r>
              <a:rPr lang="en-US" dirty="0"/>
              <a:t>Ask questions in class</a:t>
            </a:r>
          </a:p>
          <a:p>
            <a:r>
              <a:rPr lang="en-US" dirty="0"/>
              <a:t>Ask questions during recitation</a:t>
            </a:r>
          </a:p>
          <a:p>
            <a:r>
              <a:rPr lang="en-US" dirty="0"/>
              <a:t>Attend office hours – even if you have no questions</a:t>
            </a:r>
          </a:p>
          <a:p>
            <a:pPr lvl="1"/>
            <a:r>
              <a:rPr lang="en-US" dirty="0"/>
              <a:t>Do  your work there</a:t>
            </a:r>
          </a:p>
          <a:p>
            <a:endParaRPr lang="en-US" dirty="0"/>
          </a:p>
        </p:txBody>
      </p:sp>
    </p:spTree>
    <p:extLst>
      <p:ext uri="{BB962C8B-B14F-4D97-AF65-F5344CB8AC3E}">
        <p14:creationId xmlns:p14="http://schemas.microsoft.com/office/powerpoint/2010/main" val="998702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 array element</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Instead of declaring individual variables, such as number0, number1, ..., and number99, you declare one array variable such as numbers and use numbers[0], numbers[1], and ..., numbers[99] to represent individual variables. </a:t>
            </a:r>
          </a:p>
          <a:p>
            <a:pPr marL="0" indent="0">
              <a:buNone/>
            </a:pPr>
            <a:r>
              <a:rPr lang="en-US" sz="2400" dirty="0"/>
              <a:t>	A specific element in an array is accessed by an index.</a:t>
            </a:r>
          </a:p>
          <a:p>
            <a:pPr marL="0" indent="0">
              <a:buNone/>
            </a:pPr>
            <a:endParaRPr lang="en-US" sz="2400" dirty="0">
              <a:latin typeface="Courier New"/>
              <a:cs typeface="Courier New"/>
            </a:endParaRPr>
          </a:p>
          <a:p>
            <a:pPr marL="0" indent="0">
              <a:buNone/>
            </a:pPr>
            <a:r>
              <a:rPr lang="en-US" sz="2400" dirty="0" err="1">
                <a:latin typeface="Courier New"/>
                <a:cs typeface="Courier New"/>
              </a:rPr>
              <a:t>int</a:t>
            </a:r>
            <a:r>
              <a:rPr lang="en-US" sz="2400" dirty="0">
                <a:latin typeface="Courier New"/>
                <a:cs typeface="Courier New"/>
              </a:rPr>
              <a:t> a [10]; /* array of 10 </a:t>
            </a:r>
            <a:r>
              <a:rPr lang="en-US" sz="2400" dirty="0" err="1">
                <a:latin typeface="Courier New"/>
                <a:cs typeface="Courier New"/>
              </a:rPr>
              <a:t>ints</a:t>
            </a:r>
            <a:r>
              <a:rPr lang="en-US" sz="2400" dirty="0">
                <a:latin typeface="Courier New"/>
                <a:cs typeface="Courier New"/>
              </a:rPr>
              <a:t> */</a:t>
            </a:r>
          </a:p>
          <a:p>
            <a:pPr marL="0" indent="0">
              <a:buNone/>
            </a:pPr>
            <a:r>
              <a:rPr lang="en-US" sz="2400" dirty="0">
                <a:latin typeface="Courier New"/>
                <a:cs typeface="Courier New"/>
              </a:rPr>
              <a:t>char b [5]; /* array of 10 chars */</a:t>
            </a:r>
          </a:p>
          <a:p>
            <a:pPr marL="0" indent="0">
              <a:buNone/>
            </a:pPr>
            <a:r>
              <a:rPr lang="en-US" sz="2400" dirty="0">
                <a:latin typeface="Courier New"/>
                <a:cs typeface="Courier New"/>
              </a:rPr>
              <a:t>char c[6] = {‘h’, ‘e’, ‘l’, ‘l’, ‘o’, 0};</a:t>
            </a:r>
          </a:p>
          <a:p>
            <a:pPr marL="0" indent="0">
              <a:buNone/>
            </a:pPr>
            <a:endParaRPr lang="en-US" sz="2400" dirty="0">
              <a:latin typeface="Courier New"/>
              <a:cs typeface="Courier New"/>
            </a:endParaRPr>
          </a:p>
          <a:p>
            <a:pPr marL="0" indent="0">
              <a:buNone/>
            </a:pPr>
            <a:r>
              <a:rPr lang="en-US" sz="2400" dirty="0">
                <a:latin typeface="Courier New"/>
                <a:cs typeface="Courier New"/>
              </a:rPr>
              <a:t>c[0] = ‘h’; /* a character */</a:t>
            </a:r>
          </a:p>
          <a:p>
            <a:pPr marL="0" indent="0">
              <a:buNone/>
            </a:pPr>
            <a:r>
              <a:rPr lang="en-US" sz="2400" dirty="0">
                <a:latin typeface="Courier New"/>
                <a:cs typeface="Courier New"/>
              </a:rPr>
              <a:t>c[5] = 0; /* a null character */</a:t>
            </a:r>
          </a:p>
        </p:txBody>
      </p:sp>
    </p:spTree>
    <p:extLst>
      <p:ext uri="{BB962C8B-B14F-4D97-AF65-F5344CB8AC3E}">
        <p14:creationId xmlns:p14="http://schemas.microsoft.com/office/powerpoint/2010/main" val="2788028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array -- </a:t>
            </a:r>
            <a:r>
              <a:rPr lang="en-US" dirty="0" err="1"/>
              <a:t>Instapoll</a:t>
            </a:r>
            <a:endParaRPr lang="en-US" dirty="0"/>
          </a:p>
        </p:txBody>
      </p:sp>
      <p:sp>
        <p:nvSpPr>
          <p:cNvPr id="3" name="Content Placeholder 2"/>
          <p:cNvSpPr>
            <a:spLocks noGrp="1"/>
          </p:cNvSpPr>
          <p:nvPr>
            <p:ph idx="1"/>
          </p:nvPr>
        </p:nvSpPr>
        <p:spPr/>
        <p:txBody>
          <a:bodyPr/>
          <a:lstStyle/>
          <a:p>
            <a:pPr marL="0" indent="0">
              <a:buNone/>
            </a:pPr>
            <a:endParaRPr lang="en-US" dirty="0">
              <a:solidFill>
                <a:srgbClr val="FF0000"/>
              </a:solidFill>
            </a:endParaRPr>
          </a:p>
          <a:p>
            <a:pPr lvl="1"/>
            <a:endParaRPr lang="en-US" dirty="0"/>
          </a:p>
          <a:p>
            <a:pPr lvl="1"/>
            <a:endParaRPr lang="en-US" dirty="0"/>
          </a:p>
        </p:txBody>
      </p:sp>
    </p:spTree>
    <p:extLst>
      <p:ext uri="{BB962C8B-B14F-4D97-AF65-F5344CB8AC3E}">
        <p14:creationId xmlns:p14="http://schemas.microsoft.com/office/powerpoint/2010/main" val="2216500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A C-language string is an array of chars, terminated by a null character.</a:t>
            </a:r>
          </a:p>
          <a:p>
            <a:r>
              <a:rPr lang="en-US" dirty="0"/>
              <a:t>It is essential to terminate a char array with a null character if it is to be interpreted as a string.</a:t>
            </a:r>
          </a:p>
        </p:txBody>
      </p:sp>
    </p:spTree>
    <p:extLst>
      <p:ext uri="{BB962C8B-B14F-4D97-AF65-F5344CB8AC3E}">
        <p14:creationId xmlns:p14="http://schemas.microsoft.com/office/powerpoint/2010/main" val="189690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Review of the C compiler – which is </a:t>
            </a:r>
            <a:r>
              <a:rPr lang="en-US" sz="3200" b="1" dirty="0"/>
              <a:t>wrong</a:t>
            </a:r>
            <a:r>
              <a:rPr lang="en-US" sz="3200" dirty="0"/>
              <a:t>?</a:t>
            </a:r>
          </a:p>
        </p:txBody>
      </p:sp>
      <p:sp>
        <p:nvSpPr>
          <p:cNvPr id="3" name="Content Placeholder 2"/>
          <p:cNvSpPr>
            <a:spLocks noGrp="1"/>
          </p:cNvSpPr>
          <p:nvPr>
            <p:ph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179112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class</a:t>
            </a:r>
          </a:p>
        </p:txBody>
      </p:sp>
      <p:sp>
        <p:nvSpPr>
          <p:cNvPr id="3" name="Content Placeholder 2"/>
          <p:cNvSpPr>
            <a:spLocks noGrp="1"/>
          </p:cNvSpPr>
          <p:nvPr>
            <p:ph idx="1"/>
          </p:nvPr>
        </p:nvSpPr>
        <p:spPr/>
        <p:txBody>
          <a:bodyPr/>
          <a:lstStyle/>
          <a:p>
            <a:r>
              <a:rPr lang="en-US" dirty="0" err="1"/>
              <a:t>Makefile</a:t>
            </a:r>
            <a:endParaRPr lang="en-US" dirty="0"/>
          </a:p>
          <a:p>
            <a:r>
              <a:rPr lang="en-US" dirty="0"/>
              <a:t>Write a more complex program</a:t>
            </a:r>
          </a:p>
          <a:p>
            <a:r>
              <a:rPr lang="en-US" dirty="0" err="1"/>
              <a:t>CLion</a:t>
            </a:r>
            <a:endParaRPr lang="en-US" dirty="0"/>
          </a:p>
          <a:p>
            <a:r>
              <a:rPr lang="en-US" dirty="0"/>
              <a:t>Variables</a:t>
            </a:r>
          </a:p>
        </p:txBody>
      </p:sp>
    </p:spTree>
    <p:extLst>
      <p:ext uri="{BB962C8B-B14F-4D97-AF65-F5344CB8AC3E}">
        <p14:creationId xmlns:p14="http://schemas.microsoft.com/office/powerpoint/2010/main" val="30506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A586-CA77-634B-A2F3-42DA8BE24E4A}"/>
              </a:ext>
            </a:extLst>
          </p:cNvPr>
          <p:cNvSpPr>
            <a:spLocks noGrp="1"/>
          </p:cNvSpPr>
          <p:nvPr>
            <p:ph type="title"/>
          </p:nvPr>
        </p:nvSpPr>
        <p:spPr/>
        <p:txBody>
          <a:bodyPr/>
          <a:lstStyle/>
          <a:p>
            <a:r>
              <a:rPr lang="en-US" dirty="0" err="1"/>
              <a:t>Makefile</a:t>
            </a:r>
            <a:endParaRPr lang="en-US" dirty="0"/>
          </a:p>
        </p:txBody>
      </p:sp>
      <p:sp>
        <p:nvSpPr>
          <p:cNvPr id="3" name="Content Placeholder 2">
            <a:extLst>
              <a:ext uri="{FF2B5EF4-FFF2-40B4-BE49-F238E27FC236}">
                <a16:creationId xmlns:a16="http://schemas.microsoft.com/office/drawing/2014/main" id="{DF9FAB83-1DDE-FF4D-ACED-9EFA5C349002}"/>
              </a:ext>
            </a:extLst>
          </p:cNvPr>
          <p:cNvSpPr>
            <a:spLocks noGrp="1"/>
          </p:cNvSpPr>
          <p:nvPr>
            <p:ph idx="1"/>
          </p:nvPr>
        </p:nvSpPr>
        <p:spPr/>
        <p:txBody>
          <a:bodyPr/>
          <a:lstStyle/>
          <a:p>
            <a:r>
              <a:rPr lang="en-US" dirty="0"/>
              <a:t>A </a:t>
            </a:r>
            <a:r>
              <a:rPr lang="en-US" dirty="0" err="1"/>
              <a:t>Makefile</a:t>
            </a:r>
            <a:r>
              <a:rPr lang="en-US" dirty="0"/>
              <a:t> is a text file that specifies a recipe to create a program from components</a:t>
            </a:r>
          </a:p>
          <a:p>
            <a:pPr lvl="1"/>
            <a:r>
              <a:rPr lang="en-US" dirty="0"/>
              <a:t>The program is the executable file, e.g. </a:t>
            </a:r>
            <a:r>
              <a:rPr lang="en-US" dirty="0" err="1"/>
              <a:t>a.out</a:t>
            </a:r>
            <a:endParaRPr lang="en-US" dirty="0"/>
          </a:p>
          <a:p>
            <a:pPr lvl="1"/>
            <a:r>
              <a:rPr lang="en-US" dirty="0"/>
              <a:t>The components are the .c files and the library files</a:t>
            </a:r>
          </a:p>
          <a:p>
            <a:r>
              <a:rPr lang="en-US" dirty="0" err="1"/>
              <a:t>Makefile</a:t>
            </a:r>
            <a:r>
              <a:rPr lang="en-US" dirty="0"/>
              <a:t> is created by a human, and a program called </a:t>
            </a:r>
            <a:r>
              <a:rPr lang="en-US" dirty="0">
                <a:latin typeface="Courier New" panose="02070309020205020404" pitchFamily="49" charset="0"/>
                <a:cs typeface="Courier New" panose="02070309020205020404" pitchFamily="49" charset="0"/>
              </a:rPr>
              <a:t>make</a:t>
            </a:r>
            <a:r>
              <a:rPr lang="en-US" dirty="0"/>
              <a:t>  reads the </a:t>
            </a:r>
            <a:r>
              <a:rPr lang="en-US" dirty="0" err="1"/>
              <a:t>Makefile</a:t>
            </a:r>
            <a:r>
              <a:rPr lang="en-US" dirty="0"/>
              <a:t> and executes the instructions.</a:t>
            </a:r>
          </a:p>
        </p:txBody>
      </p:sp>
    </p:spTree>
    <p:extLst>
      <p:ext uri="{BB962C8B-B14F-4D97-AF65-F5344CB8AC3E}">
        <p14:creationId xmlns:p14="http://schemas.microsoft.com/office/powerpoint/2010/main" val="729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D37-E4F9-D447-9375-9C1E3DD95838}"/>
              </a:ext>
            </a:extLst>
          </p:cNvPr>
          <p:cNvSpPr>
            <a:spLocks noGrp="1"/>
          </p:cNvSpPr>
          <p:nvPr>
            <p:ph type="title"/>
          </p:nvPr>
        </p:nvSpPr>
        <p:spPr/>
        <p:txBody>
          <a:bodyPr/>
          <a:lstStyle/>
          <a:p>
            <a:r>
              <a:rPr lang="en-US" dirty="0"/>
              <a:t>Targets and Dependencies</a:t>
            </a:r>
          </a:p>
        </p:txBody>
      </p:sp>
      <p:sp>
        <p:nvSpPr>
          <p:cNvPr id="3" name="Content Placeholder 2">
            <a:extLst>
              <a:ext uri="{FF2B5EF4-FFF2-40B4-BE49-F238E27FC236}">
                <a16:creationId xmlns:a16="http://schemas.microsoft.com/office/drawing/2014/main" id="{8AEF4A46-D482-B746-83A6-EB483D0C0A10}"/>
              </a:ext>
            </a:extLst>
          </p:cNvPr>
          <p:cNvSpPr>
            <a:spLocks noGrp="1"/>
          </p:cNvSpPr>
          <p:nvPr>
            <p:ph idx="1"/>
          </p:nvPr>
        </p:nvSpPr>
        <p:spPr/>
        <p:txBody>
          <a:bodyPr>
            <a:normAutofit fontScale="85000" lnSpcReduction="10000"/>
          </a:bodyPr>
          <a:lstStyle/>
          <a:p>
            <a:r>
              <a:rPr lang="en-US" dirty="0"/>
              <a:t>A </a:t>
            </a:r>
            <a:r>
              <a:rPr lang="en-US" dirty="0" err="1">
                <a:latin typeface="Courier New" panose="02070309020205020404" pitchFamily="49" charset="0"/>
                <a:cs typeface="Courier New" panose="02070309020205020404" pitchFamily="49" charset="0"/>
              </a:rPr>
              <a:t>Makefile</a:t>
            </a:r>
            <a:r>
              <a:rPr lang="en-US" dirty="0"/>
              <a:t> specifies </a:t>
            </a:r>
            <a:r>
              <a:rPr lang="en-US" dirty="0">
                <a:latin typeface="Courier New" panose="02070309020205020404" pitchFamily="49" charset="0"/>
                <a:cs typeface="Courier New" panose="02070309020205020404" pitchFamily="49" charset="0"/>
              </a:rPr>
              <a:t>targets</a:t>
            </a:r>
            <a:r>
              <a:rPr lang="en-US" dirty="0"/>
              <a:t> that have to be ‘made’, and </a:t>
            </a:r>
            <a:r>
              <a:rPr lang="en-US" dirty="0">
                <a:latin typeface="Courier New" panose="02070309020205020404" pitchFamily="49" charset="0"/>
                <a:cs typeface="Courier New" panose="02070309020205020404" pitchFamily="49" charset="0"/>
              </a:rPr>
              <a:t>dependencies</a:t>
            </a:r>
            <a:r>
              <a:rPr lang="en-US" dirty="0"/>
              <a:t> that affect the making of the target.</a:t>
            </a:r>
          </a:p>
          <a:p>
            <a:r>
              <a:rPr lang="en-US" dirty="0">
                <a:latin typeface="Courier New" panose="02070309020205020404" pitchFamily="49" charset="0"/>
                <a:cs typeface="Courier New" panose="02070309020205020404" pitchFamily="49" charset="0"/>
              </a:rPr>
              <a:t>Rules</a:t>
            </a:r>
            <a:r>
              <a:rPr lang="en-US" dirty="0"/>
              <a:t> (instructions) for making each target are specified.</a:t>
            </a:r>
          </a:p>
          <a:p>
            <a:r>
              <a:rPr lang="en-US" dirty="0"/>
              <a:t>If a target is a file (as is common) and is newer than all its dependencies, it will not be re-created. The file’s </a:t>
            </a:r>
            <a:r>
              <a:rPr lang="en-US" dirty="0" err="1"/>
              <a:t>datestamp</a:t>
            </a:r>
            <a:r>
              <a:rPr lang="en-US" dirty="0"/>
              <a:t> is used to determine which is newer – the </a:t>
            </a:r>
          </a:p>
          <a:p>
            <a:r>
              <a:rPr lang="en-US" dirty="0"/>
              <a:t>Each dependency could be a file that is itself a target for another set of rules, with another set of dependencies.</a:t>
            </a:r>
          </a:p>
        </p:txBody>
      </p:sp>
    </p:spTree>
    <p:extLst>
      <p:ext uri="{BB962C8B-B14F-4D97-AF65-F5344CB8AC3E}">
        <p14:creationId xmlns:p14="http://schemas.microsoft.com/office/powerpoint/2010/main" val="27970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1401-A56B-F44E-B1BE-7891521EF182}"/>
              </a:ext>
            </a:extLst>
          </p:cNvPr>
          <p:cNvSpPr>
            <a:spLocks noGrp="1"/>
          </p:cNvSpPr>
          <p:nvPr>
            <p:ph type="title"/>
          </p:nvPr>
        </p:nvSpPr>
        <p:spPr/>
        <p:txBody>
          <a:bodyPr/>
          <a:lstStyle/>
          <a:p>
            <a:r>
              <a:rPr lang="en-US" dirty="0"/>
              <a:t>Baking a Cake</a:t>
            </a:r>
          </a:p>
        </p:txBody>
      </p:sp>
      <p:pic>
        <p:nvPicPr>
          <p:cNvPr id="11" name="Picture 10">
            <a:extLst>
              <a:ext uri="{FF2B5EF4-FFF2-40B4-BE49-F238E27FC236}">
                <a16:creationId xmlns:a16="http://schemas.microsoft.com/office/drawing/2014/main" id="{1AABED77-0817-824D-9EA4-DB94A349B3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351" y="3218213"/>
            <a:ext cx="1159928" cy="821616"/>
          </a:xfrm>
          <a:prstGeom prst="rect">
            <a:avLst/>
          </a:prstGeom>
        </p:spPr>
      </p:pic>
      <p:pic>
        <p:nvPicPr>
          <p:cNvPr id="15" name="Picture 14">
            <a:extLst>
              <a:ext uri="{FF2B5EF4-FFF2-40B4-BE49-F238E27FC236}">
                <a16:creationId xmlns:a16="http://schemas.microsoft.com/office/drawing/2014/main" id="{0946D68D-B951-7A4C-86EA-923977CEB10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646016" y="1736554"/>
            <a:ext cx="1095551" cy="1359378"/>
          </a:xfrm>
          <a:prstGeom prst="rect">
            <a:avLst/>
          </a:prstGeom>
        </p:spPr>
      </p:pic>
      <p:pic>
        <p:nvPicPr>
          <p:cNvPr id="18" name="Picture 17">
            <a:extLst>
              <a:ext uri="{FF2B5EF4-FFF2-40B4-BE49-F238E27FC236}">
                <a16:creationId xmlns:a16="http://schemas.microsoft.com/office/drawing/2014/main" id="{105E0633-87B2-0A49-8F1D-3B55BCD19DB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732825" y="1573894"/>
            <a:ext cx="1143000" cy="1143000"/>
          </a:xfrm>
          <a:prstGeom prst="rect">
            <a:avLst/>
          </a:prstGeom>
        </p:spPr>
      </p:pic>
      <p:pic>
        <p:nvPicPr>
          <p:cNvPr id="21" name="Picture 20">
            <a:extLst>
              <a:ext uri="{FF2B5EF4-FFF2-40B4-BE49-F238E27FC236}">
                <a16:creationId xmlns:a16="http://schemas.microsoft.com/office/drawing/2014/main" id="{7895EA8D-E5B0-4944-B332-DDA494E8464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571154" y="3138682"/>
            <a:ext cx="1304671" cy="980678"/>
          </a:xfrm>
          <a:prstGeom prst="rect">
            <a:avLst/>
          </a:prstGeom>
        </p:spPr>
      </p:pic>
      <p:pic>
        <p:nvPicPr>
          <p:cNvPr id="23" name="Picture 22">
            <a:extLst>
              <a:ext uri="{FF2B5EF4-FFF2-40B4-BE49-F238E27FC236}">
                <a16:creationId xmlns:a16="http://schemas.microsoft.com/office/drawing/2014/main" id="{A812E887-B792-7F47-834F-16702340AC15}"/>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2946794" y="4536719"/>
            <a:ext cx="1699222" cy="1359378"/>
          </a:xfrm>
          <a:prstGeom prst="rect">
            <a:avLst/>
          </a:prstGeom>
        </p:spPr>
      </p:pic>
      <p:pic>
        <p:nvPicPr>
          <p:cNvPr id="25" name="Picture 24">
            <a:extLst>
              <a:ext uri="{FF2B5EF4-FFF2-40B4-BE49-F238E27FC236}">
                <a16:creationId xmlns:a16="http://schemas.microsoft.com/office/drawing/2014/main" id="{2C16A59B-A5BD-AB49-BB7F-DF1CA00565F7}"/>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2934537" y="2553558"/>
            <a:ext cx="1095551" cy="709187"/>
          </a:xfrm>
          <a:prstGeom prst="rect">
            <a:avLst/>
          </a:prstGeom>
        </p:spPr>
      </p:pic>
      <p:cxnSp>
        <p:nvCxnSpPr>
          <p:cNvPr id="28" name="Straight Connector 27">
            <a:extLst>
              <a:ext uri="{FF2B5EF4-FFF2-40B4-BE49-F238E27FC236}">
                <a16:creationId xmlns:a16="http://schemas.microsoft.com/office/drawing/2014/main" id="{30F7F49B-45B0-2C4C-96B6-5F04EB5B07CB}"/>
              </a:ext>
            </a:extLst>
          </p:cNvPr>
          <p:cNvCxnSpPr/>
          <p:nvPr/>
        </p:nvCxnSpPr>
        <p:spPr>
          <a:xfrm flipV="1">
            <a:off x="2113808" y="3218213"/>
            <a:ext cx="724395" cy="410808"/>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5CFEC45-8985-9B4A-AF14-2C00FA8414A1}"/>
              </a:ext>
            </a:extLst>
          </p:cNvPr>
          <p:cNvCxnSpPr/>
          <p:nvPr/>
        </p:nvCxnSpPr>
        <p:spPr>
          <a:xfrm flipV="1">
            <a:off x="4030088" y="2641146"/>
            <a:ext cx="724395" cy="410808"/>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5C9FA2D5-DF09-D84C-B46D-8652908B6C64}"/>
              </a:ext>
            </a:extLst>
          </p:cNvPr>
          <p:cNvCxnSpPr/>
          <p:nvPr/>
        </p:nvCxnSpPr>
        <p:spPr>
          <a:xfrm flipV="1">
            <a:off x="5879622" y="2076352"/>
            <a:ext cx="724395" cy="410808"/>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5B3ED4AE-2280-E149-AF63-8B3D206634D5}"/>
              </a:ext>
            </a:extLst>
          </p:cNvPr>
          <p:cNvCxnSpPr>
            <a:cxnSpLocks/>
          </p:cNvCxnSpPr>
          <p:nvPr/>
        </p:nvCxnSpPr>
        <p:spPr>
          <a:xfrm>
            <a:off x="5741567" y="2967245"/>
            <a:ext cx="710050" cy="456372"/>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717F9D36-C69D-E547-AF5D-7B8665F98919}"/>
              </a:ext>
            </a:extLst>
          </p:cNvPr>
          <p:cNvCxnSpPr>
            <a:cxnSpLocks/>
          </p:cNvCxnSpPr>
          <p:nvPr/>
        </p:nvCxnSpPr>
        <p:spPr>
          <a:xfrm>
            <a:off x="1777765" y="4119360"/>
            <a:ext cx="1060438" cy="702022"/>
          </a:xfrm>
          <a:prstGeom prst="line">
            <a:avLst/>
          </a:prstGeom>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38C258A3-4036-6E41-BF85-434D42F5556A}"/>
              </a:ext>
            </a:extLst>
          </p:cNvPr>
          <p:cNvSpPr txBox="1"/>
          <p:nvPr/>
        </p:nvSpPr>
        <p:spPr>
          <a:xfrm>
            <a:off x="457200" y="2846550"/>
            <a:ext cx="764697" cy="369332"/>
          </a:xfrm>
          <a:prstGeom prst="rect">
            <a:avLst/>
          </a:prstGeom>
          <a:noFill/>
        </p:spPr>
        <p:txBody>
          <a:bodyPr wrap="none" rtlCol="0">
            <a:spAutoFit/>
          </a:bodyPr>
          <a:lstStyle/>
          <a:p>
            <a:r>
              <a:rPr lang="en-US" dirty="0"/>
              <a:t>Target</a:t>
            </a:r>
          </a:p>
        </p:txBody>
      </p:sp>
      <p:sp>
        <p:nvSpPr>
          <p:cNvPr id="36" name="TextBox 35">
            <a:extLst>
              <a:ext uri="{FF2B5EF4-FFF2-40B4-BE49-F238E27FC236}">
                <a16:creationId xmlns:a16="http://schemas.microsoft.com/office/drawing/2014/main" id="{8C4D40BC-B5C5-1E49-B948-9F0C1491C7F9}"/>
              </a:ext>
            </a:extLst>
          </p:cNvPr>
          <p:cNvSpPr txBox="1"/>
          <p:nvPr/>
        </p:nvSpPr>
        <p:spPr>
          <a:xfrm>
            <a:off x="2667214" y="2093494"/>
            <a:ext cx="1362874" cy="369332"/>
          </a:xfrm>
          <a:prstGeom prst="rect">
            <a:avLst/>
          </a:prstGeom>
          <a:noFill/>
        </p:spPr>
        <p:txBody>
          <a:bodyPr wrap="none" rtlCol="0">
            <a:spAutoFit/>
          </a:bodyPr>
          <a:lstStyle/>
          <a:p>
            <a:r>
              <a:rPr lang="en-US" dirty="0"/>
              <a:t>Dependency</a:t>
            </a:r>
          </a:p>
        </p:txBody>
      </p:sp>
      <p:sp>
        <p:nvSpPr>
          <p:cNvPr id="37" name="TextBox 36">
            <a:extLst>
              <a:ext uri="{FF2B5EF4-FFF2-40B4-BE49-F238E27FC236}">
                <a16:creationId xmlns:a16="http://schemas.microsoft.com/office/drawing/2014/main" id="{36CAE908-A355-B548-86BB-6EC71AA443C6}"/>
              </a:ext>
            </a:extLst>
          </p:cNvPr>
          <p:cNvSpPr txBox="1"/>
          <p:nvPr/>
        </p:nvSpPr>
        <p:spPr>
          <a:xfrm>
            <a:off x="2902739" y="4122198"/>
            <a:ext cx="1362874" cy="369332"/>
          </a:xfrm>
          <a:prstGeom prst="rect">
            <a:avLst/>
          </a:prstGeom>
          <a:noFill/>
        </p:spPr>
        <p:txBody>
          <a:bodyPr wrap="none" rtlCol="0">
            <a:spAutoFit/>
          </a:bodyPr>
          <a:lstStyle/>
          <a:p>
            <a:r>
              <a:rPr lang="en-US" dirty="0"/>
              <a:t>Dependency</a:t>
            </a:r>
          </a:p>
        </p:txBody>
      </p:sp>
      <p:sp>
        <p:nvSpPr>
          <p:cNvPr id="39" name="TextBox 38">
            <a:extLst>
              <a:ext uri="{FF2B5EF4-FFF2-40B4-BE49-F238E27FC236}">
                <a16:creationId xmlns:a16="http://schemas.microsoft.com/office/drawing/2014/main" id="{33B88D15-37D7-AE44-AD65-C7610DAF7CBA}"/>
              </a:ext>
            </a:extLst>
          </p:cNvPr>
          <p:cNvSpPr txBox="1"/>
          <p:nvPr/>
        </p:nvSpPr>
        <p:spPr>
          <a:xfrm>
            <a:off x="2062816" y="3670320"/>
            <a:ext cx="1655005" cy="369332"/>
          </a:xfrm>
          <a:prstGeom prst="rect">
            <a:avLst/>
          </a:prstGeom>
          <a:noFill/>
        </p:spPr>
        <p:txBody>
          <a:bodyPr wrap="none" rtlCol="0">
            <a:spAutoFit/>
          </a:bodyPr>
          <a:lstStyle/>
          <a:p>
            <a:r>
              <a:rPr lang="en-US" dirty="0">
                <a:solidFill>
                  <a:srgbClr val="FF0000"/>
                </a:solidFill>
              </a:rPr>
              <a:t>Rule: Frost cake</a:t>
            </a:r>
          </a:p>
        </p:txBody>
      </p:sp>
      <p:sp>
        <p:nvSpPr>
          <p:cNvPr id="41" name="TextBox 40">
            <a:extLst>
              <a:ext uri="{FF2B5EF4-FFF2-40B4-BE49-F238E27FC236}">
                <a16:creationId xmlns:a16="http://schemas.microsoft.com/office/drawing/2014/main" id="{8C43BCAF-64F4-2F48-B0C9-89D1336879C1}"/>
              </a:ext>
            </a:extLst>
          </p:cNvPr>
          <p:cNvSpPr txBox="1"/>
          <p:nvPr/>
        </p:nvSpPr>
        <p:spPr>
          <a:xfrm>
            <a:off x="3826420" y="2697241"/>
            <a:ext cx="1789977" cy="369332"/>
          </a:xfrm>
          <a:prstGeom prst="rect">
            <a:avLst/>
          </a:prstGeom>
          <a:solidFill>
            <a:schemeClr val="bg1"/>
          </a:solidFill>
        </p:spPr>
        <p:txBody>
          <a:bodyPr wrap="none" rtlCol="0">
            <a:spAutoFit/>
          </a:bodyPr>
          <a:lstStyle/>
          <a:p>
            <a:r>
              <a:rPr lang="en-US" dirty="0">
                <a:solidFill>
                  <a:srgbClr val="FF0000"/>
                </a:solidFill>
              </a:rPr>
              <a:t>Rule: Bake batter</a:t>
            </a:r>
          </a:p>
        </p:txBody>
      </p:sp>
      <p:sp>
        <p:nvSpPr>
          <p:cNvPr id="43" name="TextBox 42">
            <a:extLst>
              <a:ext uri="{FF2B5EF4-FFF2-40B4-BE49-F238E27FC236}">
                <a16:creationId xmlns:a16="http://schemas.microsoft.com/office/drawing/2014/main" id="{ED4422DE-3EC2-7C41-A4B1-1C0448454EA4}"/>
              </a:ext>
            </a:extLst>
          </p:cNvPr>
          <p:cNvSpPr txBox="1"/>
          <p:nvPr/>
        </p:nvSpPr>
        <p:spPr>
          <a:xfrm>
            <a:off x="6127134" y="2634357"/>
            <a:ext cx="2170466" cy="369332"/>
          </a:xfrm>
          <a:prstGeom prst="rect">
            <a:avLst/>
          </a:prstGeom>
          <a:noFill/>
        </p:spPr>
        <p:txBody>
          <a:bodyPr wrap="none" rtlCol="0">
            <a:spAutoFit/>
          </a:bodyPr>
          <a:lstStyle/>
          <a:p>
            <a:r>
              <a:rPr lang="en-US" dirty="0">
                <a:solidFill>
                  <a:srgbClr val="FF0000"/>
                </a:solidFill>
              </a:rPr>
              <a:t>Rule: Mix ingredients</a:t>
            </a:r>
          </a:p>
        </p:txBody>
      </p:sp>
    </p:spTree>
    <p:extLst>
      <p:ext uri="{BB962C8B-B14F-4D97-AF65-F5344CB8AC3E}">
        <p14:creationId xmlns:p14="http://schemas.microsoft.com/office/powerpoint/2010/main" val="324704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341D-E787-4148-BC60-CDF9F9C7B76B}"/>
              </a:ext>
            </a:extLst>
          </p:cNvPr>
          <p:cNvSpPr>
            <a:spLocks noGrp="1"/>
          </p:cNvSpPr>
          <p:nvPr>
            <p:ph type="title"/>
          </p:nvPr>
        </p:nvSpPr>
        <p:spPr/>
        <p:txBody>
          <a:bodyPr/>
          <a:lstStyle/>
          <a:p>
            <a:r>
              <a:rPr lang="en-US" dirty="0"/>
              <a:t>Clean up</a:t>
            </a:r>
          </a:p>
        </p:txBody>
      </p:sp>
      <p:pic>
        <p:nvPicPr>
          <p:cNvPr id="1026" name="Picture 2" descr="Little Boy Cleaning Table with Cloth Stock Vector - Illustration of clip,  vector: 78348742">
            <a:extLst>
              <a:ext uri="{FF2B5EF4-FFF2-40B4-BE49-F238E27FC236}">
                <a16:creationId xmlns:a16="http://schemas.microsoft.com/office/drawing/2014/main" id="{7D6EAF99-26B8-694F-8CFF-415FBD083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18" y="2327564"/>
            <a:ext cx="1608682" cy="1570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EF3B13-1390-5643-9DB8-5DFFE7F04264}"/>
              </a:ext>
            </a:extLst>
          </p:cNvPr>
          <p:cNvSpPr txBox="1"/>
          <p:nvPr/>
        </p:nvSpPr>
        <p:spPr>
          <a:xfrm>
            <a:off x="2504157" y="2327564"/>
            <a:ext cx="1378647" cy="369332"/>
          </a:xfrm>
          <a:prstGeom prst="rect">
            <a:avLst/>
          </a:prstGeom>
          <a:noFill/>
        </p:spPr>
        <p:txBody>
          <a:bodyPr wrap="none" rtlCol="0">
            <a:spAutoFit/>
          </a:bodyPr>
          <a:lstStyle/>
          <a:p>
            <a:r>
              <a:rPr lang="en-US" dirty="0"/>
              <a:t>Target: clean</a:t>
            </a:r>
          </a:p>
        </p:txBody>
      </p:sp>
      <p:sp>
        <p:nvSpPr>
          <p:cNvPr id="6" name="TextBox 5">
            <a:extLst>
              <a:ext uri="{FF2B5EF4-FFF2-40B4-BE49-F238E27FC236}">
                <a16:creationId xmlns:a16="http://schemas.microsoft.com/office/drawing/2014/main" id="{50A4AB0F-3C82-3541-8B18-765ED875B9EE}"/>
              </a:ext>
            </a:extLst>
          </p:cNvPr>
          <p:cNvSpPr txBox="1"/>
          <p:nvPr/>
        </p:nvSpPr>
        <p:spPr>
          <a:xfrm>
            <a:off x="4299778" y="3151334"/>
            <a:ext cx="4102213" cy="646331"/>
          </a:xfrm>
          <a:prstGeom prst="rect">
            <a:avLst/>
          </a:prstGeom>
          <a:noFill/>
        </p:spPr>
        <p:txBody>
          <a:bodyPr wrap="none" rtlCol="0">
            <a:spAutoFit/>
          </a:bodyPr>
          <a:lstStyle/>
          <a:p>
            <a:r>
              <a:rPr lang="en-US" dirty="0">
                <a:solidFill>
                  <a:srgbClr val="FF0000"/>
                </a:solidFill>
              </a:rPr>
              <a:t>Rule: Discard cake, batter, and plain cake, </a:t>
            </a:r>
          </a:p>
          <a:p>
            <a:r>
              <a:rPr lang="en-US" dirty="0">
                <a:solidFill>
                  <a:srgbClr val="FF0000"/>
                </a:solidFill>
              </a:rPr>
              <a:t>but not flour or eggs or icing</a:t>
            </a:r>
          </a:p>
        </p:txBody>
      </p:sp>
    </p:spTree>
    <p:extLst>
      <p:ext uri="{BB962C8B-B14F-4D97-AF65-F5344CB8AC3E}">
        <p14:creationId xmlns:p14="http://schemas.microsoft.com/office/powerpoint/2010/main" val="182854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790C-9D52-FA47-9FCD-F843C5E8E5A3}"/>
              </a:ext>
            </a:extLst>
          </p:cNvPr>
          <p:cNvSpPr>
            <a:spLocks noGrp="1"/>
          </p:cNvSpPr>
          <p:nvPr>
            <p:ph type="title"/>
          </p:nvPr>
        </p:nvSpPr>
        <p:spPr/>
        <p:txBody>
          <a:bodyPr/>
          <a:lstStyle/>
          <a:p>
            <a:r>
              <a:rPr lang="en-US" dirty="0"/>
              <a:t>How to. use a </a:t>
            </a:r>
            <a:r>
              <a:rPr lang="en-US" dirty="0" err="1"/>
              <a:t>Makefile</a:t>
            </a:r>
            <a:endParaRPr lang="en-US" dirty="0"/>
          </a:p>
        </p:txBody>
      </p:sp>
      <p:sp>
        <p:nvSpPr>
          <p:cNvPr id="3" name="Content Placeholder 2">
            <a:extLst>
              <a:ext uri="{FF2B5EF4-FFF2-40B4-BE49-F238E27FC236}">
                <a16:creationId xmlns:a16="http://schemas.microsoft.com/office/drawing/2014/main" id="{A79A92A1-DADE-8140-ADA5-E1FDAA2D2B18}"/>
              </a:ext>
            </a:extLst>
          </p:cNvPr>
          <p:cNvSpPr>
            <a:spLocks noGrp="1"/>
          </p:cNvSpPr>
          <p:nvPr>
            <p:ph idx="1"/>
          </p:nvPr>
        </p:nvSpPr>
        <p:spPr/>
        <p:txBody>
          <a:bodyPr/>
          <a:lstStyle/>
          <a:p>
            <a:r>
              <a:rPr lang="en-US" dirty="0"/>
              <a:t>To make a target, type in </a:t>
            </a:r>
          </a:p>
          <a:p>
            <a:pPr marL="457200" lvl="1" indent="0">
              <a:buNone/>
            </a:pPr>
            <a:r>
              <a:rPr lang="en-US" sz="3200" dirty="0">
                <a:latin typeface="Courier New" panose="02070309020205020404" pitchFamily="49" charset="0"/>
                <a:cs typeface="Courier New" panose="02070309020205020404" pitchFamily="49" charset="0"/>
              </a:rPr>
              <a:t>make</a:t>
            </a:r>
            <a:r>
              <a:rPr lang="en-US" dirty="0"/>
              <a:t> </a:t>
            </a:r>
            <a:r>
              <a:rPr lang="en-US" sz="3200" dirty="0">
                <a:latin typeface="Courier New" panose="02070309020205020404" pitchFamily="49" charset="0"/>
                <a:cs typeface="Courier New" panose="02070309020205020404" pitchFamily="49" charset="0"/>
              </a:rPr>
              <a:t>target</a:t>
            </a:r>
          </a:p>
          <a:p>
            <a:pPr marL="457200" lvl="1" indent="0">
              <a:buNone/>
            </a:pPr>
            <a:r>
              <a:rPr lang="en-US" dirty="0"/>
              <a:t>at the prompt in a Linux terminal.</a:t>
            </a:r>
          </a:p>
          <a:p>
            <a:r>
              <a:rPr lang="en-US" dirty="0"/>
              <a:t>To pretend to make a target to see what will be done, </a:t>
            </a:r>
          </a:p>
          <a:p>
            <a:endParaRPr lang="en-US" dirty="0"/>
          </a:p>
        </p:txBody>
      </p:sp>
    </p:spTree>
    <p:extLst>
      <p:ext uri="{BB962C8B-B14F-4D97-AF65-F5344CB8AC3E}">
        <p14:creationId xmlns:p14="http://schemas.microsoft.com/office/powerpoint/2010/main" val="3828379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610</TotalTime>
  <Words>2118</Words>
  <Application>Microsoft Macintosh PowerPoint</Application>
  <PresentationFormat>On-screen Show (4:3)</PresentationFormat>
  <Paragraphs>188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Courier New</vt:lpstr>
      <vt:lpstr>Office Theme</vt:lpstr>
      <vt:lpstr>EE 312</vt:lpstr>
      <vt:lpstr>Last class</vt:lpstr>
      <vt:lpstr>How to catch up</vt:lpstr>
      <vt:lpstr>This class</vt:lpstr>
      <vt:lpstr>Makefile</vt:lpstr>
      <vt:lpstr>Targets and Dependencies</vt:lpstr>
      <vt:lpstr>Baking a Cake</vt:lpstr>
      <vt:lpstr>Clean up</vt:lpstr>
      <vt:lpstr>How to. use a Makefile</vt:lpstr>
      <vt:lpstr>FAQ</vt:lpstr>
      <vt:lpstr>FAQ</vt:lpstr>
      <vt:lpstr>FAQ</vt:lpstr>
      <vt:lpstr>PowerPoint Presentation</vt:lpstr>
      <vt:lpstr>Agenda</vt:lpstr>
      <vt:lpstr>C types</vt:lpstr>
      <vt:lpstr>What is a Type?</vt:lpstr>
      <vt:lpstr>What is a Type?</vt:lpstr>
      <vt:lpstr>Standard Integer Types</vt:lpstr>
      <vt:lpstr>Preferred Integer Types</vt:lpstr>
      <vt:lpstr>Variables, Globals and Locals</vt:lpstr>
      <vt:lpstr>Scoping</vt:lpstr>
      <vt:lpstr>Scoping Example</vt:lpstr>
      <vt:lpstr>Declaring a variable or function</vt:lpstr>
      <vt:lpstr>Defining a variable or function</vt:lpstr>
      <vt:lpstr>Declarations and Definitions</vt:lpstr>
      <vt:lpstr>Function Declarations and Definitions</vt:lpstr>
      <vt:lpstr>Declare Before You Use</vt:lpstr>
      <vt:lpstr>C arrays</vt:lpstr>
      <vt:lpstr>int array</vt:lpstr>
      <vt:lpstr>Addressing an array element</vt:lpstr>
      <vt:lpstr>Size of array -- Instapoll</vt:lpstr>
      <vt:lpstr>Strings</vt:lpstr>
      <vt:lpstr>Review of the C compiler – which is wrong?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312</dc:title>
  <dc:creator>Vallath Nandakumar</dc:creator>
  <cp:lastModifiedBy>Nandakumar, Vallath</cp:lastModifiedBy>
  <cp:revision>37</cp:revision>
  <dcterms:created xsi:type="dcterms:W3CDTF">2016-08-28T21:26:11Z</dcterms:created>
  <dcterms:modified xsi:type="dcterms:W3CDTF">2022-01-24T01:57:13Z</dcterms:modified>
</cp:coreProperties>
</file>