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7" r:id="rId14"/>
    <p:sldId id="270" r:id="rId15"/>
    <p:sldId id="268" r:id="rId16"/>
    <p:sldId id="269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109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0F7F-9F17-0D43-BF02-9AE7D6572B7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1A2FE-02BD-4F4B-A8E5-C36F2D45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algorithms.tutorialhorizon.com</a:t>
            </a:r>
            <a:r>
              <a:rPr lang="en-US" dirty="0"/>
              <a:t>/backtracking-rat-in-a-maze-puzzle/</a:t>
            </a:r>
          </a:p>
          <a:p>
            <a:r>
              <a:rPr lang="en-US" dirty="0"/>
              <a:t>https://</a:t>
            </a:r>
            <a:r>
              <a:rPr lang="en-US" dirty="0" err="1"/>
              <a:t>www.cs.bu.edu</a:t>
            </a:r>
            <a:r>
              <a:rPr lang="en-US" dirty="0"/>
              <a:t>/teaching/</a:t>
            </a:r>
            <a:r>
              <a:rPr lang="en-US" dirty="0" err="1"/>
              <a:t>alg</a:t>
            </a:r>
            <a:r>
              <a:rPr lang="en-US" dirty="0"/>
              <a:t>/maze/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1A2FE-02BD-4F4B-A8E5-C36F2D45CC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4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3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A534-821F-7D4B-82B7-716D6698F90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56BC-C2A8-1A4F-B9DC-B0F212DC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 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path in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slide’s algorithm does not show how to find a path</a:t>
            </a:r>
          </a:p>
          <a:p>
            <a:r>
              <a:rPr lang="en-US" dirty="0"/>
              <a:t>It only shows how to mark a cell </a:t>
            </a:r>
            <a:r>
              <a:rPr lang="en-US" i="1" dirty="0"/>
              <a:t>visited</a:t>
            </a:r>
          </a:p>
          <a:p>
            <a:r>
              <a:rPr lang="en-US" dirty="0"/>
              <a:t>Think about how to determine whether a cell is on a path to the exit.</a:t>
            </a:r>
          </a:p>
          <a:p>
            <a:pPr lvl="1"/>
            <a:r>
              <a:rPr lang="en-US" dirty="0"/>
              <a:t>You may have to mark it on the path, and then unmark it if </a:t>
            </a:r>
            <a:r>
              <a:rPr lang="en-US" dirty="0" err="1"/>
              <a:t>findPath</a:t>
            </a:r>
            <a:r>
              <a:rPr lang="en-US" dirty="0"/>
              <a:t> from it returns false.</a:t>
            </a:r>
          </a:p>
        </p:txBody>
      </p:sp>
    </p:spTree>
    <p:extLst>
      <p:ext uri="{BB962C8B-B14F-4D97-AF65-F5344CB8AC3E}">
        <p14:creationId xmlns:p14="http://schemas.microsoft.com/office/powerpoint/2010/main" val="197410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61"/>
            <a:ext cx="8229600" cy="923576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– </a:t>
            </a:r>
            <a:r>
              <a:rPr lang="en-US" dirty="0" err="1"/>
              <a:t>findPath</a:t>
            </a:r>
            <a:r>
              <a:rPr lang="en-US" dirty="0"/>
              <a:t>(</a:t>
            </a:r>
            <a:r>
              <a:rPr lang="en-US" dirty="0" err="1"/>
              <a:t>startx</a:t>
            </a:r>
            <a:r>
              <a:rPr lang="en-US" dirty="0"/>
              <a:t>, </a:t>
            </a:r>
            <a:r>
              <a:rPr lang="en-US" dirty="0" err="1"/>
              <a:t>starty</a:t>
            </a:r>
            <a:r>
              <a:rPr lang="en-US" dirty="0"/>
              <a:t>)</a:t>
            </a:r>
            <a:br>
              <a:rPr lang="en-US" dirty="0"/>
            </a:br>
            <a:r>
              <a:rPr lang="en-US" sz="3600" dirty="0"/>
              <a:t>returns true if path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678"/>
            <a:ext cx="8229600" cy="529362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000" dirty="0"/>
              <a:t>Mark current cell visited</a:t>
            </a:r>
          </a:p>
          <a:p>
            <a:pPr marL="342900" lvl="1" indent="-342900">
              <a:buFont typeface="Arial"/>
              <a:buChar char="•"/>
            </a:pPr>
            <a:r>
              <a:rPr lang="en-US" sz="3000" dirty="0">
                <a:solidFill>
                  <a:schemeClr val="accent1"/>
                </a:solidFill>
              </a:rPr>
              <a:t>Add breadcrumb to cell</a:t>
            </a:r>
          </a:p>
          <a:p>
            <a:r>
              <a:rPr lang="en-US" sz="3000" dirty="0"/>
              <a:t>IF current cell is endpoint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return true (path exists)</a:t>
            </a:r>
          </a:p>
          <a:p>
            <a:r>
              <a:rPr lang="en-US" sz="3000" dirty="0"/>
              <a:t>ELSE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Move to each of four adjacent unvisited cells, if possible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findPath</a:t>
            </a:r>
            <a:r>
              <a:rPr lang="en-US" dirty="0"/>
              <a:t> from each adjacent cell, storing return value </a:t>
            </a:r>
          </a:p>
          <a:p>
            <a:pPr lvl="2"/>
            <a:r>
              <a:rPr lang="en-US" dirty="0"/>
              <a:t>If any return value is true, return true immediately and exit </a:t>
            </a:r>
            <a:r>
              <a:rPr lang="en-US" dirty="0" err="1"/>
              <a:t>findPath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If we reach here, it means none of the four adjacent cells resulted in a path; therefore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remove breadcrumb</a:t>
            </a:r>
          </a:p>
          <a:p>
            <a:pPr lvl="2"/>
            <a:r>
              <a:rPr lang="en-US" dirty="0"/>
              <a:t>return false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 array x contains n non-negative integers. Write a function that determines if you can add together any k of the elements in x and get precisely v. </a:t>
            </a:r>
          </a:p>
          <a:p>
            <a:r>
              <a:rPr lang="en-US" dirty="0"/>
              <a:t>Brute force algorithm?</a:t>
            </a:r>
          </a:p>
          <a:p>
            <a:r>
              <a:rPr lang="en-US" dirty="0"/>
              <a:t>Big-O of brute force algorithm?</a:t>
            </a:r>
          </a:p>
        </p:txBody>
      </p:sp>
    </p:spTree>
    <p:extLst>
      <p:ext uri="{BB962C8B-B14F-4D97-AF65-F5344CB8AC3E}">
        <p14:creationId xmlns:p14="http://schemas.microsoft.com/office/powerpoint/2010/main" val="348783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>
                <a:effectLst/>
              </a:rPr>
              <a:t>or example, x might be the array 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{ 1, 8, 6, 4, 3 }. </a:t>
            </a:r>
          </a:p>
          <a:p>
            <a:r>
              <a:rPr lang="en-US" dirty="0">
                <a:effectLst/>
              </a:rPr>
              <a:t>If k were 3 and v were 9, then your function should return 0 (false), since there are no three numbers in x that you can add together to get 9. </a:t>
            </a:r>
          </a:p>
          <a:p>
            <a:r>
              <a:rPr lang="en-US" dirty="0"/>
              <a:t>If </a:t>
            </a:r>
            <a:r>
              <a:rPr lang="en-US" dirty="0">
                <a:effectLst/>
              </a:rPr>
              <a:t>k were 2 and v were 9, then your function would return true, since you get add 1 and 8 or 6 and 3 and get precisely 9.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solve </a:t>
            </a:r>
            <a:r>
              <a:rPr lang="en-US" dirty="0" err="1"/>
              <a:t>sumsTo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sumsTo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uint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x[],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uint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n,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uint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k,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uint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v)</a:t>
            </a:r>
          </a:p>
          <a:p>
            <a:r>
              <a:rPr lang="en-US" dirty="0"/>
              <a:t>Base cases</a:t>
            </a:r>
          </a:p>
          <a:p>
            <a:r>
              <a:rPr lang="en-US" dirty="0"/>
              <a:t>if v == 0, k == 0	-- return true</a:t>
            </a:r>
          </a:p>
          <a:p>
            <a:r>
              <a:rPr lang="en-US" dirty="0"/>
              <a:t>else if v != 0, k == 0,  -- return false</a:t>
            </a:r>
          </a:p>
          <a:p>
            <a:r>
              <a:rPr lang="en-US" dirty="0"/>
              <a:t>else n == 0, return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0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422"/>
          </a:xfrm>
        </p:spPr>
        <p:txBody>
          <a:bodyPr/>
          <a:lstStyle/>
          <a:p>
            <a:r>
              <a:rPr lang="en-US" dirty="0"/>
              <a:t>Recursively solve </a:t>
            </a:r>
            <a:r>
              <a:rPr lang="en-US" dirty="0" err="1"/>
              <a:t>sumsTo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060"/>
            <a:ext cx="8229600" cy="5429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bool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sumsTo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uint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x[],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uint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n,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uint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k,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uint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v)</a:t>
            </a:r>
          </a:p>
          <a:p>
            <a:r>
              <a:rPr lang="en-US" dirty="0"/>
              <a:t>Recursive case – 2 cases</a:t>
            </a:r>
          </a:p>
          <a:p>
            <a:pPr lvl="1"/>
            <a:r>
              <a:rPr lang="en-US" dirty="0"/>
              <a:t>The first number in the array is ‘included’ in the sum v</a:t>
            </a:r>
          </a:p>
          <a:p>
            <a:pPr lvl="2"/>
            <a:r>
              <a:rPr lang="en-US" dirty="0"/>
              <a:t>Reduce the set by x0, reduce v by x0 (only if v &gt;= x0).</a:t>
            </a:r>
          </a:p>
          <a:p>
            <a:pPr lvl="2"/>
            <a:r>
              <a:rPr lang="en-US" dirty="0"/>
              <a:t>found1 = </a:t>
            </a:r>
            <a:r>
              <a:rPr lang="en-US" dirty="0" err="1"/>
              <a:t>sumsTo</a:t>
            </a:r>
            <a:r>
              <a:rPr lang="en-US" dirty="0"/>
              <a:t>(x –{x0}, n-1, k-1, v-x0)</a:t>
            </a:r>
          </a:p>
          <a:p>
            <a:pPr lvl="3"/>
            <a:r>
              <a:rPr lang="en-US" dirty="0"/>
              <a:t>Assume that we have a function available.</a:t>
            </a:r>
          </a:p>
          <a:p>
            <a:pPr lvl="1"/>
            <a:r>
              <a:rPr lang="en-US" dirty="0"/>
              <a:t>The first number in the array is ‘not included’ in the sum v</a:t>
            </a:r>
          </a:p>
          <a:p>
            <a:pPr lvl="2"/>
            <a:r>
              <a:rPr lang="en-US" dirty="0"/>
              <a:t>Reduce the set by x0</a:t>
            </a:r>
          </a:p>
          <a:p>
            <a:pPr lvl="2"/>
            <a:r>
              <a:rPr lang="en-US" dirty="0"/>
              <a:t>found2 = </a:t>
            </a:r>
            <a:r>
              <a:rPr lang="en-US" dirty="0" err="1"/>
              <a:t>sumsTo</a:t>
            </a:r>
            <a:r>
              <a:rPr lang="en-US" dirty="0"/>
              <a:t>(x-{x0}, n-1, k, v)</a:t>
            </a:r>
          </a:p>
          <a:p>
            <a:pPr lvl="1"/>
            <a:r>
              <a:rPr lang="en-US" dirty="0"/>
              <a:t>If found1 || found2, return true, else return false</a:t>
            </a:r>
          </a:p>
        </p:txBody>
      </p:sp>
    </p:spTree>
    <p:extLst>
      <p:ext uri="{BB962C8B-B14F-4D97-AF65-F5344CB8AC3E}">
        <p14:creationId xmlns:p14="http://schemas.microsoft.com/office/powerpoint/2010/main" val="142400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0970"/>
            <a:ext cx="8229600" cy="5445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46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sumsTo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uint</a:t>
            </a:r>
            <a:r>
              <a:rPr lang="en-US" sz="1600" dirty="0">
                <a:latin typeface="Courier New"/>
                <a:cs typeface="Courier New"/>
              </a:rPr>
              <a:t> x[], </a:t>
            </a:r>
            <a:r>
              <a:rPr lang="en-US" sz="1600" dirty="0" err="1">
                <a:latin typeface="Courier New"/>
                <a:cs typeface="Courier New"/>
              </a:rPr>
              <a:t>uint</a:t>
            </a:r>
            <a:r>
              <a:rPr lang="en-US" sz="1600" dirty="0">
                <a:latin typeface="Courier New"/>
                <a:cs typeface="Courier New"/>
              </a:rPr>
              <a:t> n, </a:t>
            </a:r>
            <a:r>
              <a:rPr lang="en-US" sz="1600" dirty="0" err="1">
                <a:latin typeface="Courier New"/>
                <a:cs typeface="Courier New"/>
              </a:rPr>
              <a:t>uint</a:t>
            </a:r>
            <a:r>
              <a:rPr lang="en-US" sz="1600" dirty="0">
                <a:latin typeface="Courier New"/>
                <a:cs typeface="Courier New"/>
              </a:rPr>
              <a:t> k, </a:t>
            </a:r>
            <a:r>
              <a:rPr lang="en-US" sz="1600" dirty="0" err="1">
                <a:latin typeface="Courier New"/>
                <a:cs typeface="Courier New"/>
              </a:rPr>
              <a:t>uint</a:t>
            </a:r>
            <a:r>
              <a:rPr lang="en-US" sz="1600" dirty="0">
                <a:latin typeface="Courier New"/>
                <a:cs typeface="Courier New"/>
              </a:rPr>
              <a:t> v) {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47     // printf("x[0], n, k, v: %d, %d, %d, %d\n", x[0], n, k, v);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48     if (v == 0 &amp;&amp; k == 0)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// used up all numbers to reach sum 0</a:t>
            </a:r>
          </a:p>
          <a:p>
            <a:pPr marL="0" indent="0">
              <a:buNone/>
            </a:pPr>
            <a:r>
              <a:rPr lang="is-IS" sz="1600" dirty="0">
                <a:latin typeface="Courier New"/>
                <a:cs typeface="Courier New"/>
              </a:rPr>
              <a:t> 49         return true;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50     if (v!=0 &amp;&amp; k == 0)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// used up all numbers without reaching sum 0</a:t>
            </a:r>
          </a:p>
          <a:p>
            <a:pPr marL="0" indent="0">
              <a:buNone/>
            </a:pPr>
            <a:r>
              <a:rPr lang="nb-NO" sz="1600" dirty="0">
                <a:latin typeface="Courier New"/>
                <a:cs typeface="Courier New"/>
              </a:rPr>
              <a:t> 51         </a:t>
            </a:r>
            <a:r>
              <a:rPr lang="nb-NO" sz="1600" dirty="0" err="1">
                <a:latin typeface="Courier New"/>
                <a:cs typeface="Courier New"/>
              </a:rPr>
              <a:t>return</a:t>
            </a:r>
            <a:r>
              <a:rPr lang="nb-NO" sz="1600" dirty="0">
                <a:latin typeface="Courier New"/>
                <a:cs typeface="Courier New"/>
              </a:rPr>
              <a:t> false;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52     if (n == 0)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// used up all numbers without reaching sum 0</a:t>
            </a:r>
          </a:p>
          <a:p>
            <a:pPr marL="0" indent="0">
              <a:buNone/>
            </a:pPr>
            <a:r>
              <a:rPr lang="nb-NO" sz="1600" dirty="0">
                <a:latin typeface="Courier New"/>
                <a:cs typeface="Courier New"/>
              </a:rPr>
              <a:t> 53         </a:t>
            </a:r>
            <a:r>
              <a:rPr lang="nb-NO" sz="1600" dirty="0" err="1">
                <a:latin typeface="Courier New"/>
                <a:cs typeface="Courier New"/>
              </a:rPr>
              <a:t>return</a:t>
            </a:r>
            <a:r>
              <a:rPr lang="nb-NO" sz="1600" dirty="0">
                <a:latin typeface="Courier New"/>
                <a:cs typeface="Courier New"/>
              </a:rPr>
              <a:t> false;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54     </a:t>
            </a:r>
            <a:r>
              <a:rPr lang="fr-FR" sz="1600" dirty="0" err="1">
                <a:latin typeface="Courier New"/>
                <a:cs typeface="Courier New"/>
              </a:rPr>
              <a:t>int</a:t>
            </a:r>
            <a:r>
              <a:rPr lang="fr-FR" sz="1600" dirty="0">
                <a:latin typeface="Courier New"/>
                <a:cs typeface="Courier New"/>
              </a:rPr>
              <a:t> res1 = 0;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55     if (v &gt;= x[0])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56         res1 = </a:t>
            </a:r>
            <a:r>
              <a:rPr lang="en-US" sz="1600" dirty="0" err="1">
                <a:latin typeface="Courier New"/>
                <a:cs typeface="Courier New"/>
              </a:rPr>
              <a:t>sumsTo</a:t>
            </a:r>
            <a:r>
              <a:rPr lang="en-US" sz="1600" dirty="0">
                <a:latin typeface="Courier New"/>
                <a:cs typeface="Courier New"/>
              </a:rPr>
              <a:t>(x + 1, n - 1, k -1, v - x[0]);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// include the          first number of the array in the sum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57    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res2 = </a:t>
            </a:r>
            <a:r>
              <a:rPr lang="en-US" sz="1600" dirty="0" err="1">
                <a:latin typeface="Courier New"/>
                <a:cs typeface="Courier New"/>
              </a:rPr>
              <a:t>sumsTo</a:t>
            </a:r>
            <a:r>
              <a:rPr lang="en-US" sz="1600" dirty="0">
                <a:latin typeface="Courier New"/>
                <a:cs typeface="Courier New"/>
              </a:rPr>
              <a:t>(x + 1, n - 1, k, v);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// exclude the          first number in the sum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58     if (res1 + res2 &gt; 0)</a:t>
            </a:r>
          </a:p>
          <a:p>
            <a:pPr marL="0" indent="0">
              <a:buNone/>
            </a:pPr>
            <a:r>
              <a:rPr lang="is-IS" sz="1600" dirty="0">
                <a:latin typeface="Courier New"/>
                <a:cs typeface="Courier New"/>
              </a:rPr>
              <a:t> 59         return true;</a:t>
            </a:r>
          </a:p>
          <a:p>
            <a:pPr marL="0" indent="0">
              <a:buNone/>
            </a:pPr>
            <a:r>
              <a:rPr lang="nb-NO" sz="1600" dirty="0">
                <a:latin typeface="Courier New"/>
                <a:cs typeface="Courier New"/>
              </a:rPr>
              <a:t> 60     </a:t>
            </a:r>
            <a:r>
              <a:rPr lang="nb-NO" sz="1600" dirty="0" err="1">
                <a:latin typeface="Courier New"/>
                <a:cs typeface="Courier New"/>
              </a:rPr>
              <a:t>return</a:t>
            </a:r>
            <a:r>
              <a:rPr lang="nb-NO" sz="1600" dirty="0">
                <a:latin typeface="Courier New"/>
                <a:cs typeface="Courier New"/>
              </a:rPr>
              <a:t> false;</a:t>
            </a:r>
          </a:p>
          <a:p>
            <a:pPr marL="0" indent="0">
              <a:buNone/>
            </a:pPr>
            <a:r>
              <a:rPr lang="nb-NO" sz="1600" dirty="0">
                <a:latin typeface="Courier New"/>
                <a:cs typeface="Courier New"/>
              </a:rPr>
              <a:t> 61 }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878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7735-EC80-684C-A62C-51FDC972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4A93-3FD0-FA44-AF09-A6E6A26E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array be {1, 2, 3}</a:t>
            </a:r>
          </a:p>
          <a:p>
            <a:r>
              <a:rPr lang="en-US" dirty="0"/>
              <a:t>Let v = 5</a:t>
            </a:r>
          </a:p>
          <a:p>
            <a:r>
              <a:rPr lang="en-US" dirty="0"/>
              <a:t>Let k = 2</a:t>
            </a:r>
          </a:p>
          <a:p>
            <a:pPr marL="0" indent="0">
              <a:buNone/>
            </a:pPr>
            <a:r>
              <a:rPr lang="en-US" dirty="0"/>
              <a:t>Is there a subset of {1, 2, 3} </a:t>
            </a:r>
            <a:r>
              <a:rPr lang="en-US"/>
              <a:t>of cardinality </a:t>
            </a:r>
            <a:r>
              <a:rPr lang="en-US" dirty="0"/>
              <a:t>2 whose </a:t>
            </a:r>
            <a:r>
              <a:rPr lang="en-US"/>
              <a:t>members add up to 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0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a maze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 matrix </a:t>
            </a:r>
          </a:p>
          <a:p>
            <a:r>
              <a:rPr lang="en-US" dirty="0"/>
              <a:t>A rat has to find a path from start to end. </a:t>
            </a:r>
          </a:p>
          <a:p>
            <a:r>
              <a:rPr lang="en-US" dirty="0"/>
              <a:t>maze[0][x] (a top row cell) is the start and maze[N-1][x](a bottom row cell) is the end.</a:t>
            </a:r>
          </a:p>
          <a:p>
            <a:r>
              <a:rPr lang="en-US" dirty="0"/>
              <a:t>Some cells are blocked, meaning that the rat cannot enter those cells. </a:t>
            </a:r>
          </a:p>
          <a:p>
            <a:r>
              <a:rPr lang="en-US" dirty="0"/>
              <a:t>Rat can move in any direction ( left, right, up and down).</a:t>
            </a:r>
          </a:p>
          <a:p>
            <a:r>
              <a:rPr lang="en-US" dirty="0"/>
              <a:t>Question: Is there a path from start to finish?</a:t>
            </a:r>
          </a:p>
          <a:p>
            <a:pPr lvl="1"/>
            <a:r>
              <a:rPr lang="en-US" dirty="0"/>
              <a:t>Assume, for simplicity, that the maze has no loops.</a:t>
            </a:r>
          </a:p>
          <a:p>
            <a:pPr lvl="1"/>
            <a:r>
              <a:rPr lang="en-US" dirty="0"/>
              <a:t>Means that there exists at most one path from start to finish.  (Why?)</a:t>
            </a:r>
          </a:p>
        </p:txBody>
      </p:sp>
    </p:spTree>
    <p:extLst>
      <p:ext uri="{BB962C8B-B14F-4D97-AF65-F5344CB8AC3E}">
        <p14:creationId xmlns:p14="http://schemas.microsoft.com/office/powerpoint/2010/main" val="43976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58800"/>
            <a:ext cx="73787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7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5F15-C13C-A84F-8E9C-3143582D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14F9DE-B7C9-DD40-A996-789723A02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171124"/>
              </p:ext>
            </p:extLst>
          </p:nvPr>
        </p:nvGraphicFramePr>
        <p:xfrm>
          <a:off x="1163782" y="1330036"/>
          <a:ext cx="5260770" cy="491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154">
                  <a:extLst>
                    <a:ext uri="{9D8B030D-6E8A-4147-A177-3AD203B41FA5}">
                      <a16:colId xmlns:a16="http://schemas.microsoft.com/office/drawing/2014/main" val="1434347214"/>
                    </a:ext>
                  </a:extLst>
                </a:gridCol>
                <a:gridCol w="1052154">
                  <a:extLst>
                    <a:ext uri="{9D8B030D-6E8A-4147-A177-3AD203B41FA5}">
                      <a16:colId xmlns:a16="http://schemas.microsoft.com/office/drawing/2014/main" val="3740609435"/>
                    </a:ext>
                  </a:extLst>
                </a:gridCol>
                <a:gridCol w="1052154">
                  <a:extLst>
                    <a:ext uri="{9D8B030D-6E8A-4147-A177-3AD203B41FA5}">
                      <a16:colId xmlns:a16="http://schemas.microsoft.com/office/drawing/2014/main" val="3575154120"/>
                    </a:ext>
                  </a:extLst>
                </a:gridCol>
                <a:gridCol w="1052154">
                  <a:extLst>
                    <a:ext uri="{9D8B030D-6E8A-4147-A177-3AD203B41FA5}">
                      <a16:colId xmlns:a16="http://schemas.microsoft.com/office/drawing/2014/main" val="3808080568"/>
                    </a:ext>
                  </a:extLst>
                </a:gridCol>
                <a:gridCol w="1052154">
                  <a:extLst>
                    <a:ext uri="{9D8B030D-6E8A-4147-A177-3AD203B41FA5}">
                      <a16:colId xmlns:a16="http://schemas.microsoft.com/office/drawing/2014/main" val="3063315758"/>
                    </a:ext>
                  </a:extLst>
                </a:gridCol>
              </a:tblGrid>
              <a:tr h="9832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86088"/>
                  </a:ext>
                </a:extLst>
              </a:tr>
              <a:tr h="9832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51028"/>
                  </a:ext>
                </a:extLst>
              </a:tr>
              <a:tr h="9832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80214"/>
                  </a:ext>
                </a:extLst>
              </a:tr>
              <a:tr h="9832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40960"/>
                  </a:ext>
                </a:extLst>
              </a:tr>
              <a:tr h="9832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637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22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  <a:p>
            <a:r>
              <a:rPr lang="en-US" dirty="0"/>
              <a:t>Recursive case that gets smaller and eventually will reach the base case</a:t>
            </a:r>
          </a:p>
          <a:p>
            <a:r>
              <a:rPr lang="en-US" dirty="0"/>
              <a:t>A ‘belief’ that we have a function that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maze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Base case</a:t>
            </a:r>
          </a:p>
          <a:p>
            <a:pPr lvl="1"/>
            <a:r>
              <a:rPr lang="en-US" dirty="0"/>
              <a:t>When we have reached the exit, or</a:t>
            </a:r>
          </a:p>
          <a:p>
            <a:pPr lvl="1"/>
            <a:r>
              <a:rPr lang="en-US" dirty="0"/>
              <a:t>All the reachable squares have been visited, but we have not seen the exit</a:t>
            </a:r>
          </a:p>
          <a:p>
            <a:r>
              <a:rPr lang="en-US" dirty="0"/>
              <a:t>Recursive case</a:t>
            </a:r>
          </a:p>
          <a:p>
            <a:pPr lvl="1"/>
            <a:r>
              <a:rPr lang="en-US" dirty="0"/>
              <a:t>Mark current cell visited</a:t>
            </a:r>
          </a:p>
          <a:p>
            <a:pPr lvl="1"/>
            <a:r>
              <a:rPr lang="en-US" dirty="0"/>
              <a:t>Move to one of the adjacent cells that are not yet visited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Assume that we have a function that tells us whether we can reach the exit i.e. that tells us “Is there a path from the current cell to the finish?”</a:t>
            </a:r>
          </a:p>
        </p:txBody>
      </p:sp>
    </p:spTree>
    <p:extLst>
      <p:ext uri="{BB962C8B-B14F-4D97-AF65-F5344CB8AC3E}">
        <p14:creationId xmlns:p14="http://schemas.microsoft.com/office/powerpoint/2010/main" val="12348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output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auxiliary output is the path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321827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solution matrix of the same structure as maze.</a:t>
            </a:r>
          </a:p>
          <a:p>
            <a:r>
              <a:rPr lang="en-US" dirty="0"/>
              <a:t>Whenever rat moves to cell in a maze, mark that particular cell in solution matrix </a:t>
            </a:r>
            <a:r>
              <a:rPr lang="en-US"/>
              <a:t>as visited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4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61"/>
            <a:ext cx="8229600" cy="923576"/>
          </a:xfrm>
        </p:spPr>
        <p:txBody>
          <a:bodyPr/>
          <a:lstStyle/>
          <a:p>
            <a:r>
              <a:rPr lang="en-US" dirty="0"/>
              <a:t>Algorithm – </a:t>
            </a:r>
            <a:r>
              <a:rPr lang="en-US" dirty="0" err="1"/>
              <a:t>findPath</a:t>
            </a:r>
            <a:r>
              <a:rPr lang="en-US" dirty="0"/>
              <a:t>(</a:t>
            </a:r>
            <a:r>
              <a:rPr lang="en-US" dirty="0" err="1"/>
              <a:t>startx</a:t>
            </a:r>
            <a:r>
              <a:rPr lang="en-US" dirty="0"/>
              <a:t>, </a:t>
            </a:r>
            <a:r>
              <a:rPr lang="en-US" dirty="0" err="1"/>
              <a:t>starty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678"/>
            <a:ext cx="8229600" cy="5003485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Mark cell visited</a:t>
            </a:r>
          </a:p>
          <a:p>
            <a:r>
              <a:rPr lang="en-US" dirty="0"/>
              <a:t>IF current cell is endpoint </a:t>
            </a:r>
            <a:r>
              <a:rPr lang="en-US" dirty="0">
                <a:solidFill>
                  <a:srgbClr val="FF0000"/>
                </a:solidFill>
              </a:rPr>
              <a:t>(base case)</a:t>
            </a:r>
          </a:p>
          <a:p>
            <a:pPr lvl="1"/>
            <a:r>
              <a:rPr lang="en-US" dirty="0"/>
              <a:t>return true (path exists)</a:t>
            </a:r>
          </a:p>
          <a:p>
            <a:r>
              <a:rPr lang="en-US" dirty="0"/>
              <a:t>ELSE </a:t>
            </a:r>
            <a:r>
              <a:rPr lang="en-US" dirty="0">
                <a:solidFill>
                  <a:srgbClr val="FF0000"/>
                </a:solidFill>
              </a:rPr>
              <a:t>(recursive case)</a:t>
            </a:r>
          </a:p>
          <a:p>
            <a:pPr lvl="1"/>
            <a:r>
              <a:rPr lang="en-US" dirty="0"/>
              <a:t>Move to each of four adjacent unvisited cells, if possible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findPath</a:t>
            </a:r>
            <a:r>
              <a:rPr lang="en-US" dirty="0"/>
              <a:t> from each adjacent cell, storing return value </a:t>
            </a:r>
            <a:r>
              <a:rPr lang="en-US" dirty="0">
                <a:solidFill>
                  <a:srgbClr val="FF0000"/>
                </a:solidFill>
              </a:rPr>
              <a:t>(calling function </a:t>
            </a:r>
            <a:r>
              <a:rPr lang="en-US" dirty="0" err="1">
                <a:solidFill>
                  <a:srgbClr val="FF0000"/>
                </a:solidFill>
              </a:rPr>
              <a:t>findPath</a:t>
            </a:r>
            <a:r>
              <a:rPr lang="en-US" dirty="0">
                <a:solidFill>
                  <a:srgbClr val="FF0000"/>
                </a:solidFill>
              </a:rPr>
              <a:t> that is assumed to work)</a:t>
            </a:r>
          </a:p>
          <a:p>
            <a:pPr lvl="2"/>
            <a:r>
              <a:rPr lang="en-US" dirty="0"/>
              <a:t>If any return value is true, return true immediately and exit </a:t>
            </a:r>
            <a:r>
              <a:rPr lang="en-US" dirty="0" err="1"/>
              <a:t>findPath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If we reach here, it means none of the four adjacent cells resulted in a path; therefore return false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1133</Words>
  <Application>Microsoft Macintosh PowerPoint</Application>
  <PresentationFormat>On-screen Show (4:3)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Recursion Problems</vt:lpstr>
      <vt:lpstr>Maze</vt:lpstr>
      <vt:lpstr>PowerPoint Presentation</vt:lpstr>
      <vt:lpstr>Maze</vt:lpstr>
      <vt:lpstr>Recursive Algorithm</vt:lpstr>
      <vt:lpstr>For the maze problem</vt:lpstr>
      <vt:lpstr>Auxiliary output </vt:lpstr>
      <vt:lpstr>Approach</vt:lpstr>
      <vt:lpstr>Algorithm – findPath(startx, starty)</vt:lpstr>
      <vt:lpstr>Finding path in maze</vt:lpstr>
      <vt:lpstr>Algorithm – findPath(startx, starty) returns true if path found</vt:lpstr>
      <vt:lpstr>Subset Sum problem</vt:lpstr>
      <vt:lpstr>Subset Sum example </vt:lpstr>
      <vt:lpstr>Recursively solve sumsTo</vt:lpstr>
      <vt:lpstr>Recursively solve sumsTo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Vallath Nandakumar</dc:creator>
  <cp:lastModifiedBy>Nandakumar, Vallath</cp:lastModifiedBy>
  <cp:revision>20</cp:revision>
  <dcterms:created xsi:type="dcterms:W3CDTF">2016-07-18T01:45:01Z</dcterms:created>
  <dcterms:modified xsi:type="dcterms:W3CDTF">2021-03-22T04:19:40Z</dcterms:modified>
</cp:coreProperties>
</file>