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2" r:id="rId3"/>
    <p:sldId id="313" r:id="rId4"/>
    <p:sldId id="315" r:id="rId5"/>
    <p:sldId id="316" r:id="rId6"/>
    <p:sldId id="317" r:id="rId7"/>
    <p:sldId id="318" r:id="rId8"/>
    <p:sldId id="330" r:id="rId9"/>
    <p:sldId id="331" r:id="rId10"/>
    <p:sldId id="332" r:id="rId11"/>
    <p:sldId id="333" r:id="rId12"/>
    <p:sldId id="319" r:id="rId13"/>
    <p:sldId id="320" r:id="rId14"/>
    <p:sldId id="321" r:id="rId15"/>
    <p:sldId id="32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7"/>
    <p:restoredTop sz="94301"/>
  </p:normalViewPr>
  <p:slideViewPr>
    <p:cSldViewPr>
      <p:cViewPr varScale="1">
        <p:scale>
          <a:sx n="83" d="100"/>
          <a:sy n="83" d="100"/>
        </p:scale>
        <p:origin x="13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36"/>
    </p:cViewPr>
  </p:sorterViewPr>
  <p:notesViewPr>
    <p:cSldViewPr>
      <p:cViewPr varScale="1">
        <p:scale>
          <a:sx n="66" d="100"/>
          <a:sy n="66" d="100"/>
        </p:scale>
        <p:origin x="-327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C229054-9196-EF45-B773-C2EE2D3337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buFont typeface="Marlett" pitchFamily="2" charset="2"/>
              <a:buNone/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4A67C5-CC23-A340-AB75-606C13F619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buFont typeface="Marlett" pitchFamily="2" charset="2"/>
              <a:buNone/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87AD3523-27EB-A041-9D3A-97A6271C771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buFont typeface="Marlett" pitchFamily="2" charset="2"/>
              <a:buNone/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6CC0F7A-EF5F-D246-B59C-AE2770759E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buFont typeface="Marlett" pitchFamily="2" charset="2"/>
              <a:buNone/>
              <a:defRPr sz="1300"/>
            </a:lvl1pPr>
          </a:lstStyle>
          <a:p>
            <a:pPr>
              <a:defRPr/>
            </a:pPr>
            <a:fld id="{AB23BB12-8158-C641-BA40-688B280C0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90D0D72-B3C1-EB45-A50A-F2DC58A829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5F3A56E-7B94-7F4D-A989-AA863205E7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4B1301A-B4A0-354F-BC2E-C2D886CCEA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020EA28-3DCD-5546-8AE1-80C96B96A4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6C89611-46C7-5B4B-8DB6-0D62488C06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0D8C3CF-7107-3042-9214-D06445048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0B0C6358-51BC-CA4A-811A-3F05F5969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D6099D5B-4A9A-B847-AFA4-15C25A16A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D11244-CF14-3E40-9F53-4392F123529C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D22A6CE-8445-3A45-B468-F08BF8386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FE24F48-DB31-D849-9484-148216D32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9D595B-5B42-7040-98B2-96FE5B729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87862C-23E1-9A4A-82A4-75C68AC0EA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CC20EE-05A3-E04D-A51B-04AEB9CBD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14E1-06DD-2747-B801-7885028C25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B73A83-239A-8245-93A5-EA557C3F1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00E41-6EF9-CA49-90DD-A776C7624F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1CB13D-335A-964E-B6A6-E4F943A85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2A0A0-AD4F-F047-A6DA-7165A5A25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18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E8F773-796A-7B4F-B80F-BC1FA10B4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E25A58-C0D9-3549-9569-31481F955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952784-89E9-164D-939E-BACB3856E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EFE7D-1662-F54A-9971-41FCA3348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70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4CE7E3-0BDD-E244-9B51-B8C62F8DA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57ADB-2D19-6742-AEDC-6A41415A9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FA50AB-F595-ED40-A5CB-73FCEC4BD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B268-7EF5-A54B-BE2B-B3F619FFF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54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E18C5B-240B-A14F-B3A2-3759DD8389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C91322-43C5-E541-B44F-6CF818C4DA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F2DD89-6583-9F46-829D-E76BE5C81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3FF4E-007C-F84D-8A76-B8331F63F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24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7E2E4-4E77-4440-965E-1D6202173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81A69-FCB9-E640-8224-864F439324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D890E-B5D0-474E-A8E5-3F174EB04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4404-F4F2-C64C-980E-5135C24D4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7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D31621-E253-3C48-9BE0-BF1C0521F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4DEDA9-98A8-DA48-960F-576940D5B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349776-0673-E64D-9046-1FF9F1CE37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40759-86BB-304E-95F9-9908D5415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98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E4203C-EEC6-D24D-8F8E-7931F82ED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9F5FEB-2DC9-654C-A6BA-6B57B197F5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FA59EB-F239-FB49-9D6C-40ECADEA3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6AC1-7763-4042-83C8-7F1146365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1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0CB6B6-88BB-4941-814A-AA1229757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AE17C2-6AC6-4A4A-8EEA-6C8B9AA54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15168E-2FB4-274F-BE9E-FA1A16AA8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6791B-66DE-4546-9498-56E679DE2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5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DBED2-B5F9-3543-B048-493F2AE54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650AC-9EF6-CA48-9EE9-5F8B33881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91791-3EB3-E346-862D-150A94290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6A28B-54BE-7C41-B946-FFC3FAE959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9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0B8E7-74BD-9946-A898-7308DB763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69622-ADE5-494C-91BF-C27B344E0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CE330-01F6-854F-99FF-B7553872A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A7426-34FA-C64B-BE1A-91BC71DB0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10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DB59CC-CDF4-6F4C-BC7A-5BA8F35CC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64EFB6-9BE6-CD46-B9AB-EE168D3C1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9BEABC-00D2-EC4E-A357-8B2E3316C4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36A203-1989-5D4D-A66F-C81FF8B3A7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7AB268-831C-6949-9693-016CE48511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800" b="1"/>
            </a:lvl1pPr>
          </a:lstStyle>
          <a:p>
            <a:pPr>
              <a:defRPr/>
            </a:pPr>
            <a:fld id="{4C210445-7736-3F46-A1BE-66643C409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4CB1CBD-4228-8D40-A205-1769F9C55B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4572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br>
              <a:rPr lang="en-US" sz="4000" dirty="0">
                <a:cs typeface="+mj-cs"/>
              </a:rPr>
            </a:br>
            <a:r>
              <a:rPr lang="en-US" sz="4000" dirty="0">
                <a:cs typeface="+mj-cs"/>
              </a:rPr>
              <a:t>EE 312</a:t>
            </a:r>
            <a:br>
              <a:rPr lang="en-US" sz="4000" dirty="0">
                <a:cs typeface="+mj-cs"/>
              </a:rPr>
            </a:br>
            <a:r>
              <a:rPr lang="en-US" sz="4000" dirty="0">
                <a:cs typeface="+mj-cs"/>
              </a:rPr>
              <a:t>Day 4</a:t>
            </a:r>
            <a:br>
              <a:rPr lang="en-US" sz="4000" dirty="0">
                <a:cs typeface="+mj-cs"/>
              </a:rPr>
            </a:br>
            <a:r>
              <a:rPr lang="en-US" sz="4000" dirty="0">
                <a:cs typeface="+mj-cs"/>
              </a:rPr>
              <a:t>The Program Stack</a:t>
            </a:r>
          </a:p>
        </p:txBody>
      </p:sp>
      <p:sp>
        <p:nvSpPr>
          <p:cNvPr id="21506" name="AutoShape 8" descr="Alan M Turing">
            <a:extLst>
              <a:ext uri="{FF2B5EF4-FFF2-40B4-BE49-F238E27FC236}">
                <a16:creationId xmlns:a16="http://schemas.microsoft.com/office/drawing/2014/main" id="{2B8A56CD-DCE9-9149-A7BC-26087E279F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1211263"/>
            <a:ext cx="1752600" cy="20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07" name="AutoShape 8" descr="data:image/jpeg;base64,/9j/4AAQSkZJRgABAQAAAQABAAD/2wBDAAkGBwgHBgkIBwgKCgkLDRYPDQwMDRsUFRAWIB0iIiAdHx8kKDQsJCYxJx8fLT0tMTU3Ojo6Iys/RD84QzQ5Ojf/2wBDAQoKCg0MDRoPDxo3JR8lNzc3Nzc3Nzc3Nzc3Nzc3Nzc3Nzc3Nzc3Nzc3Nzc3Nzc3Nzc3Nzc3Nzc3Nzc3Nzc3Nzf/wAARCAC4AIwDASIAAhEBAxEB/8QAGwAAAwEBAQEBAAAAAAAAAAAABAUGAwIAAQf/xAA4EAACAQMDAgQFAwIGAQUAAAABAgMABBESITEFQRMiUWEGFDJxgUKRsSOhFVLB0eHwciYzQ4Lx/8QAGAEAAwEBAAAAAAAAAAAAAAAAAQIDAAT/xAAgEQACAgMBAAMBAQAAAAAAAAAAAQIRAxIhMRMyUUFh/9oADAMBAAIRAxEAPwAiWIdhQ7R4NHzjSTQxGTURgUx19EdEhK80e2wrWEyVa7Ce1dSeDBFqnkVM8UmvOuCMsluucfqY4pJS/B4oblRkZ/ms5jFHnV+wFSs/W5iMNdqueQtCL1MDJ8zt31ZNT0ZTYq2uYs4BX8tWb3kCnYsT9tqnR1N5E2hB75LZxXH+IvgalTOeaZY2DYpBcxvuAQD7VoMMMqc/apyPqFwOACPTSa7HUpEOdBRh3Bo6MGyKBhtxWRFDWXUI7gBSwD0WQTStUHjM8Vwy1tivjCgYFYVwRW7LWZWiYtLy33JoIRYPFUtzbhs0rmt9LHFWZEA0AUt6p1WPp0bDIaRhsPSi+pXSWkR51Dk42AqE6rO9w7PIcg5ODtweKWrGXDK/6tcXMpaSXy577j9qXyzEj6v2OxrJz6DG9ZEkHJI+1Mo0ByYVGpBBMiqD2xRDSwYwcuwHOOfvSwyngZryHUck5+1GgWMTKCMosYPsK+C4buwBPpQmDyDWiqTRN1hHiY/Wc+zYroTPnCs+44LZFZooG2K2WPG+nIHrnaibpmJJYnEgUr7jYGq7pU3zVmsnJPNTDNjQj+Ub4J329KNtOqSWWBpUofQ1OcR4OmUhSuGWuumdVtb3CsNLHim56cHXUmGB4IqVMpaETLWRU5p1J00jgGhmsHzwa1MB+iSJSy7QAEninDDbFJuuMILGeRuFUmrsiiI6wJp5JSQAoOcE/V6VJ3bsoaN1CjfALcVTdcnC2yKz6Sy5JB9thUjOxkJ3BI/JpRgCRsnSg2zWLJ3Y5NGCIltlGSK0+SbALDmmtA1Yu0E/atkiPPb0ooWThvpz7UTFYzZzo+wxQckMoMGjiJKg/mj4LZm+mM7HnFMbHprrgyoBn96dw2hK6I0y37AVNz/CsYfpPxdNeQ/0gT6+Xim8HQikcZdyQTjSRwac2PSxGQGyMcnO5ps9uqQhMb7Z/FMpcNofnHXLI28gO2nJ55oEJ4kWRnUN9qp/iyJfDDHlf4qRt5SilCfp498U0XaJTVM+xsY31RuVdTnarv4J698zOLG8IDt9Jxyag5MMupeRXzp909rfwzKSNB1Zo0JZ+6yWQPYUObAZ4FG9MuhedNguM58RAa3wPaskZs3ONVKfiGNJbBkkzpYjjnamUjYapv4xufDsGwxUqpOR77UQI/POuXMTSSK0hyuAik80jjilupisYyfUelcSRS3V0VRXcngKCSBV50a0sLPpKm6kiiuCx8jsAQPtStjrrENv0rQACMueT6UytulAnEgo17i0B2nj5z9Qry9StScLcxH/AOwrnlZ0xUT6nTYdvKP2oyK1hi4jXPrWSX0BCsZowOx1DBrX5y2Jws8ZJ4Goc0nSnAqGBHGBGpP2ouGIKQBGB64FLYeoQIQfFjwe4YUQvXemRnEl7Ch9GcCmSM2hgY8OGVMEDmuiDo81DQde6NJgf4paBj6yY/mjPFjmTMEkcg/zRuGH9qrXCdpsivjLAj09sGoYHSoZuc1cfGoJRh3ABqHfzWysexwfanx+Ecvp8hcq7KRkHas2JV6+TnSVYV4YffjG9UZE/b/hOX/03YZP/wAQpr4w9aT9Fg+T6JZQAk6YV3+4rcu2aUzHVxs1RvxoDMYoyR4eMtjljVlc7tX5p1STrF1fXEaWNyzqTsUJyM8r7b80X0y4xWJ2Vvl7YLGjbeVdz9zTi5vmsbFLeNE1MMlgAW/NKeldPvD1VIZ4WR13KsMECi+qBfFeZz5QdIx3I5pWPGxTc9QuSxzHkD2BrKK8ZmDNFg+qrpP7iub+5MYyOCP0nH80LBeSahtke9LQ9lDFdJgHnbO9d3d0vhgLjU2wPp70vhmjmXUVwQNxj1I/2rSe1aHwGbxB4jebxFHlOdtJHtSaqx1N0Zu0kitk4GdgKGcSAjQK3uS6tjTxyTxQdyZVjEg4J5NPXBGG293PC4Yhzg9+KremSdL6lEFuLaGK6AwJIR4ZJ/8AJcEGoOz6kwH9RRoGDnkfmn1gyF1urMFQDllG5Vvb2oPg0TX4jWbTLBcSmXBxHIxGr2Deo9+fX1qMTSQykbMSfsat/izMsMNxy22dQ5+9R3UHtYvB+WR0nL5kVt1IPpTQoTILZvI3hscYFeibZip2A5pjLJauDpg8T7LWL9KuoYnnaIpEd8D9IqrokrZ+0dHJfolgxyS0CHf7VsynPFc9FiaPoljG48ywIDn7USUNIjG13dBWO9CWU+jq1vKo+pXiz98MP4oO6mLzH0rdR4fTJJAQsyuHRj+nFM1wBxb6XvurXcm7rCQD3GaiLmzW41CeTCKDpXO5J5qxtBq6dfzZA8d10752xU1dRxzMdasQDvipTZeCsSXNpbMgVpMqBgDPag1sYmYeCjafttTxoLePgfbNDzy+dYYdpG5P+Qep9/QUikyjgkd9KhDXhGxWEBR7n/uaoOoQC66a0PLfUhPYigem20VvFGIQdJ3GeeadugWHLA/ilfpaMVqSwj+at1KNgkb/AH4P9xQbxmEeHcW+peSV708migtpHlGpYpWzJtnQ3qB6eo/NfGMW2SGB4YbgiimI4Ci2fpoJzCN+cjFHxWJM63NjiKMjDAg4ajIorcsDpjJ7bCinYhcIMfmgwqIDewvLaPGdOACTjtUf1ewkEdrIV+pAcgVd3I8SIWsP/vXA0/8Aiv6mPtj+9C/ENsngR+GuPD+kegFPF0TnGyR6bZSq/mjyw79qdWFpcXPXP8Pnz4cyAEe3P+lb9MABYY04Hc5FU/w/ZLddYt7xMDwomBP52/mnk2JjSSbZRmMRoqLsAMCsyDmipVwayIpiAgOPELds0bMmekXQB8zYG57UvBzTOzAubeeM7sIyc44xTvwy9Fstuo6NZiMMtxKzjWDjIB7jvSLq4nt5BawtGwG5LLjf8GrRoY4endOd/wBKkDPuahviCUr1GbnnNRkqOiFMXzIyqWmuNAx9MK4J/JzWfSPDnmlcrojQeUd2J7k96FmdpWwzd6wuiyoyQsQAMFhkb1NFG0ilubhYHjVSCoQaSK2j6sNCxu+V43qEhuriLMbEuue5ru4llmUIhIU84/3ptTLLyj9DuXtbm1eNZMMVJUjse1TNheQTsY5ma2mzuyAFW9yp2/bFBdGtJI3R2mYx5GxyaM6vZgSa0AVh6Ur4NsmNRZXmPEtmtLheRgsh/bet7ae91CGZYohxqClj/c4/tSLpfUXTA159qfQ3PiYJAOayYaT8GVnai2dmBLs+7SMcs33/ANq56iBgatwQR+a7tZ9Zx6V11DAtvEBAKkHJrIV+CC0QQ3XlAOoDykc1efDMCxxyEADYce9RUILdRCqvCqduwIq6+HVWO2ljzmQP5h6bVVekXyLDZhk71gTvW82c0OQc805Alg+Ka9AmUXDqclnXA3pEX3o7pTlb2I5ABODn0pjDH4ld4+iWzqDlCdvsajOuxma6WRSCJFDVeddQv0mdCMmF9XHYipi1gZelGdlzIEKgeg5/jepTKw4iQuESJgzDzdsisJZF8HwznzNkn2ofqN5I8xTSdice+Sf+KEM10HAlUFDwy/xSpGbbDp4FVFY7FvWurPRCh1sowf8AWukaOcnUxChAFDA4zWVtDBmbxSfLL5cg7r6/zWGVjSGQQpriYEKwLKO4O1GXE0M4fUdIGCM9thUx4hgVfCSXysc7cihA/UZXZiWWIk4De/pQSRrdlE9gwlLx7HO+O/vRtizrGdeQRQPQ5jLZCCQgtG2FPpnbH9hTYjUMgYyBkfilaHgwrp039UD3xTi4Ali8MgYPOaQ2IKsDinAlw6jGFYHf7Vo+jSdIw6dbtBeyO41IYwFA9e1WPRbZre2LOpVpDqbPOaRW0hhYNGMk4YKw42qviJMCFhhtIyPQ4qyRzSk3wGm5rAneiJ6FYHNMIRskMitxW1u0kbhhswORTJkDGuTGo3I2o2YdSqZ7Iz95Y8MrVM38vy/THjO2rKbnsds/2xVJYzC5t2jfjGFHtUf8VN8vBKNLBc7nOB/0UskNFkNIolvNZGBTOKJNOCoP3oDKqBpyM7kt60yhRnjDD0/FRlwtHpm4C/QB+1fUVi2SFA9hW5tS+P6oU+y5oiDpgY4+Yz6+WtsVSZysEbIPIC32rC8tAF1HA24FNEs2i2Dq2OMDehOpJpQnUck4z6Ul2zNUI+nv8tdMrHKHJZcc1QlllVNDAlid/wBqnZ42iuW1b7YG/uK16fLOr5RtuR2zxVatEVKmUtrGQ+CcDf8AcU6WJZI1dwFbGce4P/5SmE6445OzEEn05zTGObxJHVfMgbP2poxoEpWMLOHU8eo7rt+KqojqhUnkjekHT7eaVUlRNSkfV608hVgu649ackzmag3+qi5zS6RzqNYAjW4rozgjes1TatVhHcVjGlrfPDcBt9J2wKR/FMgmDylTgnyq3Gx32p6sK43FJfiiwee18WIFivIA3ogIZ9pBHgGR3yQOScUfbyFYsAhVY/vQL6h1J3C6PDJZS1ZzPI6+UbDIX2z6ikcbKRlQ3+bEY2OQKLgvhkDVx3PFSUl2SAgOEB3Pr71rHchl057b7e2P5pPjKLLRWC8BlBD52ycUH1W4dQw/y5OT6Y5pTFMYwAp2zq98VhfXkhDiQ5LKW57H/ijGCFlks+Xl7nIYAnytkfqFMumMBbjO6jzA9wKmmcSSrk4Ube/pTnpxk1FCp0qrH/v5qlCJ2WdhKXtyp2UDOP8Av3r7FeqGaKEacHGsHtShbtlHy8BycFZCOB7fxRttEQctweTXRhw31iTnXhe/CFx4ttPC7ZaNsjPoRTxjtzUd8Iy6OphFP1xsD74qwlOBk0ueOs6BB2CTkb0ukHmNFXUwGaC8UGojCoHHNdiUVqEVhnFcmJe1Yx5Zc4Hqal/iv4ka0mWztezAySDfO/FUpHhLJJjPhoTivyn4kYrfEtgKwz5e5qkY8sW+0foXxV8L297Yr1DpqFGZMyxqwwe4Ir85uI3tZTrBU6vOncEVd/D3XTL0C2WRt/DCt742pP1iGC4kJZfN3YHBNS2p0U1ImXLtsQAMAAD2ra1zHKCwzk8Z5po9jCrFk/vWYhRTgDAo2DUEeXw4vKuH3GquZRJK4KrgKmhTjmjHSPIychRis3uoYxpTzMOwor/DVXpjBYnJLnAHfNM7eUswhtvoxh5P9BQVvHNethiQmeBwae2cCWseMDI/mr48d9Ysp/gZZxR2sfA35963W48TSASFz2oBWknk22GOPWmMESomXAH8e1diVEmN+j3LWlxHcLksOxq4S6W6tVnTYMOM8H0r87ifAySRt9Pf80wter3lnCFxqiO+lDup+xpM2L5Fz00XQ8vptL49aH8bHelr9ThumGX8OT0bY1nI04by6CPXUK4pYZx/hVSQSl8gGNQ/etVu0J+oV6vVMx8muoYrG7mmkCRJHl2PYV+WdZ6jY9XLfLBw0ZyCw2Ir1eroX0Qn9N/h+8Py7RjI0sQNqZTNr8wP4Ner1cc/sdMXwAnfQG8hpfJJK/04APFer1UxRT9Em6OBZzSnzu2/Y7UwtelxqAXGo+/Fer1dcYpErbGGY4FwgA+wr5C5n8w/Sw2zXq9VoiBiMsIB/UOMD+KIjLsdTHSOwB4/5r1ep4mCE8gyMVqZRjf+K9XqNmOXcaPMAV9CM1mkiquBI8Y/yqxAr1eoNsx//9k=">
            <a:extLst>
              <a:ext uri="{FF2B5EF4-FFF2-40B4-BE49-F238E27FC236}">
                <a16:creationId xmlns:a16="http://schemas.microsoft.com/office/drawing/2014/main" id="{B3C4A114-61D7-894F-A78F-D8DAC081B5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08" name="AutoShape 10" descr="data:image/jpeg;base64,/9j/4AAQSkZJRgABAQAAAQABAAD/2wBDAAkGBwgHBgkIBwgKCgkLDRYPDQwMDRsUFRAWIB0iIiAdHx8kKDQsJCYxJx8fLT0tMTU3Ojo6Iys/RD84QzQ5Ojf/2wBDAQoKCg0MDRoPDxo3JR8lNzc3Nzc3Nzc3Nzc3Nzc3Nzc3Nzc3Nzc3Nzc3Nzc3Nzc3Nzc3Nzc3Nzc3Nzc3Nzc3Nzf/wAARCAC4AIwDASIAAhEBAxEB/8QAGwAAAwEBAQEBAAAAAAAAAAAABAUGAwIAAQf/xAA4EAACAQMDAgQFAwIGAQUAAAABAgMABBESITEFQRMiUWEGFDJxgUKRsSOhFVLB0eHwciYzQ4Lx/8QAGAEAAwEBAAAAAAAAAAAAAAAAAQIDAAT/xAAgEQACAgMBAAMBAQAAAAAAAAAAAQIRAxIhMRMyUUFh/9oADAMBAAIRAxEAPwAiWIdhQ7R4NHzjSTQxGTURgUx19EdEhK80e2wrWEyVa7Ce1dSeDBFqnkVM8UmvOuCMsluucfqY4pJS/B4oblRkZ/ms5jFHnV+wFSs/W5iMNdqueQtCL1MDJ8zt31ZNT0ZTYq2uYs4BX8tWb3kCnYsT9tqnR1N5E2hB75LZxXH+IvgalTOeaZY2DYpBcxvuAQD7VoMMMqc/apyPqFwOACPTSa7HUpEOdBRh3Bo6MGyKBhtxWRFDWXUI7gBSwD0WQTStUHjM8Vwy1tivjCgYFYVwRW7LWZWiYtLy33JoIRYPFUtzbhs0rmt9LHFWZEA0AUt6p1WPp0bDIaRhsPSi+pXSWkR51Dk42AqE6rO9w7PIcg5ODtweKWrGXDK/6tcXMpaSXy577j9qXyzEj6v2OxrJz6DG9ZEkHJI+1Mo0ByYVGpBBMiqD2xRDSwYwcuwHOOfvSwyngZryHUck5+1GgWMTKCMosYPsK+C4buwBPpQmDyDWiqTRN1hHiY/Wc+zYroTPnCs+44LZFZooG2K2WPG+nIHrnaibpmJJYnEgUr7jYGq7pU3zVmsnJPNTDNjQj+Ub4J329KNtOqSWWBpUofQ1OcR4OmUhSuGWuumdVtb3CsNLHim56cHXUmGB4IqVMpaETLWRU5p1J00jgGhmsHzwa1MB+iSJSy7QAEninDDbFJuuMILGeRuFUmrsiiI6wJp5JSQAoOcE/V6VJ3bsoaN1CjfALcVTdcnC2yKz6Sy5JB9thUjOxkJ3BI/JpRgCRsnSg2zWLJ3Y5NGCIltlGSK0+SbALDmmtA1Yu0E/atkiPPb0ooWThvpz7UTFYzZzo+wxQckMoMGjiJKg/mj4LZm+mM7HnFMbHprrgyoBn96dw2hK6I0y37AVNz/CsYfpPxdNeQ/0gT6+Xim8HQikcZdyQTjSRwac2PSxGQGyMcnO5ps9uqQhMb7Z/FMpcNofnHXLI28gO2nJ55oEJ4kWRnUN9qp/iyJfDDHlf4qRt5SilCfp498U0XaJTVM+xsY31RuVdTnarv4J698zOLG8IDt9Jxyag5MMupeRXzp909rfwzKSNB1Zo0JZ+6yWQPYUObAZ4FG9MuhedNguM58RAa3wPaskZs3ONVKfiGNJbBkkzpYjjnamUjYapv4xufDsGwxUqpOR77UQI/POuXMTSSK0hyuAik80jjilupisYyfUelcSRS3V0VRXcngKCSBV50a0sLPpKm6kiiuCx8jsAQPtStjrrENv0rQACMueT6UytulAnEgo17i0B2nj5z9Qry9StScLcxH/AOwrnlZ0xUT6nTYdvKP2oyK1hi4jXPrWSX0BCsZowOx1DBrX5y2Jws8ZJ4Goc0nSnAqGBHGBGpP2ouGIKQBGB64FLYeoQIQfFjwe4YUQvXemRnEl7Ch9GcCmSM2hgY8OGVMEDmuiDo81DQde6NJgf4paBj6yY/mjPFjmTMEkcg/zRuGH9qrXCdpsivjLAj09sGoYHSoZuc1cfGoJRh3ABqHfzWysexwfanx+Ecvp8hcq7KRkHas2JV6+TnSVYV4YffjG9UZE/b/hOX/03YZP/wAQpr4w9aT9Fg+T6JZQAk6YV3+4rcu2aUzHVxs1RvxoDMYoyR4eMtjljVlc7tX5p1STrF1fXEaWNyzqTsUJyM8r7b80X0y4xWJ2Vvl7YLGjbeVdz9zTi5vmsbFLeNE1MMlgAW/NKeldPvD1VIZ4WR13KsMECi+qBfFeZz5QdIx3I5pWPGxTc9QuSxzHkD2BrKK8ZmDNFg+qrpP7iub+5MYyOCP0nH80LBeSahtke9LQ9lDFdJgHnbO9d3d0vhgLjU2wPp70vhmjmXUVwQNxj1I/2rSe1aHwGbxB4jebxFHlOdtJHtSaqx1N0Zu0kitk4GdgKGcSAjQK3uS6tjTxyTxQdyZVjEg4J5NPXBGG293PC4Yhzg9+KremSdL6lEFuLaGK6AwJIR4ZJ/8AJcEGoOz6kwH9RRoGDnkfmn1gyF1urMFQDllG5Vvb2oPg0TX4jWbTLBcSmXBxHIxGr2Deo9+fX1qMTSQykbMSfsat/izMsMNxy22dQ5+9R3UHtYvB+WR0nL5kVt1IPpTQoTILZvI3hscYFeibZip2A5pjLJauDpg8T7LWL9KuoYnnaIpEd8D9IqrokrZ+0dHJfolgxyS0CHf7VsynPFc9FiaPoljG48ywIDn7USUNIjG13dBWO9CWU+jq1vKo+pXiz98MP4oO6mLzH0rdR4fTJJAQsyuHRj+nFM1wBxb6XvurXcm7rCQD3GaiLmzW41CeTCKDpXO5J5qxtBq6dfzZA8d10752xU1dRxzMdasQDvipTZeCsSXNpbMgVpMqBgDPag1sYmYeCjafttTxoLePgfbNDzy+dYYdpG5P+Qep9/QUikyjgkd9KhDXhGxWEBR7n/uaoOoQC66a0PLfUhPYigem20VvFGIQdJ3GeeadugWHLA/ilfpaMVqSwj+at1KNgkb/AH4P9xQbxmEeHcW+peSV708migtpHlGpYpWzJtnQ3qB6eo/NfGMW2SGB4YbgiimI4Ci2fpoJzCN+cjFHxWJM63NjiKMjDAg4ajIorcsDpjJ7bCinYhcIMfmgwqIDewvLaPGdOACTjtUf1ewkEdrIV+pAcgVd3I8SIWsP/vXA0/8Aiv6mPtj+9C/ENsngR+GuPD+kegFPF0TnGyR6bZSq/mjyw79qdWFpcXPXP8Pnz4cyAEe3P+lb9MABYY04Hc5FU/w/ZLddYt7xMDwomBP52/mnk2JjSSbZRmMRoqLsAMCsyDmipVwayIpiAgOPELds0bMmekXQB8zYG57UvBzTOzAubeeM7sIyc44xTvwy9Fstuo6NZiMMtxKzjWDjIB7jvSLq4nt5BawtGwG5LLjf8GrRoY4endOd/wBKkDPuahviCUr1GbnnNRkqOiFMXzIyqWmuNAx9MK4J/JzWfSPDnmlcrojQeUd2J7k96FmdpWwzd6wuiyoyQsQAMFhkb1NFG0ilubhYHjVSCoQaSK2j6sNCxu+V43qEhuriLMbEuue5ru4llmUIhIU84/3ptTLLyj9DuXtbm1eNZMMVJUjse1TNheQTsY5ma2mzuyAFW9yp2/bFBdGtJI3R2mYx5GxyaM6vZgSa0AVh6Ur4NsmNRZXmPEtmtLheRgsh/bet7ae91CGZYohxqClj/c4/tSLpfUXTA159qfQ3PiYJAOayYaT8GVnai2dmBLs+7SMcs33/ANq56iBgatwQR+a7tZ9Zx6V11DAtvEBAKkHJrIV+CC0QQ3XlAOoDykc1efDMCxxyEADYce9RUILdRCqvCqduwIq6+HVWO2ljzmQP5h6bVVekXyLDZhk71gTvW82c0OQc805Alg+Ka9AmUXDqclnXA3pEX3o7pTlb2I5ABODn0pjDH4ld4+iWzqDlCdvsajOuxma6WRSCJFDVeddQv0mdCMmF9XHYipi1gZelGdlzIEKgeg5/jepTKw4iQuESJgzDzdsisJZF8HwznzNkn2ofqN5I8xTSdice+Sf+KEM10HAlUFDwy/xSpGbbDp4FVFY7FvWurPRCh1sowf8AWukaOcnUxChAFDA4zWVtDBmbxSfLL5cg7r6/zWGVjSGQQpriYEKwLKO4O1GXE0M4fUdIGCM9thUx4hgVfCSXysc7cihA/UZXZiWWIk4De/pQSRrdlE9gwlLx7HO+O/vRtizrGdeQRQPQ5jLZCCQgtG2FPpnbH9hTYjUMgYyBkfilaHgwrp039UD3xTi4Ali8MgYPOaQ2IKsDinAlw6jGFYHf7Vo+jSdIw6dbtBeyO41IYwFA9e1WPRbZre2LOpVpDqbPOaRW0hhYNGMk4YKw42qviJMCFhhtIyPQ4qyRzSk3wGm5rAneiJ6FYHNMIRskMitxW1u0kbhhswORTJkDGuTGo3I2o2YdSqZ7Iz95Y8MrVM38vy/THjO2rKbnsds/2xVJYzC5t2jfjGFHtUf8VN8vBKNLBc7nOB/0UskNFkNIolvNZGBTOKJNOCoP3oDKqBpyM7kt60yhRnjDD0/FRlwtHpm4C/QB+1fUVi2SFA9hW5tS+P6oU+y5oiDpgY4+Yz6+WtsVSZysEbIPIC32rC8tAF1HA24FNEs2i2Dq2OMDehOpJpQnUck4z6Ul2zNUI+nv8tdMrHKHJZcc1QlllVNDAlid/wBqnZ42iuW1b7YG/uK16fLOr5RtuR2zxVatEVKmUtrGQ+CcDf8AcU6WJZI1dwFbGce4P/5SmE6445OzEEn05zTGObxJHVfMgbP2poxoEpWMLOHU8eo7rt+KqojqhUnkjekHT7eaVUlRNSkfV608hVgu649ackzmag3+qi5zS6RzqNYAjW4rozgjes1TatVhHcVjGlrfPDcBt9J2wKR/FMgmDylTgnyq3Gx32p6sK43FJfiiwee18WIFivIA3ogIZ9pBHgGR3yQOScUfbyFYsAhVY/vQL6h1J3C6PDJZS1ZzPI6+UbDIX2z6ikcbKRlQ3+bEY2OQKLgvhkDVx3PFSUl2SAgOEB3Pr71rHchl057b7e2P5pPjKLLRWC8BlBD52ycUH1W4dQw/y5OT6Y5pTFMYwAp2zq98VhfXkhDiQ5LKW57H/ijGCFlks+Xl7nIYAnytkfqFMumMBbjO6jzA9wKmmcSSrk4Ube/pTnpxk1FCp0qrH/v5qlCJ2WdhKXtyp2UDOP8Av3r7FeqGaKEacHGsHtShbtlHy8BycFZCOB7fxRttEQctweTXRhw31iTnXhe/CFx4ttPC7ZaNsjPoRTxjtzUd8Iy6OphFP1xsD74qwlOBk0ueOs6BB2CTkb0ukHmNFXUwGaC8UGojCoHHNdiUVqEVhnFcmJe1Yx5Zc4Hqal/iv4ka0mWztezAySDfO/FUpHhLJJjPhoTivyn4kYrfEtgKwz5e5qkY8sW+0foXxV8L297Yr1DpqFGZMyxqwwe4Ir85uI3tZTrBU6vOncEVd/D3XTL0C2WRt/DCt742pP1iGC4kJZfN3YHBNS2p0U1ImXLtsQAMAAD2ra1zHKCwzk8Z5po9jCrFk/vWYhRTgDAo2DUEeXw4vKuH3GquZRJK4KrgKmhTjmjHSPIychRis3uoYxpTzMOwor/DVXpjBYnJLnAHfNM7eUswhtvoxh5P9BQVvHNethiQmeBwae2cCWseMDI/mr48d9Ysp/gZZxR2sfA35963W48TSASFz2oBWknk22GOPWmMESomXAH8e1diVEmN+j3LWlxHcLksOxq4S6W6tVnTYMOM8H0r87ifAySRt9Pf80wter3lnCFxqiO+lDup+xpM2L5Fz00XQ8vptL49aH8bHelr9ThumGX8OT0bY1nI04by6CPXUK4pYZx/hVSQSl8gGNQ/etVu0J+oV6vVMx8muoYrG7mmkCRJHl2PYV+WdZ6jY9XLfLBw0ZyCw2Ir1eroX0Qn9N/h+8Py7RjI0sQNqZTNr8wP4Ner1cc/sdMXwAnfQG8hpfJJK/04APFer1UxRT9Em6OBZzSnzu2/Y7UwtelxqAXGo+/Fer1dcYpErbGGY4FwgA+wr5C5n8w/Sw2zXq9VoiBiMsIB/UOMD+KIjLsdTHSOwB4/5r1ep4mCE8gyMVqZRjf+K9XqNmOXcaPMAV9CM1mkiquBI8Y/yqxAr1eoNsx//9k=">
            <a:extLst>
              <a:ext uri="{FF2B5EF4-FFF2-40B4-BE49-F238E27FC236}">
                <a16:creationId xmlns:a16="http://schemas.microsoft.com/office/drawing/2014/main" id="{D13CA7F0-877B-7144-B086-0FF269B67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09" name="Subtitle 1">
            <a:extLst>
              <a:ext uri="{FF2B5EF4-FFF2-40B4-BE49-F238E27FC236}">
                <a16:creationId xmlns:a16="http://schemas.microsoft.com/office/drawing/2014/main" id="{5730DB2E-22B8-4A40-BE81-1777FD937B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Vallath Nandakumar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Dept of ECE, UT Austin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1FC0-1209-7B43-85D8-A4E19D2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growth – foo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2E63-E339-FC42-BB25-94687D160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a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b = foo(a);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foo(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x)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x + 1;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9AE43-3F87-9D48-A7FE-CEB38EDC2B25}"/>
              </a:ext>
            </a:extLst>
          </p:cNvPr>
          <p:cNvSpPr/>
          <p:nvPr/>
        </p:nvSpPr>
        <p:spPr bwMode="auto">
          <a:xfrm>
            <a:off x="4724400" y="1447800"/>
            <a:ext cx="312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D912A-44BF-C44D-AADC-28C006264EA2}"/>
              </a:ext>
            </a:extLst>
          </p:cNvPr>
          <p:cNvSpPr/>
          <p:nvPr/>
        </p:nvSpPr>
        <p:spPr bwMode="auto">
          <a:xfrm>
            <a:off x="3962400" y="1447800"/>
            <a:ext cx="37338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3B2D-A04F-9F44-BA12-9DDCAD6C8FA5}"/>
              </a:ext>
            </a:extLst>
          </p:cNvPr>
          <p:cNvSpPr txBox="1"/>
          <p:nvPr/>
        </p:nvSpPr>
        <p:spPr>
          <a:xfrm>
            <a:off x="3962400" y="1447800"/>
            <a:ext cx="37338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5E584-90AA-A043-8FCA-4E48FBAD468E}"/>
              </a:ext>
            </a:extLst>
          </p:cNvPr>
          <p:cNvSpPr/>
          <p:nvPr/>
        </p:nvSpPr>
        <p:spPr bwMode="auto">
          <a:xfrm>
            <a:off x="3962400" y="2876862"/>
            <a:ext cx="3733800" cy="14478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C7C03-B55C-9441-9977-E4840AD1E03E}"/>
              </a:ext>
            </a:extLst>
          </p:cNvPr>
          <p:cNvSpPr txBox="1"/>
          <p:nvPr/>
        </p:nvSpPr>
        <p:spPr>
          <a:xfrm>
            <a:off x="3962400" y="293879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8677A-B4A9-9D41-BFC7-BEF99B4B99E7}"/>
              </a:ext>
            </a:extLst>
          </p:cNvPr>
          <p:cNvSpPr txBox="1"/>
          <p:nvPr/>
        </p:nvSpPr>
        <p:spPr>
          <a:xfrm>
            <a:off x="3962400" y="3595141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D9F2B-8028-B94A-83D5-E95BC233C5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5993" y="1709410"/>
            <a:ext cx="3533307" cy="207005"/>
          </a:xfrm>
          <a:prstGeom prst="straightConnector1">
            <a:avLst/>
          </a:prstGeom>
          <a:noFill/>
          <a:ln>
            <a:solidFill>
              <a:schemeClr val="bg2"/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CDD84-C07F-0E46-B388-303D9334B8A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7400" y="3299623"/>
            <a:ext cx="3581400" cy="612185"/>
          </a:xfrm>
          <a:prstGeom prst="straightConnector1">
            <a:avLst/>
          </a:prstGeom>
          <a:noFill/>
          <a:ln>
            <a:solidFill>
              <a:schemeClr val="bg2"/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4B2B2B60-647A-8845-855F-ACAD3CE7B7C9}"/>
              </a:ext>
            </a:extLst>
          </p:cNvPr>
          <p:cNvSpPr/>
          <p:nvPr/>
        </p:nvSpPr>
        <p:spPr bwMode="auto">
          <a:xfrm>
            <a:off x="569626" y="3823318"/>
            <a:ext cx="5481975" cy="1717708"/>
          </a:xfrm>
          <a:custGeom>
            <a:avLst/>
            <a:gdLst>
              <a:gd name="connsiteX0" fmla="*/ 0 w 5481975"/>
              <a:gd name="connsiteY0" fmla="*/ 239016 h 1717708"/>
              <a:gd name="connsiteX1" fmla="*/ 2038663 w 5481975"/>
              <a:gd name="connsiteY1" fmla="*/ 1693062 h 1717708"/>
              <a:gd name="connsiteX2" fmla="*/ 4047344 w 5481975"/>
              <a:gd name="connsiteY2" fmla="*/ 1078466 h 1717708"/>
              <a:gd name="connsiteX3" fmla="*/ 5351489 w 5481975"/>
              <a:gd name="connsiteY3" fmla="*/ 104105 h 1717708"/>
              <a:gd name="connsiteX4" fmla="*/ 5366479 w 5481975"/>
              <a:gd name="connsiteY4" fmla="*/ 74125 h 17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975" h="1717708">
                <a:moveTo>
                  <a:pt x="0" y="239016"/>
                </a:moveTo>
                <a:cubicBezTo>
                  <a:pt x="682053" y="896085"/>
                  <a:pt x="1364106" y="1553154"/>
                  <a:pt x="2038663" y="1693062"/>
                </a:cubicBezTo>
                <a:cubicBezTo>
                  <a:pt x="2713220" y="1832970"/>
                  <a:pt x="3495206" y="1343292"/>
                  <a:pt x="4047344" y="1078466"/>
                </a:cubicBezTo>
                <a:cubicBezTo>
                  <a:pt x="4599482" y="813640"/>
                  <a:pt x="5131633" y="271495"/>
                  <a:pt x="5351489" y="104105"/>
                </a:cubicBezTo>
                <a:cubicBezTo>
                  <a:pt x="5571345" y="-63285"/>
                  <a:pt x="5468912" y="5420"/>
                  <a:pt x="5366479" y="74125"/>
                </a:cubicBezTo>
              </a:path>
            </a:pathLst>
          </a:custGeom>
          <a:noFill/>
          <a:ln>
            <a:solidFill>
              <a:schemeClr val="bg2"/>
            </a:solidFill>
            <a:head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3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1FC0-1209-7B43-85D8-A4E19D2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growth – foo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2E63-E339-FC42-BB25-94687D160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a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b = foo(a);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>
                    <a:alpha val="33000"/>
                  </a:srgbClr>
                </a:solidFill>
              </a:rPr>
              <a:t>int</a:t>
            </a:r>
            <a:r>
              <a:rPr lang="en-US" dirty="0">
                <a:solidFill>
                  <a:srgbClr val="C00000">
                    <a:alpha val="33000"/>
                  </a:srgbClr>
                </a:solidFill>
              </a:rPr>
              <a:t> foo(</a:t>
            </a:r>
            <a:r>
              <a:rPr lang="en-US" dirty="0" err="1">
                <a:solidFill>
                  <a:srgbClr val="C00000">
                    <a:alpha val="33000"/>
                  </a:srgbClr>
                </a:solidFill>
              </a:rPr>
              <a:t>int</a:t>
            </a:r>
            <a:r>
              <a:rPr lang="en-US" dirty="0">
                <a:solidFill>
                  <a:srgbClr val="C00000">
                    <a:alpha val="33000"/>
                  </a:srgbClr>
                </a:solidFill>
              </a:rPr>
              <a:t> x)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>
                    <a:alpha val="33000"/>
                  </a:srgbClr>
                </a:solidFill>
              </a:rPr>
              <a:t>    return x + 1;</a:t>
            </a:r>
            <a:br>
              <a:rPr lang="en-US" dirty="0">
                <a:solidFill>
                  <a:srgbClr val="C00000">
                    <a:alpha val="33000"/>
                  </a:srgbClr>
                </a:solidFill>
              </a:rPr>
            </a:br>
            <a:r>
              <a:rPr lang="en-US" dirty="0">
                <a:solidFill>
                  <a:srgbClr val="C00000">
                    <a:alpha val="33000"/>
                  </a:srgbClr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9AE43-3F87-9D48-A7FE-CEB38EDC2B25}"/>
              </a:ext>
            </a:extLst>
          </p:cNvPr>
          <p:cNvSpPr/>
          <p:nvPr/>
        </p:nvSpPr>
        <p:spPr bwMode="auto">
          <a:xfrm>
            <a:off x="4724400" y="1447800"/>
            <a:ext cx="312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D912A-44BF-C44D-AADC-28C006264EA2}"/>
              </a:ext>
            </a:extLst>
          </p:cNvPr>
          <p:cNvSpPr/>
          <p:nvPr/>
        </p:nvSpPr>
        <p:spPr bwMode="auto">
          <a:xfrm>
            <a:off x="3962400" y="1447800"/>
            <a:ext cx="37338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3B2D-A04F-9F44-BA12-9DDCAD6C8FA5}"/>
              </a:ext>
            </a:extLst>
          </p:cNvPr>
          <p:cNvSpPr txBox="1"/>
          <p:nvPr/>
        </p:nvSpPr>
        <p:spPr>
          <a:xfrm>
            <a:off x="3962400" y="1447800"/>
            <a:ext cx="37338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5E584-90AA-A043-8FCA-4E48FBAD468E}"/>
              </a:ext>
            </a:extLst>
          </p:cNvPr>
          <p:cNvSpPr/>
          <p:nvPr/>
        </p:nvSpPr>
        <p:spPr bwMode="auto">
          <a:xfrm>
            <a:off x="3962400" y="2876862"/>
            <a:ext cx="3733800" cy="1447800"/>
          </a:xfrm>
          <a:prstGeom prst="rect">
            <a:avLst/>
          </a:prstGeom>
          <a:noFill/>
          <a:ln>
            <a:solidFill>
              <a:schemeClr val="bg2">
                <a:alpha val="7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C7C03-B55C-9441-9977-E4840AD1E03E}"/>
              </a:ext>
            </a:extLst>
          </p:cNvPr>
          <p:cNvSpPr txBox="1"/>
          <p:nvPr/>
        </p:nvSpPr>
        <p:spPr>
          <a:xfrm>
            <a:off x="3962400" y="2938790"/>
            <a:ext cx="3733800" cy="523220"/>
          </a:xfrm>
          <a:prstGeom prst="rect">
            <a:avLst/>
          </a:prstGeom>
          <a:noFill/>
          <a:ln>
            <a:solidFill>
              <a:schemeClr val="bg2"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alpha val="32000"/>
                  </a:schemeClr>
                </a:solidFill>
              </a:rPr>
              <a:t>00000101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8677A-B4A9-9D41-BFC7-BEF99B4B99E7}"/>
              </a:ext>
            </a:extLst>
          </p:cNvPr>
          <p:cNvSpPr txBox="1"/>
          <p:nvPr/>
        </p:nvSpPr>
        <p:spPr>
          <a:xfrm>
            <a:off x="3962400" y="3595141"/>
            <a:ext cx="3733800" cy="523220"/>
          </a:xfrm>
          <a:prstGeom prst="rect">
            <a:avLst/>
          </a:prstGeom>
          <a:noFill/>
          <a:ln>
            <a:solidFill>
              <a:schemeClr val="accent5">
                <a:alpha val="39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alpha val="28000"/>
                  </a:schemeClr>
                </a:solidFill>
              </a:rPr>
              <a:t>00000110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D9F2B-8028-B94A-83D5-E95BC233C5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5993" y="1709410"/>
            <a:ext cx="3533307" cy="207005"/>
          </a:xfrm>
          <a:prstGeom prst="straightConnector1">
            <a:avLst/>
          </a:prstGeom>
          <a:noFill/>
          <a:ln>
            <a:solidFill>
              <a:schemeClr val="bg2"/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CDD84-C07F-0E46-B388-303D9334B8A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7400" y="3299623"/>
            <a:ext cx="3581400" cy="612185"/>
          </a:xfrm>
          <a:prstGeom prst="straightConnector1">
            <a:avLst/>
          </a:prstGeom>
          <a:noFill/>
          <a:ln>
            <a:solidFill>
              <a:schemeClr val="bg2">
                <a:alpha val="70000"/>
              </a:schemeClr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4B2B2B60-647A-8845-855F-ACAD3CE7B7C9}"/>
              </a:ext>
            </a:extLst>
          </p:cNvPr>
          <p:cNvSpPr/>
          <p:nvPr/>
        </p:nvSpPr>
        <p:spPr bwMode="auto">
          <a:xfrm>
            <a:off x="569626" y="3823318"/>
            <a:ext cx="5481975" cy="1717708"/>
          </a:xfrm>
          <a:custGeom>
            <a:avLst/>
            <a:gdLst>
              <a:gd name="connsiteX0" fmla="*/ 0 w 5481975"/>
              <a:gd name="connsiteY0" fmla="*/ 239016 h 1717708"/>
              <a:gd name="connsiteX1" fmla="*/ 2038663 w 5481975"/>
              <a:gd name="connsiteY1" fmla="*/ 1693062 h 1717708"/>
              <a:gd name="connsiteX2" fmla="*/ 4047344 w 5481975"/>
              <a:gd name="connsiteY2" fmla="*/ 1078466 h 1717708"/>
              <a:gd name="connsiteX3" fmla="*/ 5351489 w 5481975"/>
              <a:gd name="connsiteY3" fmla="*/ 104105 h 1717708"/>
              <a:gd name="connsiteX4" fmla="*/ 5366479 w 5481975"/>
              <a:gd name="connsiteY4" fmla="*/ 74125 h 17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975" h="1717708">
                <a:moveTo>
                  <a:pt x="0" y="239016"/>
                </a:moveTo>
                <a:cubicBezTo>
                  <a:pt x="682053" y="896085"/>
                  <a:pt x="1364106" y="1553154"/>
                  <a:pt x="2038663" y="1693062"/>
                </a:cubicBezTo>
                <a:cubicBezTo>
                  <a:pt x="2713220" y="1832970"/>
                  <a:pt x="3495206" y="1343292"/>
                  <a:pt x="4047344" y="1078466"/>
                </a:cubicBezTo>
                <a:cubicBezTo>
                  <a:pt x="4599482" y="813640"/>
                  <a:pt x="5131633" y="271495"/>
                  <a:pt x="5351489" y="104105"/>
                </a:cubicBezTo>
                <a:cubicBezTo>
                  <a:pt x="5571345" y="-63285"/>
                  <a:pt x="5468912" y="5420"/>
                  <a:pt x="5366479" y="74125"/>
                </a:cubicBezTo>
              </a:path>
            </a:pathLst>
          </a:custGeom>
          <a:noFill/>
          <a:ln>
            <a:solidFill>
              <a:schemeClr val="bg2">
                <a:alpha val="70000"/>
              </a:schemeClr>
            </a:solidFill>
            <a:head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6FD82-465B-6243-8986-EF2BD17083ED}"/>
              </a:ext>
            </a:extLst>
          </p:cNvPr>
          <p:cNvSpPr txBox="1"/>
          <p:nvPr/>
        </p:nvSpPr>
        <p:spPr>
          <a:xfrm>
            <a:off x="3962400" y="1993372"/>
            <a:ext cx="37338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DA392C-1719-2444-90B4-850D80BACD8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9400" y="2295884"/>
            <a:ext cx="3232201" cy="177307"/>
          </a:xfrm>
          <a:prstGeom prst="straightConnector1">
            <a:avLst/>
          </a:prstGeom>
          <a:noFill/>
          <a:ln>
            <a:solidFill>
              <a:schemeClr val="bg2"/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139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F48FFD2-088F-4F40-B48D-30A7A7888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9698" name="Picture 3">
            <a:extLst>
              <a:ext uri="{FF2B5EF4-FFF2-40B4-BE49-F238E27FC236}">
                <a16:creationId xmlns:a16="http://schemas.microsoft.com/office/drawing/2014/main" id="{BC6B0D67-2B44-3343-8A45-8067F41CC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7705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22336E4-01F2-5542-9F31-C7A25F53A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summary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B878A54-D612-5248-ABB0-A78A284AA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stack grows and shrinks as functions push and pop local variables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There is no need to manage the memory yourself; variables are allocated and freed automatically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stack has size limits – typically, a few MB are allocated to each program.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Stack variables only exist while the function that created them is running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656B04FB-8406-1143-843C-8670BB277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5611C60-851E-E347-82B8-6AD969DAB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 ‘pile’ of memory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Not as tightly managed by CPU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User has to allocate and de-allocate memory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Allocating some memory, and then not deallocating it even after it is not in use any more results in memory leak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Variables created on the heap are accessible by any function, anywhere in the program. Heap variables are essentially global in scope.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Variable in size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258D86-BDE0-E442-A156-6D6559165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5913" y="125413"/>
            <a:ext cx="5969000" cy="554037"/>
          </a:xfrm>
        </p:spPr>
        <p:txBody>
          <a:bodyPr lIns="0" tIns="0" rIns="0" bIns="0" rtlCol="0">
            <a:spAutoFit/>
          </a:bodyPr>
          <a:lstStyle/>
          <a:p>
            <a:pPr marL="11520">
              <a:defRPr/>
            </a:pPr>
            <a:r>
              <a:rPr sz="3600" dirty="0"/>
              <a:t>A</a:t>
            </a:r>
            <a:r>
              <a:rPr sz="3600" spc="-208" dirty="0"/>
              <a:t> </a:t>
            </a:r>
            <a:r>
              <a:rPr sz="3600" spc="-5" dirty="0"/>
              <a:t>p</a:t>
            </a:r>
            <a:r>
              <a:rPr sz="3600" dirty="0"/>
              <a:t>r</a:t>
            </a:r>
            <a:r>
              <a:rPr sz="3600" spc="-18" dirty="0"/>
              <a:t>o</a:t>
            </a:r>
            <a:r>
              <a:rPr sz="3600" spc="-14" dirty="0"/>
              <a:t>c</a:t>
            </a:r>
            <a:r>
              <a:rPr sz="3600" spc="-5" dirty="0"/>
              <a:t>e</a:t>
            </a:r>
            <a:r>
              <a:rPr sz="3600" spc="-18" dirty="0"/>
              <a:t>s</a:t>
            </a:r>
            <a:r>
              <a:rPr sz="3600" spc="-9" dirty="0"/>
              <a:t>s'</a:t>
            </a:r>
            <a:r>
              <a:rPr sz="3600" spc="-5" dirty="0"/>
              <a:t>s</a:t>
            </a:r>
            <a:r>
              <a:rPr sz="3600" spc="-9" dirty="0"/>
              <a:t> </a:t>
            </a:r>
            <a:r>
              <a:rPr sz="3600" spc="109" dirty="0"/>
              <a:t>v</a:t>
            </a:r>
            <a:r>
              <a:rPr sz="3600" spc="-5" dirty="0"/>
              <a:t>i</a:t>
            </a:r>
            <a:r>
              <a:rPr sz="3600" spc="-14" dirty="0"/>
              <a:t>e</a:t>
            </a:r>
            <a:r>
              <a:rPr sz="3600" spc="-5" dirty="0"/>
              <a:t>w</a:t>
            </a:r>
            <a:r>
              <a:rPr sz="3600" spc="-9" dirty="0"/>
              <a:t> o</a:t>
            </a:r>
            <a:r>
              <a:rPr sz="3600" spc="-5" dirty="0"/>
              <a:t>f</a:t>
            </a:r>
            <a:r>
              <a:rPr sz="3600" spc="-14" dirty="0"/>
              <a:t> </a:t>
            </a:r>
            <a:r>
              <a:rPr sz="3600" spc="-9" dirty="0"/>
              <a:t>m</a:t>
            </a:r>
            <a:r>
              <a:rPr sz="3600" spc="-5" dirty="0"/>
              <a:t>e</a:t>
            </a:r>
            <a:r>
              <a:rPr sz="3600" spc="-9" dirty="0"/>
              <a:t>m</a:t>
            </a:r>
            <a:r>
              <a:rPr sz="3600" spc="-18" dirty="0"/>
              <a:t>o</a:t>
            </a:r>
            <a:r>
              <a:rPr sz="3600" dirty="0"/>
              <a:t>r</a:t>
            </a:r>
            <a:r>
              <a:rPr sz="3600" spc="-5" dirty="0"/>
              <a:t>y</a:t>
            </a:r>
          </a:p>
        </p:txBody>
      </p:sp>
      <p:sp>
        <p:nvSpPr>
          <p:cNvPr id="32770" name="object 3">
            <a:extLst>
              <a:ext uri="{FF2B5EF4-FFF2-40B4-BE49-F238E27FC236}">
                <a16:creationId xmlns:a16="http://schemas.microsoft.com/office/drawing/2014/main" id="{67CDD41B-E3E4-5847-A2E6-874DDAE42B7B}"/>
              </a:ext>
            </a:extLst>
          </p:cNvPr>
          <p:cNvSpPr>
            <a:spLocks/>
          </p:cNvSpPr>
          <p:nvPr/>
        </p:nvSpPr>
        <p:spPr bwMode="auto">
          <a:xfrm>
            <a:off x="3586163" y="5202238"/>
            <a:ext cx="3198812" cy="395287"/>
          </a:xfrm>
          <a:custGeom>
            <a:avLst/>
            <a:gdLst>
              <a:gd name="T0" fmla="*/ 2384227 w 3528059"/>
              <a:gd name="T1" fmla="*/ 0 h 436879"/>
              <a:gd name="T2" fmla="*/ 0 w 3528059"/>
              <a:gd name="T3" fmla="*/ 0 h 436879"/>
              <a:gd name="T4" fmla="*/ 0 w 3528059"/>
              <a:gd name="T5" fmla="*/ 292797 h 436879"/>
              <a:gd name="T6" fmla="*/ 2384227 w 3528059"/>
              <a:gd name="T7" fmla="*/ 292797 h 436879"/>
              <a:gd name="T8" fmla="*/ 2384227 w 3528059"/>
              <a:gd name="T9" fmla="*/ 0 h 436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8059" h="436879">
                <a:moveTo>
                  <a:pt x="3528060" y="0"/>
                </a:moveTo>
                <a:lnTo>
                  <a:pt x="0" y="0"/>
                </a:lnTo>
                <a:lnTo>
                  <a:pt x="0" y="436879"/>
                </a:lnTo>
                <a:lnTo>
                  <a:pt x="3528060" y="436879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1" name="object 4">
            <a:extLst>
              <a:ext uri="{FF2B5EF4-FFF2-40B4-BE49-F238E27FC236}">
                <a16:creationId xmlns:a16="http://schemas.microsoft.com/office/drawing/2014/main" id="{7984F20A-0AD4-3B46-A6FA-9E7B563EA035}"/>
              </a:ext>
            </a:extLst>
          </p:cNvPr>
          <p:cNvSpPr>
            <a:spLocks/>
          </p:cNvSpPr>
          <p:nvPr/>
        </p:nvSpPr>
        <p:spPr bwMode="auto">
          <a:xfrm>
            <a:off x="3586163" y="4819650"/>
            <a:ext cx="3198812" cy="396875"/>
          </a:xfrm>
          <a:custGeom>
            <a:avLst/>
            <a:gdLst>
              <a:gd name="T0" fmla="*/ 2384227 w 3528059"/>
              <a:gd name="T1" fmla="*/ 0 h 436879"/>
              <a:gd name="T2" fmla="*/ 0 w 3528059"/>
              <a:gd name="T3" fmla="*/ 0 h 436879"/>
              <a:gd name="T4" fmla="*/ 0 w 3528059"/>
              <a:gd name="T5" fmla="*/ 297532 h 436879"/>
              <a:gd name="T6" fmla="*/ 2384227 w 3528059"/>
              <a:gd name="T7" fmla="*/ 297532 h 436879"/>
              <a:gd name="T8" fmla="*/ 2384227 w 3528059"/>
              <a:gd name="T9" fmla="*/ 0 h 436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8059" h="436879">
                <a:moveTo>
                  <a:pt x="3528060" y="0"/>
                </a:moveTo>
                <a:lnTo>
                  <a:pt x="0" y="0"/>
                </a:lnTo>
                <a:lnTo>
                  <a:pt x="0" y="436880"/>
                </a:lnTo>
                <a:lnTo>
                  <a:pt x="3528060" y="436880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object 5">
            <a:extLst>
              <a:ext uri="{FF2B5EF4-FFF2-40B4-BE49-F238E27FC236}">
                <a16:creationId xmlns:a16="http://schemas.microsoft.com/office/drawing/2014/main" id="{61E738C1-4736-DE42-9179-9EAD0E2909D9}"/>
              </a:ext>
            </a:extLst>
          </p:cNvPr>
          <p:cNvSpPr>
            <a:spLocks/>
          </p:cNvSpPr>
          <p:nvPr/>
        </p:nvSpPr>
        <p:spPr bwMode="auto">
          <a:xfrm>
            <a:off x="5041900" y="3802063"/>
            <a:ext cx="104775" cy="104775"/>
          </a:xfrm>
          <a:custGeom>
            <a:avLst/>
            <a:gdLst>
              <a:gd name="T0" fmla="*/ 38607 w 115570"/>
              <a:gd name="T1" fmla="*/ 0 h 114300"/>
              <a:gd name="T2" fmla="*/ 0 w 115570"/>
              <a:gd name="T3" fmla="*/ 80703 h 114300"/>
              <a:gd name="T4" fmla="*/ 78071 w 115570"/>
              <a:gd name="T5" fmla="*/ 80703 h 114300"/>
              <a:gd name="T6" fmla="*/ 38607 w 115570"/>
              <a:gd name="T7" fmla="*/ 0 h 114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570" h="114300">
                <a:moveTo>
                  <a:pt x="57150" y="0"/>
                </a:moveTo>
                <a:lnTo>
                  <a:pt x="0" y="114300"/>
                </a:lnTo>
                <a:lnTo>
                  <a:pt x="115569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6">
            <a:extLst>
              <a:ext uri="{FF2B5EF4-FFF2-40B4-BE49-F238E27FC236}">
                <a16:creationId xmlns:a16="http://schemas.microsoft.com/office/drawing/2014/main" id="{BBFE805A-B5B1-EC47-BFDF-8ACD30FAF714}"/>
              </a:ext>
            </a:extLst>
          </p:cNvPr>
          <p:cNvSpPr>
            <a:spLocks/>
          </p:cNvSpPr>
          <p:nvPr/>
        </p:nvSpPr>
        <p:spPr bwMode="auto">
          <a:xfrm>
            <a:off x="3586163" y="1527175"/>
            <a:ext cx="3198812" cy="334963"/>
          </a:xfrm>
          <a:custGeom>
            <a:avLst/>
            <a:gdLst>
              <a:gd name="T0" fmla="*/ 2384227 w 3528059"/>
              <a:gd name="T1" fmla="*/ 0 h 369569"/>
              <a:gd name="T2" fmla="*/ 0 w 3528059"/>
              <a:gd name="T3" fmla="*/ 0 h 369569"/>
              <a:gd name="T4" fmla="*/ 0 w 3528059"/>
              <a:gd name="T5" fmla="*/ 249403 h 369569"/>
              <a:gd name="T6" fmla="*/ 2384227 w 3528059"/>
              <a:gd name="T7" fmla="*/ 249403 h 369569"/>
              <a:gd name="T8" fmla="*/ 2384227 w 3528059"/>
              <a:gd name="T9" fmla="*/ 0 h 369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8059" h="369569">
                <a:moveTo>
                  <a:pt x="3528060" y="0"/>
                </a:moveTo>
                <a:lnTo>
                  <a:pt x="0" y="0"/>
                </a:lnTo>
                <a:lnTo>
                  <a:pt x="0" y="369570"/>
                </a:lnTo>
                <a:lnTo>
                  <a:pt x="3528060" y="369570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4" name="object 7">
            <a:extLst>
              <a:ext uri="{FF2B5EF4-FFF2-40B4-BE49-F238E27FC236}">
                <a16:creationId xmlns:a16="http://schemas.microsoft.com/office/drawing/2014/main" id="{F3B2800A-4097-BE43-A1CC-FCE289EAB506}"/>
              </a:ext>
            </a:extLst>
          </p:cNvPr>
          <p:cNvSpPr>
            <a:spLocks/>
          </p:cNvSpPr>
          <p:nvPr/>
        </p:nvSpPr>
        <p:spPr bwMode="auto">
          <a:xfrm>
            <a:off x="5073650" y="2111375"/>
            <a:ext cx="104775" cy="103188"/>
          </a:xfrm>
          <a:custGeom>
            <a:avLst/>
            <a:gdLst>
              <a:gd name="T0" fmla="*/ 80703 w 114300"/>
              <a:gd name="T1" fmla="*/ 0 h 114300"/>
              <a:gd name="T2" fmla="*/ 0 w 114300"/>
              <a:gd name="T3" fmla="*/ 0 h 114300"/>
              <a:gd name="T4" fmla="*/ 40352 w 114300"/>
              <a:gd name="T5" fmla="*/ 75924 h 114300"/>
              <a:gd name="T6" fmla="*/ 80703 w 114300"/>
              <a:gd name="T7" fmla="*/ 0 h 114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object 8">
            <a:extLst>
              <a:ext uri="{FF2B5EF4-FFF2-40B4-BE49-F238E27FC236}">
                <a16:creationId xmlns:a16="http://schemas.microsoft.com/office/drawing/2014/main" id="{86D8B99D-E36C-0240-9B90-A5323377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6138863"/>
            <a:ext cx="139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1600" b="1">
                <a:solidFill>
                  <a:srgbClr val="000066"/>
                </a:solidFill>
                <a:latin typeface="Helvetica" pitchFamily="2" charset="0"/>
              </a:rPr>
              <a:t>0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32776" name="object 9">
            <a:extLst>
              <a:ext uri="{FF2B5EF4-FFF2-40B4-BE49-F238E27FC236}">
                <a16:creationId xmlns:a16="http://schemas.microsoft.com/office/drawing/2014/main" id="{1560EA28-950E-5048-9A9D-67099219505D}"/>
              </a:ext>
            </a:extLst>
          </p:cNvPr>
          <p:cNvSpPr>
            <a:spLocks/>
          </p:cNvSpPr>
          <p:nvPr/>
        </p:nvSpPr>
        <p:spPr bwMode="auto">
          <a:xfrm>
            <a:off x="6810375" y="1806575"/>
            <a:ext cx="71438" cy="71438"/>
          </a:xfrm>
          <a:custGeom>
            <a:avLst/>
            <a:gdLst>
              <a:gd name="T0" fmla="*/ 56017 w 77470"/>
              <a:gd name="T1" fmla="*/ 0 h 77469"/>
              <a:gd name="T2" fmla="*/ 0 w 77470"/>
              <a:gd name="T3" fmla="*/ 27551 h 77469"/>
              <a:gd name="T4" fmla="*/ 56017 w 77470"/>
              <a:gd name="T5" fmla="*/ 56019 h 77469"/>
              <a:gd name="T6" fmla="*/ 56017 w 77470"/>
              <a:gd name="T7" fmla="*/ 0 h 774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470" h="77469">
                <a:moveTo>
                  <a:pt x="77470" y="0"/>
                </a:moveTo>
                <a:lnTo>
                  <a:pt x="0" y="38100"/>
                </a:lnTo>
                <a:lnTo>
                  <a:pt x="77470" y="7746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7" name="object 10">
            <a:extLst>
              <a:ext uri="{FF2B5EF4-FFF2-40B4-BE49-F238E27FC236}">
                <a16:creationId xmlns:a16="http://schemas.microsoft.com/office/drawing/2014/main" id="{E399BBB0-C8D2-AB43-A931-698B7E06F253}"/>
              </a:ext>
            </a:extLst>
          </p:cNvPr>
          <p:cNvSpPr>
            <a:spLocks/>
          </p:cNvSpPr>
          <p:nvPr/>
        </p:nvSpPr>
        <p:spPr bwMode="auto">
          <a:xfrm>
            <a:off x="6867525" y="1841500"/>
            <a:ext cx="255588" cy="0"/>
          </a:xfrm>
          <a:custGeom>
            <a:avLst/>
            <a:gdLst>
              <a:gd name="T0" fmla="*/ 0 w 281940"/>
              <a:gd name="T1" fmla="*/ 190411 w 28194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8" name="object 17">
            <a:extLst>
              <a:ext uri="{FF2B5EF4-FFF2-40B4-BE49-F238E27FC236}">
                <a16:creationId xmlns:a16="http://schemas.microsoft.com/office/drawing/2014/main" id="{16CD17F0-E977-D744-8322-2AE442B4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63" y="6400800"/>
            <a:ext cx="2290762" cy="1722438"/>
          </a:xfrm>
          <a:noFill/>
        </p:spPr>
        <p:txBody>
          <a:bodyPr lIns="0" tIns="0" rIns="0" bIns="0">
            <a:spAutoFit/>
          </a:bodyPr>
          <a:lstStyle>
            <a:lvl1pPr marL="11113"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2" charset="0"/>
              </a:rPr>
              <a:t>© 2009 Matt Welsh – Harvard University</a:t>
            </a:r>
          </a:p>
        </p:txBody>
      </p:sp>
      <p:sp>
        <p:nvSpPr>
          <p:cNvPr id="32779" name="object 18">
            <a:extLst>
              <a:ext uri="{FF2B5EF4-FFF2-40B4-BE49-F238E27FC236}">
                <a16:creationId xmlns:a16="http://schemas.microsoft.com/office/drawing/2014/main" id="{EF5D6F17-3065-FB48-94F0-B70A86D4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1900" y="6665913"/>
            <a:ext cx="187325" cy="430212"/>
          </a:xfrm>
          <a:noFill/>
        </p:spPr>
        <p:txBody>
          <a:bodyPr lIns="0" tIns="0" rIns="0" bIns="0">
            <a:spAutoFit/>
          </a:bodyPr>
          <a:lstStyle>
            <a:lvl1pPr marL="22225"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04236-DF1E-9846-BA25-A98826145E72}" type="slidenum">
              <a:rPr lang="en-US" altLang="en-US" sz="18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F2C6F46-C296-9147-961C-75176495FBBA}"/>
              </a:ext>
            </a:extLst>
          </p:cNvPr>
          <p:cNvSpPr txBox="1"/>
          <p:nvPr/>
        </p:nvSpPr>
        <p:spPr>
          <a:xfrm>
            <a:off x="6892925" y="942975"/>
            <a:ext cx="850900" cy="1141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0" eaLnBrk="1" hangingPunct="1">
              <a:spcBef>
                <a:spcPct val="20000"/>
              </a:spcBef>
              <a:buFont typeface="Marlett" charset="0"/>
              <a:buNone/>
              <a:defRPr/>
            </a:pPr>
            <a:r>
              <a:rPr sz="1600" b="1" dirty="0">
                <a:solidFill>
                  <a:srgbClr val="000066"/>
                </a:solidFill>
                <a:latin typeface="Helvetica"/>
                <a:ea typeface="ＭＳ Ｐゴシック" charset="0"/>
                <a:cs typeface="Helvetica"/>
              </a:rPr>
              <a:t>4</a:t>
            </a:r>
            <a:r>
              <a:rPr sz="1600" b="1" spc="-5" dirty="0">
                <a:solidFill>
                  <a:srgbClr val="000066"/>
                </a:solidFill>
                <a:latin typeface="Helvetica"/>
                <a:ea typeface="ＭＳ Ｐゴシック" charset="0"/>
                <a:cs typeface="Helvetica"/>
              </a:rPr>
              <a:t> G</a:t>
            </a:r>
            <a:r>
              <a:rPr sz="1600" b="1" dirty="0">
                <a:solidFill>
                  <a:srgbClr val="000066"/>
                </a:solidFill>
                <a:latin typeface="Helvetica"/>
                <a:ea typeface="ＭＳ Ｐゴシック" charset="0"/>
                <a:cs typeface="Helvetica"/>
              </a:rPr>
              <a:t>B</a:t>
            </a:r>
            <a:endParaRPr sz="1600">
              <a:latin typeface="Helvetica"/>
              <a:ea typeface="ＭＳ Ｐゴシック" charset="0"/>
              <a:cs typeface="Helvetica"/>
            </a:endParaRPr>
          </a:p>
          <a:p>
            <a:pPr eaLnBrk="1" hangingPunct="1">
              <a:spcBef>
                <a:spcPct val="20000"/>
              </a:spcBef>
              <a:buFont typeface="Marlett" charset="0"/>
              <a:buNone/>
              <a:defRPr/>
            </a:pPr>
            <a:endParaRPr sz="1600">
              <a:latin typeface="Times New Roman"/>
              <a:ea typeface="ＭＳ Ｐゴシック" charset="0"/>
              <a:cs typeface="Times New Roman"/>
            </a:endParaRPr>
          </a:p>
          <a:p>
            <a:pPr eaLnBrk="1" hangingPunct="1">
              <a:spcBef>
                <a:spcPts val="38"/>
              </a:spcBef>
              <a:buFont typeface="Marlett" charset="0"/>
              <a:buNone/>
              <a:defRPr/>
            </a:pPr>
            <a:endParaRPr sz="1700">
              <a:latin typeface="Times New Roman"/>
              <a:ea typeface="ＭＳ Ｐゴシック" charset="0"/>
              <a:cs typeface="Times New Roman"/>
            </a:endParaRPr>
          </a:p>
          <a:p>
            <a:pPr marL="283972" eaLnBrk="1" hangingPunct="1">
              <a:spcBef>
                <a:spcPct val="20000"/>
              </a:spcBef>
              <a:buFont typeface="Marlett" charset="0"/>
              <a:buNone/>
              <a:defRPr/>
            </a:pPr>
            <a:r>
              <a:rPr sz="1800" b="1" spc="-5" dirty="0">
                <a:solidFill>
                  <a:srgbClr val="000066"/>
                </a:solidFill>
                <a:latin typeface="Courier New"/>
                <a:ea typeface="ＭＳ Ｐゴシック" charset="0"/>
                <a:cs typeface="Courier New"/>
              </a:rPr>
              <a:t>%es</a:t>
            </a:r>
            <a:r>
              <a:rPr sz="1800" b="1" dirty="0">
                <a:solidFill>
                  <a:srgbClr val="000066"/>
                </a:solidFill>
                <a:latin typeface="Courier New"/>
                <a:ea typeface="ＭＳ Ｐゴシック" charset="0"/>
                <a:cs typeface="Courier New"/>
              </a:rPr>
              <a:t>p</a:t>
            </a:r>
            <a:endParaRPr sz="180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32781" name="object 13">
            <a:extLst>
              <a:ext uri="{FF2B5EF4-FFF2-40B4-BE49-F238E27FC236}">
                <a16:creationId xmlns:a16="http://schemas.microsoft.com/office/drawing/2014/main" id="{62B25E9C-2036-D246-BE58-9995BFC68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1089025"/>
            <a:ext cx="21859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 indent="79375"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888"/>
              </a:lnSpc>
              <a:buFont typeface="Marlett" pitchFamily="2" charset="2"/>
              <a:buNone/>
            </a:pPr>
            <a:r>
              <a:rPr lang="en-US" altLang="en-US" sz="1600">
                <a:cs typeface="Arial" panose="020B0604020202020204" pitchFamily="34" charset="0"/>
              </a:rPr>
              <a:t>Process not allowed to read or write this region</a:t>
            </a:r>
          </a:p>
        </p:txBody>
      </p:sp>
      <p:sp>
        <p:nvSpPr>
          <p:cNvPr id="32782" name="object 14">
            <a:extLst>
              <a:ext uri="{FF2B5EF4-FFF2-40B4-BE49-F238E27FC236}">
                <a16:creationId xmlns:a16="http://schemas.microsoft.com/office/drawing/2014/main" id="{E975097B-7351-E641-AAB7-9AFAD593C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901950"/>
            <a:ext cx="20145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8113" indent="-127000"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888"/>
              </a:lnSpc>
              <a:buFont typeface="Marlett" pitchFamily="2" charset="2"/>
              <a:buNone/>
            </a:pPr>
            <a:r>
              <a:rPr lang="en-US" altLang="en-US" sz="1600">
                <a:cs typeface="Arial" panose="020B0604020202020204" pitchFamily="34" charset="0"/>
              </a:rPr>
              <a:t>Program loader maps in standard libs here</a:t>
            </a:r>
          </a:p>
        </p:txBody>
      </p:sp>
      <p:sp>
        <p:nvSpPr>
          <p:cNvPr id="32783" name="object 15">
            <a:extLst>
              <a:ext uri="{FF2B5EF4-FFF2-40B4-BE49-F238E27FC236}">
                <a16:creationId xmlns:a16="http://schemas.microsoft.com/office/drawing/2014/main" id="{E536090B-4BE8-B248-AA76-B515110F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4227513"/>
            <a:ext cx="2068513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 indent="3175"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1888"/>
              </a:lnSpc>
              <a:buFont typeface="Marlett" pitchFamily="2" charset="2"/>
              <a:buNone/>
            </a:pPr>
            <a:r>
              <a:rPr lang="en-US" altLang="en-US" sz="1600">
                <a:cs typeface="Arial" panose="020B0604020202020204" pitchFamily="34" charset="0"/>
              </a:rPr>
              <a:t>Dynamically-allocated memory (via </a:t>
            </a:r>
            <a:r>
              <a:rPr lang="en-US" altLang="en-US" sz="1600">
                <a:latin typeface="Courier" pitchFamily="2" charset="0"/>
                <a:cs typeface="Arial" panose="020B0604020202020204" pitchFamily="34" charset="0"/>
              </a:rPr>
              <a:t>malloc</a:t>
            </a:r>
            <a:r>
              <a:rPr lang="en-US" altLang="en-US" sz="160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223000"/>
              </a:lnSpc>
              <a:spcBef>
                <a:spcPts val="663"/>
              </a:spcBef>
              <a:buFont typeface="Marlett" pitchFamily="2" charset="2"/>
              <a:buNone/>
            </a:pPr>
            <a:r>
              <a:rPr lang="en-US" altLang="en-US" sz="1600">
                <a:cs typeface="Arial" panose="020B0604020202020204" pitchFamily="34" charset="0"/>
              </a:rPr>
              <a:t>Global vars Program code</a:t>
            </a:r>
          </a:p>
        </p:txBody>
      </p:sp>
      <p:sp>
        <p:nvSpPr>
          <p:cNvPr id="32784" name="object 16">
            <a:extLst>
              <a:ext uri="{FF2B5EF4-FFF2-40B4-BE49-F238E27FC236}">
                <a16:creationId xmlns:a16="http://schemas.microsoft.com/office/drawing/2014/main" id="{C638E5DE-3AD4-3E46-94E3-289E8C47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4919663"/>
            <a:ext cx="13081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1500">
                <a:cs typeface="Arial" panose="020B0604020202020204" pitchFamily="34" charset="0"/>
              </a:rPr>
              <a:t>e.g., </a:t>
            </a:r>
            <a:r>
              <a:rPr lang="ja-JP" altLang="en-US" sz="1500">
                <a:cs typeface="Arial" panose="020B0604020202020204" pitchFamily="34" charset="0"/>
              </a:rPr>
              <a:t>“</a:t>
            </a:r>
            <a:r>
              <a:rPr lang="en-US" altLang="ja-JP" sz="1500">
                <a:cs typeface="Arial" panose="020B0604020202020204" pitchFamily="34" charset="0"/>
              </a:rPr>
              <a:t>int i</a:t>
            </a:r>
            <a:r>
              <a:rPr lang="ja-JP" altLang="en-US" sz="1500">
                <a:cs typeface="Arial" panose="020B0604020202020204" pitchFamily="34" charset="0"/>
              </a:rPr>
              <a:t>”</a:t>
            </a:r>
            <a:endParaRPr lang="en-US" altLang="ja-JP" sz="1500">
              <a:cs typeface="Arial" panose="020B0604020202020204" pitchFamily="34" charset="0"/>
            </a:endParaRPr>
          </a:p>
          <a:p>
            <a:pPr eaLnBrk="1" hangingPunct="1">
              <a:spcBef>
                <a:spcPts val="1138"/>
              </a:spcBef>
              <a:buFont typeface="Marlett" pitchFamily="2" charset="2"/>
              <a:buNone/>
            </a:pPr>
            <a:r>
              <a:rPr lang="en-US" altLang="en-US" sz="1500">
                <a:cs typeface="Arial" panose="020B0604020202020204" pitchFamily="34" charset="0"/>
              </a:rPr>
              <a:t>e.g., </a:t>
            </a:r>
            <a:r>
              <a:rPr lang="ja-JP" altLang="en-US" sz="1500">
                <a:cs typeface="Arial" panose="020B0604020202020204" pitchFamily="34" charset="0"/>
              </a:rPr>
              <a:t>“</a:t>
            </a:r>
            <a:r>
              <a:rPr lang="en-US" altLang="ja-JP" sz="1500">
                <a:cs typeface="Arial" panose="020B0604020202020204" pitchFamily="34" charset="0"/>
              </a:rPr>
              <a:t>int k = 42</a:t>
            </a:r>
            <a:r>
              <a:rPr lang="ja-JP" altLang="en-US" sz="1500">
                <a:cs typeface="Arial" panose="020B0604020202020204" pitchFamily="34" charset="0"/>
              </a:rPr>
              <a:t>”</a:t>
            </a:r>
            <a:endParaRPr lang="en-US" altLang="en-US" sz="1500">
              <a:cs typeface="Arial" panose="020B0604020202020204" pitchFamily="34" charset="0"/>
            </a:endParaRP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53C53173-E6E5-514E-B0F4-F80E5F664ABC}"/>
              </a:ext>
            </a:extLst>
          </p:cNvPr>
          <p:cNvGraphicFramePr>
            <a:graphicFrameLocks noGrp="1"/>
          </p:cNvGraphicFramePr>
          <p:nvPr/>
        </p:nvGraphicFramePr>
        <p:xfrm>
          <a:off x="3575050" y="1330325"/>
          <a:ext cx="3198813" cy="5299077"/>
        </p:xfrm>
        <a:graphic>
          <a:graphicData uri="http://schemas.openxmlformats.org/drawingml/2006/table">
            <a:tbl>
              <a:tblPr/>
              <a:tblGrid>
                <a:gridCol w="152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 gridSpan="2">
                  <a:txBody>
                    <a:bodyPr/>
                    <a:lstStyle/>
                    <a:p>
                      <a:pPr marL="817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(reserved for OS)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 w="25518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18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18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stack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63">
                <a:tc gridSpan="2">
                  <a:txBody>
                    <a:bodyPr/>
                    <a:lstStyle/>
                    <a:p>
                      <a:pPr marL="914400" marR="0" lvl="0" indent="-6223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Memory mapped region for shared libraries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9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heap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488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uninitialized data (.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bss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560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initialized data (.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data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75">
                <a:tc gridSpan="2">
                  <a:txBody>
                    <a:bodyPr/>
                    <a:lstStyle/>
                    <a:p>
                      <a:pPr marL="6508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program text (.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text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1106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don't touch!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805" name="TextBox 2">
            <a:extLst>
              <a:ext uri="{FF2B5EF4-FFF2-40B4-BE49-F238E27FC236}">
                <a16:creationId xmlns:a16="http://schemas.microsoft.com/office/drawing/2014/main" id="{5E6BF56C-D222-334C-9289-D3D7668BA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-523875"/>
            <a:ext cx="184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1AD1668A-0231-514A-BC07-81B66BADD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61D0BA4-F4B4-1748-9DBE-0363BF33C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Project 1 questions?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Review of last lecture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Pointers to variables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Char arrays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Arrays of 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4C8FF8E1-0980-5F43-A6F3-61AA86A34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vs. Heap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7BDC4036-94E1-E744-B03B-657368A74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and heap are different regions of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a process starts up, the operating system allocates a portion of memory – the stack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Usually a fixed (and not very big, a few MB) size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heap can occupy a lot of the remaining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1958CB70-3D4E-A04C-A865-2827D78CB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Data Structure Stack operations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423952C9-2491-DE4E-B12A-FB60C09DA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6675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64D68FF9-9BDD-9D47-9CEA-3A5DB3B7F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overview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0382061B-698D-ED45-BA2F-E9924DB7F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Special region of your computer's memory that stores temporary variables created by each function (including the main() function).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Every time a function declares a new variable, it is "pushed" onto the stack. Then every time a function exits, </a:t>
            </a:r>
            <a:r>
              <a:rPr lang="en-US" altLang="en-US" b="1">
                <a:ea typeface="ＭＳ Ｐゴシック" panose="020B0600070205080204" pitchFamily="34" charset="-128"/>
              </a:rPr>
              <a:t>all</a:t>
            </a:r>
            <a:r>
              <a:rPr lang="en-US" altLang="en-US">
                <a:ea typeface="ＭＳ Ｐゴシック" panose="020B0600070205080204" pitchFamily="34" charset="-128"/>
              </a:rPr>
              <a:t> of these variables are freed (deleted).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Once a stack variable is freed, that region of memory becomes available for other stack variables.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7D49DD4-2458-0844-9DFF-1607FA922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management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E75AF82-8D8A-904B-8550-24969CF00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in stack is managed for user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Very fast access to stack contents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9B87F096-9B3E-A14B-8310-00D8D756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Stack variables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67ABE630-0B1D-1148-BDB0-23CD9DF6CE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in nature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a function exits, all of its variables are popped off of the stack (and hence lost forever)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1FC0-1209-7B43-85D8-A4E19D2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growth --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2E63-E339-FC42-BB25-94687D160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a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9AE43-3F87-9D48-A7FE-CEB38EDC2B25}"/>
              </a:ext>
            </a:extLst>
          </p:cNvPr>
          <p:cNvSpPr/>
          <p:nvPr/>
        </p:nvSpPr>
        <p:spPr bwMode="auto">
          <a:xfrm>
            <a:off x="4724400" y="1447800"/>
            <a:ext cx="312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D912A-44BF-C44D-AADC-28C006264EA2}"/>
              </a:ext>
            </a:extLst>
          </p:cNvPr>
          <p:cNvSpPr/>
          <p:nvPr/>
        </p:nvSpPr>
        <p:spPr bwMode="auto">
          <a:xfrm>
            <a:off x="3962400" y="1447800"/>
            <a:ext cx="37338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3B2D-A04F-9F44-BA12-9DDCAD6C8FA5}"/>
              </a:ext>
            </a:extLst>
          </p:cNvPr>
          <p:cNvSpPr txBox="1"/>
          <p:nvPr/>
        </p:nvSpPr>
        <p:spPr>
          <a:xfrm>
            <a:off x="3962400" y="1447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8545CD-478D-6941-966D-B5DEED9B7ECF}"/>
              </a:ext>
            </a:extLst>
          </p:cNvPr>
          <p:cNvCxnSpPr/>
          <p:nvPr/>
        </p:nvCxnSpPr>
        <p:spPr bwMode="auto">
          <a:xfrm flipV="1">
            <a:off x="2286000" y="1752600"/>
            <a:ext cx="2209800" cy="152400"/>
          </a:xfrm>
          <a:prstGeom prst="straightConnector1">
            <a:avLst/>
          </a:prstGeom>
          <a:noFill/>
          <a:ln>
            <a:solidFill>
              <a:schemeClr val="bg2"/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34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1FC0-1209-7B43-85D8-A4E19D2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growth – foo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2E63-E339-FC42-BB25-94687D160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a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b = foo(a);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foo(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x)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x + 1;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9AE43-3F87-9D48-A7FE-CEB38EDC2B25}"/>
              </a:ext>
            </a:extLst>
          </p:cNvPr>
          <p:cNvSpPr/>
          <p:nvPr/>
        </p:nvSpPr>
        <p:spPr bwMode="auto">
          <a:xfrm>
            <a:off x="4724400" y="1447800"/>
            <a:ext cx="312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D912A-44BF-C44D-AADC-28C006264EA2}"/>
              </a:ext>
            </a:extLst>
          </p:cNvPr>
          <p:cNvSpPr/>
          <p:nvPr/>
        </p:nvSpPr>
        <p:spPr bwMode="auto">
          <a:xfrm>
            <a:off x="3962400" y="1447800"/>
            <a:ext cx="37338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3B2D-A04F-9F44-BA12-9DDCAD6C8FA5}"/>
              </a:ext>
            </a:extLst>
          </p:cNvPr>
          <p:cNvSpPr txBox="1"/>
          <p:nvPr/>
        </p:nvSpPr>
        <p:spPr>
          <a:xfrm>
            <a:off x="3962400" y="1447800"/>
            <a:ext cx="37338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5E584-90AA-A043-8FCA-4E48FBAD468E}"/>
              </a:ext>
            </a:extLst>
          </p:cNvPr>
          <p:cNvSpPr/>
          <p:nvPr/>
        </p:nvSpPr>
        <p:spPr bwMode="auto">
          <a:xfrm>
            <a:off x="3962400" y="2876862"/>
            <a:ext cx="3733800" cy="14478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C7C03-B55C-9441-9977-E4840AD1E03E}"/>
              </a:ext>
            </a:extLst>
          </p:cNvPr>
          <p:cNvSpPr txBox="1"/>
          <p:nvPr/>
        </p:nvSpPr>
        <p:spPr>
          <a:xfrm>
            <a:off x="3962400" y="293879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00000101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3E7BC9-5302-0445-8BD3-0E64954BE58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5993" y="1709410"/>
            <a:ext cx="3533307" cy="207005"/>
          </a:xfrm>
          <a:prstGeom prst="straightConnector1">
            <a:avLst/>
          </a:prstGeom>
          <a:noFill/>
          <a:ln>
            <a:solidFill>
              <a:schemeClr val="bg2"/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F9FE6-B958-4C4F-9426-76C65F946F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7400" y="3299623"/>
            <a:ext cx="3581400" cy="612185"/>
          </a:xfrm>
          <a:prstGeom prst="straightConnector1">
            <a:avLst/>
          </a:prstGeom>
          <a:noFill/>
          <a:ln>
            <a:solidFill>
              <a:schemeClr val="bg2"/>
            </a:solidFill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65635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9794</TotalTime>
  <Words>572</Words>
  <Application>Microsoft Macintosh PowerPoint</Application>
  <PresentationFormat>On-screen Show (4:3)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Courier</vt:lpstr>
      <vt:lpstr>Courier New</vt:lpstr>
      <vt:lpstr>Helvetica</vt:lpstr>
      <vt:lpstr>Marlett</vt:lpstr>
      <vt:lpstr>Times New Roman</vt:lpstr>
      <vt:lpstr>Default Design</vt:lpstr>
      <vt:lpstr> EE 312 Day 4 The Program Stack</vt:lpstr>
      <vt:lpstr>Agenda</vt:lpstr>
      <vt:lpstr>Stack vs. Heap</vt:lpstr>
      <vt:lpstr>Data Structure Stack operations</vt:lpstr>
      <vt:lpstr>Stack overview</vt:lpstr>
      <vt:lpstr>Stack management</vt:lpstr>
      <vt:lpstr>Stack variables</vt:lpstr>
      <vt:lpstr>Stack growth -- main</vt:lpstr>
      <vt:lpstr>Stack growth – foo called</vt:lpstr>
      <vt:lpstr>Stack growth – foo done</vt:lpstr>
      <vt:lpstr>Stack growth – foo returns</vt:lpstr>
      <vt:lpstr>PowerPoint Presentation</vt:lpstr>
      <vt:lpstr>Stack summary</vt:lpstr>
      <vt:lpstr>Heap</vt:lpstr>
      <vt:lpstr>A process's view of memory</vt:lpstr>
    </vt:vector>
  </TitlesOfParts>
  <Company>U of 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Microsoft Office User</cp:lastModifiedBy>
  <cp:revision>290</cp:revision>
  <cp:lastPrinted>2015-04-09T21:20:43Z</cp:lastPrinted>
  <dcterms:created xsi:type="dcterms:W3CDTF">2001-06-29T19:12:00Z</dcterms:created>
  <dcterms:modified xsi:type="dcterms:W3CDTF">2022-01-30T22:33:35Z</dcterms:modified>
</cp:coreProperties>
</file>