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Fira Sans Condensed Light"/>
      <p:regular r:id="rId31"/>
      <p:bold r:id="rId32"/>
      <p:italic r:id="rId33"/>
      <p:boldItalic r:id="rId34"/>
    </p:embeddedFont>
    <p:embeddedFont>
      <p:font typeface="Fira Sans Condensed"/>
      <p:regular r:id="rId35"/>
      <p:bold r:id="rId36"/>
      <p:italic r:id="rId37"/>
      <p:boldItalic r:id="rId38"/>
    </p:embeddedFont>
    <p:embeddedFont>
      <p:font typeface="Rajdhani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jdhani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Ligh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FiraSansCondensedLight-italic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Light-bold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Condensed-italic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-bold.fntdata"/><Relationship Id="rId17" Type="http://schemas.openxmlformats.org/officeDocument/2006/relationships/slide" Target="slides/slide12.xml"/><Relationship Id="rId39" Type="http://schemas.openxmlformats.org/officeDocument/2006/relationships/font" Target="fonts/Rajdhani-regular.fntdata"/><Relationship Id="rId16" Type="http://schemas.openxmlformats.org/officeDocument/2006/relationships/slide" Target="slides/slide11.xml"/><Relationship Id="rId38" Type="http://schemas.openxmlformats.org/officeDocument/2006/relationships/font" Target="fonts/FiraSansCondense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08a6ee8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708a6ee8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f865be25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f865be25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f865be25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f865be25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f865be25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f865be25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f865be25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f865be25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f865be25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f865be25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f865be25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f865be25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f865be25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f865be25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f865be25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f865be25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f865be25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f865be25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f865be25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f865be25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08a6ee8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08a6ee8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f865be25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f865be25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f865be25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f865be25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f865be25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f865be25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f865be25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f865be25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f865be25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f865be25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f865be25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f865be25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f6fdb14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f6fdb14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f6fdb14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f6fdb14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f865be2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f865be2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f865be2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f865be2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f865be2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f865be2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f865be25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f865be25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f865be2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f865be2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hasCustomPrompt="1"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7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0.png"/><Relationship Id="rId4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46.png"/><Relationship Id="rId5" Type="http://schemas.openxmlformats.org/officeDocument/2006/relationships/image" Target="../media/image36.png"/><Relationship Id="rId6" Type="http://schemas.openxmlformats.org/officeDocument/2006/relationships/image" Target="../media/image53.png"/><Relationship Id="rId7" Type="http://schemas.openxmlformats.org/officeDocument/2006/relationships/image" Target="../media/image37.png"/><Relationship Id="rId8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591250" y="928950"/>
            <a:ext cx="5370300" cy="29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Huong (Valerie) Le</a:t>
            </a:r>
            <a:endParaRPr sz="5000"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25302" r="25297" t="0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Hiring by Outgoing Candidates with </a:t>
            </a:r>
            <a:r>
              <a:rPr lang="en">
                <a:solidFill>
                  <a:srgbClr val="FFFF00"/>
                </a:solidFill>
              </a:rPr>
              <a:t>OK </a:t>
            </a:r>
            <a:r>
              <a:rPr lang="en"/>
              <a:t>coding skills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5840550" y="2126950"/>
            <a:ext cx="278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Here, we can see that all candidates are most likely get hired 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 will assign Hired purely using the number of ‘No’ and ‘Yes’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1025"/>
            <a:ext cx="4495800" cy="163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1787300"/>
            <a:ext cx="6858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Hiring by Confident Candidates with </a:t>
            </a:r>
            <a:r>
              <a:rPr lang="en">
                <a:solidFill>
                  <a:srgbClr val="FFFF00"/>
                </a:solidFill>
              </a:rPr>
              <a:t>OK </a:t>
            </a:r>
            <a:r>
              <a:rPr lang="en"/>
              <a:t>coding skills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5840550" y="2126950"/>
            <a:ext cx="278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Here, we can see that all candidates are most likely get hired 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 will assign Hired purely using the number of ‘No’ and ‘Yes’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75" y="2039788"/>
            <a:ext cx="4495800" cy="163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100" y="1811113"/>
            <a:ext cx="6572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Hiring by Shy Candidates with </a:t>
            </a:r>
            <a:r>
              <a:rPr lang="en">
                <a:solidFill>
                  <a:srgbClr val="FFFF00"/>
                </a:solidFill>
              </a:rPr>
              <a:t>OK </a:t>
            </a:r>
            <a:r>
              <a:rPr lang="en"/>
              <a:t>coding skills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5840550" y="2126950"/>
            <a:ext cx="2780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Here, we can see that all candidates are most likely get hired EXCEPT for 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candidates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from </a:t>
            </a:r>
            <a:r>
              <a:rPr b="1"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Best College 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with 100% chance of getting REJECTED.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 will assign Hired purely using the number of ‘No’ and ‘Yes’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00" y="2027500"/>
            <a:ext cx="4286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22713"/>
            <a:ext cx="7143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Hiring by Nerdy Candidates with </a:t>
            </a:r>
            <a:r>
              <a:rPr lang="en">
                <a:solidFill>
                  <a:srgbClr val="FF0000"/>
                </a:solidFill>
              </a:rPr>
              <a:t>Weak </a:t>
            </a:r>
            <a:r>
              <a:rPr lang="en"/>
              <a:t>coding skills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5840550" y="2126950"/>
            <a:ext cx="2780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Here, we can see that all candidates are most likely get </a:t>
            </a:r>
            <a:r>
              <a:rPr b="1"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rejected </a:t>
            </a:r>
            <a:r>
              <a:rPr b="1"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except</a:t>
            </a:r>
            <a:r>
              <a:rPr b="1"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for candidates from Redbrick!</a:t>
            </a:r>
            <a:endParaRPr b="1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 will assign Hired purely using the number of ‘No’ and ‘Yes’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400" y="1798875"/>
            <a:ext cx="701750" cy="21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08550"/>
            <a:ext cx="4681600" cy="191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Hiring by Outgoing Candidates with </a:t>
            </a:r>
            <a:r>
              <a:rPr lang="en">
                <a:solidFill>
                  <a:srgbClr val="FF0000"/>
                </a:solidFill>
              </a:rPr>
              <a:t>Weak </a:t>
            </a:r>
            <a:r>
              <a:rPr lang="en"/>
              <a:t>coding skills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5840550" y="2126950"/>
            <a:ext cx="278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Here, we can see that all candidates are most likely get </a:t>
            </a:r>
            <a:r>
              <a:rPr b="1"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rejected</a:t>
            </a:r>
            <a:endParaRPr b="1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 will assign Hired purely using the number of ‘No’ and ‘Yes’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25" y="1920314"/>
            <a:ext cx="4579391" cy="18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391" y="1845600"/>
            <a:ext cx="7334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Hiring by Confident Candidates with </a:t>
            </a:r>
            <a:r>
              <a:rPr lang="en">
                <a:solidFill>
                  <a:srgbClr val="FF0000"/>
                </a:solidFill>
              </a:rPr>
              <a:t>Weak </a:t>
            </a:r>
            <a:r>
              <a:rPr lang="en"/>
              <a:t>coding skills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5840550" y="2126950"/>
            <a:ext cx="278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Here, we can see that all candidates are most likely get </a:t>
            </a:r>
            <a:r>
              <a:rPr b="1"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rejected</a:t>
            </a:r>
            <a:endParaRPr b="1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 will assign Hired purely using the number of ‘No’ and ‘Yes’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5" y="1858300"/>
            <a:ext cx="4670725" cy="20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050" y="1845938"/>
            <a:ext cx="739100" cy="203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Hiring by Shy Candidates with </a:t>
            </a:r>
            <a:r>
              <a:rPr lang="en">
                <a:solidFill>
                  <a:srgbClr val="FF0000"/>
                </a:solidFill>
              </a:rPr>
              <a:t>Weak </a:t>
            </a:r>
            <a:r>
              <a:rPr lang="en"/>
              <a:t>coding skills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5840550" y="2126950"/>
            <a:ext cx="278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Here, we can see that all candidates are most likely get </a:t>
            </a:r>
            <a:r>
              <a:rPr b="1"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rejected</a:t>
            </a:r>
            <a:endParaRPr b="1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 will assign Hired purely using the number of ‘No’ and ‘Yes’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25" y="1967638"/>
            <a:ext cx="4677825" cy="17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700" y="1813188"/>
            <a:ext cx="6858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3" type="subTitle"/>
          </p:nvPr>
        </p:nvSpPr>
        <p:spPr>
          <a:xfrm flipH="1">
            <a:off x="309400" y="1745775"/>
            <a:ext cx="3414600" cy="12789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To find this, I had to rename variables &lt;hire$Hired&gt; vector into &lt;decision&gt; and the &lt;test&gt; data frame into &lt;prediction&gt;</a:t>
            </a:r>
            <a:endParaRPr b="0"/>
          </a:p>
        </p:txBody>
      </p:sp>
      <p:sp>
        <p:nvSpPr>
          <p:cNvPr id="187" name="Google Shape;187;p29"/>
          <p:cNvSpPr txBox="1"/>
          <p:nvPr>
            <p:ph type="title"/>
          </p:nvPr>
        </p:nvSpPr>
        <p:spPr>
          <a:xfrm>
            <a:off x="720000" y="253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225" y="1264600"/>
            <a:ext cx="4603375" cy="127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650" y="2699600"/>
            <a:ext cx="42005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400" y="3944600"/>
            <a:ext cx="12954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4375" y="3958888"/>
            <a:ext cx="12096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4650" y="3954125"/>
            <a:ext cx="11525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7775" y="3958888"/>
            <a:ext cx="12001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codes for submission to Kaggle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513" y="1209275"/>
            <a:ext cx="5286975" cy="37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20000" y="253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codes for submission to Kaggle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775" y="825850"/>
            <a:ext cx="4567600" cy="41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 sz="30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I used function chisq() to compare each variable column with the predicted column (Hired)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From the result of chisq function, I then eliminated the ones that failed to be independent from column of prediction (Hired), as there is a very low chance this will affect our prediction.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Using table() function to sliced the data in multiple ways, I obtained the number of people who get hired or not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Finally, I categorized whether students get hired by which range they fell under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Additionally- Getting to know your data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713" y="1278450"/>
            <a:ext cx="62007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720100" y="41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Additionally- Getting to know your data (2)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250" y="1112200"/>
            <a:ext cx="6079701" cy="37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720000" y="253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Additionally- Getting to know your data (3)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3" y="991525"/>
            <a:ext cx="7908563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720000" y="253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Additionally- Did you know that candidates who comes from RedBrick are more outgoing than candidates from other schools?</a:t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" y="2160125"/>
            <a:ext cx="81629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720000" y="253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Additionally- Did you know that candidates who are confident have ~64% chance of getting hired?</a:t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25" y="2139400"/>
            <a:ext cx="81057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720000" y="253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Additionally- </a:t>
            </a:r>
            <a:r>
              <a:rPr lang="en"/>
              <a:t>Bayesian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posterior odds that students who have weak coding skills get hired?</a:t>
            </a:r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88" y="1797125"/>
            <a:ext cx="46958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Chi-squared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88" y="1281300"/>
            <a:ext cx="47148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7514400" y="-1516150"/>
            <a:ext cx="79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300" y="1200625"/>
            <a:ext cx="3937425" cy="9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913" y="2298825"/>
            <a:ext cx="46672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6">
            <a:alphaModFix/>
          </a:blip>
          <a:srcRect b="0" l="-4385" r="-14153" t="0"/>
          <a:stretch/>
        </p:blipFill>
        <p:spPr>
          <a:xfrm>
            <a:off x="5048300" y="2294063"/>
            <a:ext cx="4862724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20825" y="3560775"/>
            <a:ext cx="8664900" cy="831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Here, we can see both p-value is less than 0.05 (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critical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value)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○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Hence, we reject the alternative hypotheses- Candidates’ coding and first impression are independent of whether they get hired or not 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Chi-squared (2)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4600"/>
            <a:ext cx="4743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825" y="1164588"/>
            <a:ext cx="35718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738" y="2088488"/>
            <a:ext cx="46767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7800" y="2050400"/>
            <a:ext cx="37719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83775" y="3145750"/>
            <a:ext cx="7840200" cy="1262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Because p-value of H03 is greater than 0.05, we accept the null hypothesis. Hence, major is independent on whether candidates get hired or not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Major will less likely be the predictor for getting hired!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Since p-value of H04 is less than 0.05, we reject the null hypothesis. College is dependent on whether candidates get hired or not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Hiring by Nerdy Candidates with </a:t>
            </a:r>
            <a:r>
              <a:rPr lang="en">
                <a:solidFill>
                  <a:srgbClr val="00FF00"/>
                </a:solidFill>
              </a:rPr>
              <a:t>Excellent </a:t>
            </a:r>
            <a:r>
              <a:rPr lang="en"/>
              <a:t>coding skills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7775"/>
            <a:ext cx="45815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925" y="1997775"/>
            <a:ext cx="9810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7250" y="2702625"/>
            <a:ext cx="9810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2026" y="2978850"/>
            <a:ext cx="9810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2501" y="2445450"/>
            <a:ext cx="9239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14901" y="3293175"/>
            <a:ext cx="6191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6034200" y="2101988"/>
            <a:ext cx="278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Here, we can see that all of the candidates are most likely get hired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 will assign Hired purely using the number of ‘No’ and ‘Yes’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Hiring by Outgoing Candidates with </a:t>
            </a:r>
            <a:r>
              <a:rPr lang="en">
                <a:solidFill>
                  <a:srgbClr val="00FF00"/>
                </a:solidFill>
              </a:rPr>
              <a:t>Excellent </a:t>
            </a:r>
            <a:r>
              <a:rPr lang="en"/>
              <a:t>coding skills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1928600"/>
            <a:ext cx="44100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45947"/>
            <a:ext cx="701375" cy="20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840550" y="2051850"/>
            <a:ext cx="278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Here, we can see that all of the candidates are most likely get hired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 will assign Hired purely using the number of ‘No’ and ‘Yes’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Hiring by Confident Candidates with </a:t>
            </a:r>
            <a:r>
              <a:rPr lang="en">
                <a:solidFill>
                  <a:srgbClr val="00FF00"/>
                </a:solidFill>
              </a:rPr>
              <a:t>Excellent </a:t>
            </a:r>
            <a:r>
              <a:rPr lang="en"/>
              <a:t>coding skills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-2440" r="2439" t="0"/>
          <a:stretch/>
        </p:blipFill>
        <p:spPr>
          <a:xfrm>
            <a:off x="193900" y="2078938"/>
            <a:ext cx="45434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325" y="1817950"/>
            <a:ext cx="7524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840550" y="2126950"/>
            <a:ext cx="278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Here, we can see that all of candidates are most likely get hired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 will assign Hired purely using the number of ‘No’ and ‘Yes’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Hiring by Shy Candidates with </a:t>
            </a:r>
            <a:r>
              <a:rPr lang="en">
                <a:solidFill>
                  <a:srgbClr val="00FF00"/>
                </a:solidFill>
              </a:rPr>
              <a:t>Excellent </a:t>
            </a:r>
            <a:r>
              <a:rPr lang="en"/>
              <a:t>coding skills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1600"/>
            <a:ext cx="42767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375" y="1797288"/>
            <a:ext cx="73342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5840550" y="2126950"/>
            <a:ext cx="278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Here, we can see that all of candidates are most likely get hired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 will assign Hired purely using the number of ‘No’ and ‘Yes’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Hiring by Nerdy Candidates with </a:t>
            </a:r>
            <a:r>
              <a:rPr lang="en">
                <a:solidFill>
                  <a:srgbClr val="FFFF00"/>
                </a:solidFill>
              </a:rPr>
              <a:t>OK </a:t>
            </a:r>
            <a:r>
              <a:rPr lang="en"/>
              <a:t>coding skills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0" y="2025425"/>
            <a:ext cx="44958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1796825"/>
            <a:ext cx="71437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5840550" y="2126950"/>
            <a:ext cx="2780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Here, we can see that all candidates are most likely get hired EXCEPT for candidates from </a:t>
            </a:r>
            <a:r>
              <a:rPr b="1"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Best College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with 100% chance of being rejected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 will assign Hired purely using the number of ‘No’ and ‘Yes’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