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1" r:id="rId7"/>
    <p:sldId id="262" r:id="rId8"/>
    <p:sldId id="263" r:id="rId9"/>
    <p:sldId id="264" r:id="rId10"/>
    <p:sldId id="265" r:id="rId11"/>
    <p:sldId id="2146847060" r:id="rId12"/>
    <p:sldId id="267" r:id="rId13"/>
    <p:sldId id="2146847061" r:id="rId14"/>
    <p:sldId id="268" r:id="rId15"/>
    <p:sldId id="269" r:id="rId16"/>
    <p:sldId id="270" r:id="rId17"/>
    <p:sldId id="2146847056" r:id="rId18"/>
    <p:sldId id="2146847059" r:id="rId19"/>
    <p:sldId id="271" r:id="rId20"/>
  </p:sldIdLst>
  <p:sldSz cx="9144000" cy="5143500" type="screen16x9"/>
  <p:notesSz cx="6858000" cy="9144000"/>
  <p:embeddedFontLst>
    <p:embeddedFont>
      <p:font typeface="Libre Franklin" charset="0"/>
      <p:regular r:id="rId22"/>
      <p:bold r:id="rId23"/>
      <p:italic r:id="rId24"/>
      <p:boldItalic r:id="rId25"/>
    </p:embeddedFont>
    <p:embeddedFont>
      <p:font typeface="Franklin Gothic" charset="0"/>
      <p:bold r:id="rId26"/>
    </p:embeddedFont>
    <p:embeddedFont>
      <p:font typeface="Roboto" charset="0"/>
      <p:regular r:id="rId27"/>
      <p:bold r:id="rId28"/>
      <p:italic r:id="rId29"/>
      <p:boldItalic r:id="rId30"/>
    </p:embeddedFont>
    <p:embeddedFont>
      <p:font typeface="Calibri" pitchFamily="34" charset="0"/>
      <p:regular r:id="rId31"/>
      <p:bold r:id="rId32"/>
      <p:italic r:id="rId33"/>
      <p:boldItalic r:id="rId34"/>
    </p:embeddedFont>
    <p:embeddedFont>
      <p:font typeface="Sitka Banner"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94660"/>
  </p:normalViewPr>
  <p:slideViewPr>
    <p:cSldViewPr snapToGrid="0">
      <p:cViewPr>
        <p:scale>
          <a:sx n="110" d="100"/>
          <a:sy n="110" d="100"/>
        </p:scale>
        <p:origin x="-684"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594544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615212c49_1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26615212c49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61ba13ca2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61ba13ca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615212c49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6615212c49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615212c49_1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615212c49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615212c49_1_13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6615212c49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615212c49_1_1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26615212c49_1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615212c49_1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6615212c49_1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615212c49_1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6615212c49_1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615212c49_1_10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6615212c49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615212c49_1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615212c49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0fe4388ef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b0fe4388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615212c49_1_1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6615212c49_1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61ba13ca2_0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661ba13ca2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615212c49_1_1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6615212c49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65" name="Google Shape;65;p1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69" name="Google Shape;69;p15"/>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31921" y="547244"/>
            <a:ext cx="8272212" cy="44418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74" name="Google Shape;74;p16"/>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p:nvPr/>
        </p:nvSpPr>
        <p:spPr>
          <a:xfrm>
            <a:off x="335863" y="3856481"/>
            <a:ext cx="8468145" cy="944120"/>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7"/>
          <p:cNvSpPr txBox="1">
            <a:spLocks noGrp="1"/>
          </p:cNvSpPr>
          <p:nvPr>
            <p:ph type="title"/>
          </p:nvPr>
        </p:nvSpPr>
        <p:spPr>
          <a:xfrm>
            <a:off x="435895" y="1795463"/>
            <a:ext cx="8272211" cy="1610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b="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300"/>
              </a:spcBef>
              <a:spcAft>
                <a:spcPts val="0"/>
              </a:spcAft>
              <a:buSzPts val="1200"/>
              <a:buNone/>
              <a:defRPr sz="1400" cap="none">
                <a:solidFill>
                  <a:schemeClr val="accent1"/>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79" name="Google Shape;79;p17"/>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7"/>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35895" y="547244"/>
            <a:ext cx="8272212" cy="369641"/>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435895" y="1043609"/>
            <a:ext cx="3896075"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5" name="Google Shape;85;p18"/>
          <p:cNvSpPr txBox="1">
            <a:spLocks noGrp="1"/>
          </p:cNvSpPr>
          <p:nvPr>
            <p:ph type="body" idx="2"/>
          </p:nvPr>
        </p:nvSpPr>
        <p:spPr>
          <a:xfrm>
            <a:off x="4812029" y="1043609"/>
            <a:ext cx="3896077"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6" name="Google Shape;86;p18"/>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8"/>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body" idx="1"/>
          </p:nvPr>
        </p:nvSpPr>
        <p:spPr>
          <a:xfrm>
            <a:off x="435893" y="1688168"/>
            <a:ext cx="3896077" cy="418338"/>
          </a:xfrm>
          <a:prstGeom prst="rect">
            <a:avLst/>
          </a:prstGeom>
          <a:noFill/>
          <a:ln>
            <a:noFill/>
          </a:ln>
        </p:spPr>
        <p:txBody>
          <a:bodyPr spcFirstLastPara="1" wrap="square" lIns="68575" tIns="34275" rIns="68575" bIns="34275" anchor="ctr" anchorCtr="0">
            <a:noAutofit/>
          </a:bodyPr>
          <a:lstStyle>
            <a:lvl1pPr marL="457200" lvl="0" indent="-228600" algn="l">
              <a:lnSpc>
                <a:spcPct val="110000"/>
              </a:lnSpc>
              <a:spcBef>
                <a:spcPts val="300"/>
              </a:spcBef>
              <a:spcAft>
                <a:spcPts val="0"/>
              </a:spcAft>
              <a:buSzPts val="1400"/>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2" name="Google Shape;92;p19"/>
          <p:cNvSpPr txBox="1">
            <a:spLocks noGrp="1"/>
          </p:cNvSpPr>
          <p:nvPr>
            <p:ph type="body" idx="2"/>
          </p:nvPr>
        </p:nvSpPr>
        <p:spPr>
          <a:xfrm>
            <a:off x="435895" y="2194539"/>
            <a:ext cx="3896075"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3" name="Google Shape;93;p19"/>
          <p:cNvSpPr txBox="1">
            <a:spLocks noGrp="1"/>
          </p:cNvSpPr>
          <p:nvPr>
            <p:ph type="body" idx="3"/>
          </p:nvPr>
        </p:nvSpPr>
        <p:spPr>
          <a:xfrm>
            <a:off x="4812029" y="1688169"/>
            <a:ext cx="3896078" cy="415030"/>
          </a:xfrm>
          <a:prstGeom prst="rect">
            <a:avLst/>
          </a:prstGeom>
          <a:noFill/>
          <a:ln>
            <a:noFill/>
          </a:ln>
        </p:spPr>
        <p:txBody>
          <a:bodyPr spcFirstLastPara="1" wrap="square" lIns="68575" tIns="34275" rIns="68575" bIns="34275" anchor="ctr" anchorCtr="0">
            <a:noAutofit/>
          </a:bodyPr>
          <a:lstStyle>
            <a:lvl1pPr marL="457200" marR="0" lvl="0" indent="-228600" algn="l">
              <a:lnSpc>
                <a:spcPct val="100000"/>
              </a:lnSpc>
              <a:spcBef>
                <a:spcPts val="300"/>
              </a:spcBef>
              <a:spcAft>
                <a:spcPts val="0"/>
              </a:spcAft>
              <a:buClr>
                <a:schemeClr val="accent1"/>
              </a:buClr>
              <a:buSzPts val="1400"/>
              <a:buFont typeface="Noto Sans Symbols"/>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4" name="Google Shape;94;p19"/>
          <p:cNvSpPr txBox="1">
            <a:spLocks noGrp="1"/>
          </p:cNvSpPr>
          <p:nvPr>
            <p:ph type="body" idx="4"/>
          </p:nvPr>
        </p:nvSpPr>
        <p:spPr>
          <a:xfrm>
            <a:off x="4812028" y="2194539"/>
            <a:ext cx="3896078"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5" name="Google Shape;95;p19"/>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97" name="Google Shape;97;p19"/>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1" name="Google Shape;101;p20"/>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p:nvPr/>
        </p:nvSpPr>
        <p:spPr>
          <a:xfrm>
            <a:off x="335863" y="450900"/>
            <a:ext cx="2762042" cy="4361606"/>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21"/>
          <p:cNvSpPr txBox="1">
            <a:spLocks noGrp="1"/>
          </p:cNvSpPr>
          <p:nvPr>
            <p:ph type="title"/>
          </p:nvPr>
        </p:nvSpPr>
        <p:spPr>
          <a:xfrm>
            <a:off x="575893" y="700088"/>
            <a:ext cx="2273889" cy="129181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FFFFFF"/>
              </a:buClr>
              <a:buSzPts val="1800"/>
              <a:buFont typeface="Franklin Gothic"/>
              <a:buNone/>
              <a:defRPr sz="1800" b="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body" idx="1"/>
          </p:nvPr>
        </p:nvSpPr>
        <p:spPr>
          <a:xfrm>
            <a:off x="3675696" y="884872"/>
            <a:ext cx="4988243" cy="3493662"/>
          </a:xfrm>
          <a:prstGeom prst="rect">
            <a:avLst/>
          </a:prstGeom>
          <a:noFill/>
          <a:ln>
            <a:noFill/>
          </a:ln>
        </p:spPr>
        <p:txBody>
          <a:bodyPr spcFirstLastPara="1" wrap="square" lIns="68575" tIns="34275" rIns="68575" bIns="34275" anchor="ctr" anchorCtr="0">
            <a:normAutofit/>
          </a:bodyPr>
          <a:lstStyle>
            <a:lvl1pPr marL="457200" lvl="0" indent="-317500" algn="l">
              <a:lnSpc>
                <a:spcPct val="110000"/>
              </a:lnSpc>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06" name="Google Shape;106;p21"/>
          <p:cNvSpPr txBox="1">
            <a:spLocks noGrp="1"/>
          </p:cNvSpPr>
          <p:nvPr>
            <p:ph type="body" idx="2"/>
          </p:nvPr>
        </p:nvSpPr>
        <p:spPr>
          <a:xfrm>
            <a:off x="575893" y="2127491"/>
            <a:ext cx="2273889" cy="2251044"/>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solidFill>
                  <a:srgbClr val="FFFFFF"/>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07" name="Google Shape;107;p21"/>
          <p:cNvSpPr txBox="1">
            <a:spLocks noGrp="1"/>
          </p:cNvSpPr>
          <p:nvPr>
            <p:ph type="dt" idx="10"/>
          </p:nvPr>
        </p:nvSpPr>
        <p:spPr>
          <a:xfrm>
            <a:off x="5704463" y="4842687"/>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ftr" idx="11"/>
          </p:nvPr>
        </p:nvSpPr>
        <p:spPr>
          <a:xfrm>
            <a:off x="435894" y="4839443"/>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9" name="Google Shape;109;p21"/>
          <p:cNvSpPr txBox="1">
            <a:spLocks noGrp="1"/>
          </p:cNvSpPr>
          <p:nvPr>
            <p:ph type="sldNum" idx="12"/>
          </p:nvPr>
        </p:nvSpPr>
        <p:spPr>
          <a:xfrm>
            <a:off x="7918725" y="4842687"/>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800"/>
              <a:buFont typeface="Franklin Gothic"/>
              <a:buNone/>
              <a:defRPr sz="1800" b="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a:spLocks noGrp="1"/>
          </p:cNvSpPr>
          <p:nvPr>
            <p:ph type="pic" idx="2"/>
          </p:nvPr>
        </p:nvSpPr>
        <p:spPr>
          <a:xfrm>
            <a:off x="335863" y="481013"/>
            <a:ext cx="8468144" cy="2738437"/>
          </a:xfrm>
          <a:prstGeom prst="rect">
            <a:avLst/>
          </a:prstGeom>
          <a:noFill/>
          <a:ln>
            <a:noFill/>
          </a:ln>
        </p:spPr>
      </p:sp>
      <p:sp>
        <p:nvSpPr>
          <p:cNvPr id="113" name="Google Shape;113;p22"/>
          <p:cNvSpPr txBox="1">
            <a:spLocks noGrp="1"/>
          </p:cNvSpPr>
          <p:nvPr>
            <p:ph type="body" idx="1"/>
          </p:nvPr>
        </p:nvSpPr>
        <p:spPr>
          <a:xfrm>
            <a:off x="435894" y="3945095"/>
            <a:ext cx="8272213" cy="748611"/>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4" name="Google Shape;114;p22"/>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16" name="Google Shape;116;p22"/>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body" idx="1"/>
          </p:nvPr>
        </p:nvSpPr>
        <p:spPr>
          <a:xfrm rot="5400000">
            <a:off x="2857180" y="-1359888"/>
            <a:ext cx="3429639" cy="8272212"/>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292100" algn="l">
              <a:spcBef>
                <a:spcPts val="500"/>
              </a:spcBef>
              <a:spcAft>
                <a:spcPts val="0"/>
              </a:spcAft>
              <a:buSzPts val="1000"/>
              <a:buChar char="◼"/>
              <a:defRPr/>
            </a:lvl2pPr>
            <a:lvl3pPr marL="1371600" lvl="2" indent="-285750" algn="l">
              <a:spcBef>
                <a:spcPts val="500"/>
              </a:spcBef>
              <a:spcAft>
                <a:spcPts val="0"/>
              </a:spcAft>
              <a:buSzPts val="9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0" name="Google Shape;120;p2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22" name="Google Shape;122;p2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p:nvPr/>
        </p:nvSpPr>
        <p:spPr>
          <a:xfrm>
            <a:off x="6043613" y="449794"/>
            <a:ext cx="2765487" cy="4362713"/>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4"/>
          <p:cNvSpPr txBox="1">
            <a:spLocks noGrp="1"/>
          </p:cNvSpPr>
          <p:nvPr>
            <p:ph type="title"/>
          </p:nvPr>
        </p:nvSpPr>
        <p:spPr>
          <a:xfrm rot="5400000">
            <a:off x="5521978" y="1278872"/>
            <a:ext cx="3605495" cy="23431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body" idx="1"/>
          </p:nvPr>
        </p:nvSpPr>
        <p:spPr>
          <a:xfrm rot="5400000">
            <a:off x="1464054" y="-235162"/>
            <a:ext cx="3605495" cy="537121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7" name="Google Shape;127;p24"/>
          <p:cNvSpPr/>
          <p:nvPr/>
        </p:nvSpPr>
        <p:spPr>
          <a:xfrm>
            <a:off x="334900" y="342900"/>
            <a:ext cx="2777490" cy="71248"/>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8" name="Google Shape;128;p24"/>
          <p:cNvSpPr/>
          <p:nvPr/>
        </p:nvSpPr>
        <p:spPr>
          <a:xfrm>
            <a:off x="6031610" y="340232"/>
            <a:ext cx="2777490" cy="73915"/>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9" name="Google Shape;129;p24"/>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2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32" name="Google Shape;132;p2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417860"/>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rgbClr val="3F3F3F"/>
              </a:buClr>
              <a:buSzPts val="2100"/>
              <a:buFont typeface="Franklin Gothic"/>
              <a:buNone/>
              <a:defRPr sz="21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061399"/>
            <a:ext cx="8272212" cy="3429639"/>
          </a:xfrm>
          <a:prstGeom prst="rect">
            <a:avLst/>
          </a:prstGeom>
          <a:noFill/>
          <a:ln>
            <a:noFill/>
          </a:ln>
        </p:spPr>
        <p:txBody>
          <a:bodyPr spcFirstLastPara="1" wrap="square" lIns="68575" tIns="34275" rIns="68575" bIns="34275" anchor="ctr" anchorCtr="0">
            <a:normAutofit/>
          </a:bodyPr>
          <a:lstStyle>
            <a:lvl1pPr marL="457200" marR="0" lvl="0" indent="-304800" algn="l" rtl="0">
              <a:lnSpc>
                <a:spcPct val="110000"/>
              </a:lnSpc>
              <a:spcBef>
                <a:spcPts val="300"/>
              </a:spcBef>
              <a:spcAft>
                <a:spcPts val="0"/>
              </a:spcAft>
              <a:buClr>
                <a:schemeClr val="accent1"/>
              </a:buClr>
              <a:buSzPts val="1200"/>
              <a:buFont typeface="Noto Sans Symbols"/>
              <a:buChar char="◼"/>
              <a:defRPr sz="1300" b="0" i="0" u="none" strike="noStrike" cap="none">
                <a:solidFill>
                  <a:srgbClr val="3F3F3F"/>
                </a:solidFill>
                <a:latin typeface="Libre Franklin"/>
                <a:ea typeface="Libre Franklin"/>
                <a:cs typeface="Libre Franklin"/>
                <a:sym typeface="Libre Franklin"/>
              </a:defRPr>
            </a:lvl1pPr>
            <a:lvl2pPr marL="914400" marR="0" lvl="1" indent="-292100" algn="l" rtl="0">
              <a:spcBef>
                <a:spcPts val="500"/>
              </a:spcBef>
              <a:spcAft>
                <a:spcPts val="0"/>
              </a:spcAft>
              <a:buClr>
                <a:schemeClr val="accent1"/>
              </a:buClr>
              <a:buSzPts val="1000"/>
              <a:buFont typeface="Noto Sans Symbols"/>
              <a:buChar char="◼"/>
              <a:defRPr sz="1100" b="0" i="0" u="none" strike="noStrike" cap="none">
                <a:solidFill>
                  <a:srgbClr val="3F3F3F"/>
                </a:solidFill>
                <a:latin typeface="Libre Franklin"/>
                <a:ea typeface="Libre Franklin"/>
                <a:cs typeface="Libre Franklin"/>
                <a:sym typeface="Libre Franklin"/>
              </a:defRPr>
            </a:lvl2pPr>
            <a:lvl3pPr marL="1371600" marR="0" lvl="2" indent="-285750" algn="l" rtl="0">
              <a:spcBef>
                <a:spcPts val="500"/>
              </a:spcBef>
              <a:spcAft>
                <a:spcPts val="0"/>
              </a:spcAft>
              <a:buClr>
                <a:schemeClr val="accent1"/>
              </a:buClr>
              <a:buSzPts val="900"/>
              <a:buFont typeface="Noto Sans Symbols"/>
              <a:buChar char="◼"/>
              <a:defRPr sz="1000" b="0" i="0" u="none" strike="noStrike" cap="none">
                <a:solidFill>
                  <a:srgbClr val="3F3F3F"/>
                </a:solidFill>
                <a:latin typeface="Libre Franklin"/>
                <a:ea typeface="Libre Franklin"/>
                <a:cs typeface="Libre Franklin"/>
                <a:sym typeface="Libre Franklin"/>
              </a:defRPr>
            </a:lvl3pPr>
            <a:lvl4pPr marL="1828800" marR="0" lvl="3"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4pPr>
            <a:lvl5pPr marL="2286000" marR="0" lvl="4"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9pPr>
          </a:lstStyle>
          <a:p>
            <a:endParaRPr/>
          </a:p>
        </p:txBody>
      </p:sp>
      <p:sp>
        <p:nvSpPr>
          <p:cNvPr id="53" name="Google Shape;53;p1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7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7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7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7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7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7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7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7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p:nvPr/>
        </p:nvSpPr>
        <p:spPr>
          <a:xfrm>
            <a:off x="334900" y="342900"/>
            <a:ext cx="2777490" cy="71248"/>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3"/>
          <p:cNvSpPr/>
          <p:nvPr/>
        </p:nvSpPr>
        <p:spPr>
          <a:xfrm>
            <a:off x="6031610" y="340232"/>
            <a:ext cx="2777490" cy="73915"/>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58" name="Google Shape;58;p13" descr="Logo&#10;&#10;Description automatically generated"/>
          <p:cNvPicPr preferRelativeResize="0"/>
          <p:nvPr/>
        </p:nvPicPr>
        <p:blipFill rotWithShape="1">
          <a:blip r:embed="rId13">
            <a:alphaModFix/>
          </a:blip>
          <a:srcRect/>
          <a:stretch/>
        </p:blipFill>
        <p:spPr>
          <a:xfrm>
            <a:off x="7863752" y="4828433"/>
            <a:ext cx="844354" cy="2738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1019331" y="1366226"/>
            <a:ext cx="6858000" cy="733334"/>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chemeClr val="accent1"/>
              </a:buClr>
              <a:buSzPts val="2700"/>
              <a:buFont typeface="Arial"/>
              <a:buNone/>
            </a:pPr>
            <a:r>
              <a:rPr lang="en" b="1" dirty="0" smtClean="0">
                <a:solidFill>
                  <a:schemeClr val="accent1"/>
                </a:solidFill>
                <a:latin typeface="Arial"/>
                <a:ea typeface="Arial"/>
                <a:cs typeface="Arial"/>
                <a:sym typeface="Arial"/>
              </a:rPr>
              <a:t>BITCOIN</a:t>
            </a:r>
            <a:r>
              <a:rPr lang="en" b="1" dirty="0" smtClean="0">
                <a:solidFill>
                  <a:schemeClr val="accent1"/>
                </a:solidFill>
                <a:latin typeface="Arial"/>
                <a:ea typeface="Arial"/>
                <a:cs typeface="Arial"/>
                <a:sym typeface="Arial"/>
              </a:rPr>
              <a:t> </a:t>
            </a:r>
            <a:r>
              <a:rPr lang="en" b="1" dirty="0">
                <a:solidFill>
                  <a:schemeClr val="accent1"/>
                </a:solidFill>
                <a:latin typeface="Arial"/>
                <a:ea typeface="Arial"/>
                <a:cs typeface="Arial"/>
                <a:sym typeface="Arial"/>
              </a:rPr>
              <a:t>PRICE PREDICTION</a:t>
            </a:r>
            <a:endParaRPr dirty="0"/>
          </a:p>
        </p:txBody>
      </p:sp>
      <p:sp>
        <p:nvSpPr>
          <p:cNvPr id="138" name="Google Shape;138;p25"/>
          <p:cNvSpPr txBox="1"/>
          <p:nvPr/>
        </p:nvSpPr>
        <p:spPr>
          <a:xfrm>
            <a:off x="-247336" y="775741"/>
            <a:ext cx="9544986" cy="4385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i="0" u="none" strike="noStrike" cap="none">
                <a:solidFill>
                  <a:srgbClr val="1482AB"/>
                </a:solidFill>
                <a:latin typeface="Arial"/>
                <a:ea typeface="Arial"/>
                <a:cs typeface="Arial"/>
                <a:sym typeface="Arial"/>
              </a:rPr>
              <a:t>CAPSTONE PROJECT</a:t>
            </a:r>
            <a:endParaRPr sz="1100"/>
          </a:p>
        </p:txBody>
      </p:sp>
      <p:sp>
        <p:nvSpPr>
          <p:cNvPr id="139" name="Google Shape;139;p25"/>
          <p:cNvSpPr txBox="1"/>
          <p:nvPr/>
        </p:nvSpPr>
        <p:spPr>
          <a:xfrm>
            <a:off x="0" y="2440132"/>
            <a:ext cx="9144000" cy="2465260"/>
          </a:xfrm>
          <a:prstGeom prst="rect">
            <a:avLst/>
          </a:prstGeom>
          <a:noFill/>
          <a:ln>
            <a:noFill/>
          </a:ln>
        </p:spPr>
        <p:txBody>
          <a:bodyPr spcFirstLastPara="1" wrap="square" lIns="68575" tIns="34275" rIns="68575" bIns="34275" anchor="t" anchorCtr="0">
            <a:spAutoFit/>
          </a:bodyPr>
          <a:lstStyle/>
          <a:p>
            <a:pPr marL="457200" algn="ctr">
              <a:lnSpc>
                <a:spcPct val="150000"/>
              </a:lnSpc>
            </a:pPr>
            <a:r>
              <a:rPr lang="en-IN" sz="1800" b="1" i="0" u="none" strike="noStrike" cap="none" dirty="0">
                <a:solidFill>
                  <a:schemeClr val="accent1"/>
                </a:solidFill>
                <a:latin typeface="Arial"/>
                <a:ea typeface="Arial"/>
                <a:cs typeface="Arial"/>
                <a:sym typeface="Arial"/>
              </a:rPr>
              <a:t>Presented By:</a:t>
            </a:r>
          </a:p>
          <a:p>
            <a:pPr marL="457200" marR="0" lvl="0" indent="0" algn="ctr" rtl="0">
              <a:lnSpc>
                <a:spcPct val="150000"/>
              </a:lnSpc>
              <a:spcBef>
                <a:spcPts val="0"/>
              </a:spcBef>
              <a:spcAft>
                <a:spcPts val="0"/>
              </a:spcAft>
              <a:buNone/>
            </a:pPr>
            <a:r>
              <a:rPr lang="en-US" sz="1800" b="1" dirty="0" err="1" smtClean="0">
                <a:solidFill>
                  <a:schemeClr val="accent1"/>
                </a:solidFill>
              </a:rPr>
              <a:t>Vallem</a:t>
            </a:r>
            <a:r>
              <a:rPr lang="en-US" sz="1800" b="1" dirty="0" smtClean="0">
                <a:solidFill>
                  <a:schemeClr val="accent1"/>
                </a:solidFill>
              </a:rPr>
              <a:t> </a:t>
            </a:r>
            <a:r>
              <a:rPr lang="en-US" sz="1800" b="1" dirty="0" err="1" smtClean="0">
                <a:solidFill>
                  <a:schemeClr val="accent1"/>
                </a:solidFill>
              </a:rPr>
              <a:t>Gopi</a:t>
            </a:r>
            <a:r>
              <a:rPr lang="en-US" sz="1800" b="1" dirty="0" smtClean="0">
                <a:solidFill>
                  <a:schemeClr val="accent1"/>
                </a:solidFill>
              </a:rPr>
              <a:t> </a:t>
            </a:r>
            <a:endParaRPr lang="en-US" sz="1800" b="1" dirty="0">
              <a:solidFill>
                <a:schemeClr val="accent1"/>
              </a:solidFill>
            </a:endParaRPr>
          </a:p>
          <a:p>
            <a:pPr marL="457200" lvl="0" algn="ctr">
              <a:lnSpc>
                <a:spcPct val="150000"/>
              </a:lnSpc>
            </a:pPr>
            <a:r>
              <a:rPr lang="en-US" sz="1800" b="1" dirty="0">
                <a:solidFill>
                  <a:schemeClr val="accent1"/>
                </a:solidFill>
              </a:rPr>
              <a:t>PVPSIT - Prasad V. </a:t>
            </a:r>
            <a:r>
              <a:rPr lang="en-US" sz="1800" b="1" dirty="0" err="1">
                <a:solidFill>
                  <a:schemeClr val="accent1"/>
                </a:solidFill>
              </a:rPr>
              <a:t>Potluri</a:t>
            </a:r>
            <a:r>
              <a:rPr lang="en-US" sz="1800" b="1" dirty="0">
                <a:solidFill>
                  <a:schemeClr val="accent1"/>
                </a:solidFill>
              </a:rPr>
              <a:t> Siddhartha Institute of Technology</a:t>
            </a:r>
            <a:endParaRPr lang="en-US" sz="1800" b="1" dirty="0">
              <a:solidFill>
                <a:schemeClr val="accent1"/>
              </a:solidFill>
            </a:endParaRPr>
          </a:p>
          <a:p>
            <a:pPr marL="457200" marR="0" lvl="0" indent="0" algn="ctr" rtl="0">
              <a:lnSpc>
                <a:spcPct val="150000"/>
              </a:lnSpc>
              <a:spcBef>
                <a:spcPts val="0"/>
              </a:spcBef>
              <a:spcAft>
                <a:spcPts val="0"/>
              </a:spcAft>
              <a:buNone/>
            </a:pPr>
            <a:r>
              <a:rPr lang="en-US" sz="1800" b="1" dirty="0">
                <a:solidFill>
                  <a:schemeClr val="accent1"/>
                </a:solidFill>
              </a:rPr>
              <a:t>Computer Science Engineering in Artificial </a:t>
            </a:r>
            <a:r>
              <a:rPr lang="en-US" sz="1800" b="1" dirty="0" smtClean="0">
                <a:solidFill>
                  <a:schemeClr val="accent1"/>
                </a:solidFill>
              </a:rPr>
              <a:t>Intelligence &amp;</a:t>
            </a:r>
          </a:p>
          <a:p>
            <a:pPr marL="457200" marR="0" lvl="0" indent="0" algn="ctr" rtl="0">
              <a:lnSpc>
                <a:spcPct val="150000"/>
              </a:lnSpc>
              <a:spcBef>
                <a:spcPts val="0"/>
              </a:spcBef>
              <a:spcAft>
                <a:spcPts val="0"/>
              </a:spcAft>
              <a:buNone/>
            </a:pPr>
            <a:r>
              <a:rPr lang="en-US" sz="1800" b="1" dirty="0" smtClean="0">
                <a:solidFill>
                  <a:schemeClr val="accent1"/>
                </a:solidFill>
              </a:rPr>
              <a:t>Machine learning</a:t>
            </a:r>
            <a:endParaRPr lang="en-US" sz="1800" b="1" dirty="0">
              <a:solidFill>
                <a:schemeClr val="accent1"/>
              </a:solidFill>
            </a:endParaRPr>
          </a:p>
          <a:p>
            <a:pPr marL="1371600" marR="0" lvl="0" indent="0" algn="just" rtl="0">
              <a:lnSpc>
                <a:spcPct val="115000"/>
              </a:lnSpc>
              <a:spcBef>
                <a:spcPts val="0"/>
              </a:spcBef>
              <a:spcAft>
                <a:spcPts val="0"/>
              </a:spcAft>
              <a:buNone/>
            </a:pPr>
            <a:endParaRPr sz="1800" dirty="0">
              <a:solidFill>
                <a:schemeClr val="accent1"/>
              </a:solidFill>
            </a:endParaRPr>
          </a:p>
        </p:txBody>
      </p:sp>
      <p:sp>
        <p:nvSpPr>
          <p:cNvPr id="2" name="Slide Number Placeholder 1">
            <a:extLst>
              <a:ext uri="{FF2B5EF4-FFF2-40B4-BE49-F238E27FC236}">
                <a16:creationId xmlns:a16="http://schemas.microsoft.com/office/drawing/2014/main" xmlns="" id="{ABD85422-1B96-1C14-DF70-76F794C843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sz="2400" b="1" dirty="0">
                <a:solidFill>
                  <a:schemeClr val="accent1"/>
                </a:solidFill>
                <a:latin typeface="Arial"/>
                <a:ea typeface="Arial"/>
                <a:cs typeface="Arial"/>
                <a:sym typeface="Arial"/>
              </a:rPr>
              <a:t>RESULT</a:t>
            </a:r>
            <a:endParaRPr lang="en-IN" dirty="0"/>
          </a:p>
        </p:txBody>
      </p:sp>
      <p:sp>
        <p:nvSpPr>
          <p:cNvPr id="3" name="Text Placeholder 2"/>
          <p:cNvSpPr>
            <a:spLocks noGrp="1"/>
          </p:cNvSpPr>
          <p:nvPr>
            <p:ph type="body" idx="1"/>
          </p:nvPr>
        </p:nvSpPr>
        <p:spPr/>
        <p:txBody>
          <a:bodyPr>
            <a:normAutofit/>
          </a:bodyPr>
          <a:lstStyle/>
          <a:p>
            <a:r>
              <a:rPr lang="en-US" sz="1600" dirty="0"/>
              <a:t>Validation and Robustness:</a:t>
            </a:r>
          </a:p>
          <a:p>
            <a:r>
              <a:rPr lang="en-US" sz="1600" dirty="0"/>
              <a:t>Validation: Validate model predictions using out-of-sample data to ensure </a:t>
            </a:r>
            <a:r>
              <a:rPr lang="en-US" sz="1600" dirty="0" err="1"/>
              <a:t>robustness.Sensitivity</a:t>
            </a:r>
            <a:r>
              <a:rPr lang="en-US" sz="1600" dirty="0"/>
              <a:t> Analysis: Conduct sensitivity analysis to assess the impact of different factors on </a:t>
            </a:r>
            <a:r>
              <a:rPr lang="en-US" sz="1600" dirty="0" err="1"/>
              <a:t>predictions.Application</a:t>
            </a:r>
            <a:r>
              <a:rPr lang="en-US" sz="1600" dirty="0"/>
              <a:t> in Trading</a:t>
            </a:r>
          </a:p>
          <a:p>
            <a:r>
              <a:rPr lang="en-US" sz="1600" dirty="0"/>
              <a:t> Strategies:</a:t>
            </a:r>
          </a:p>
          <a:p>
            <a:r>
              <a:rPr lang="en-US" sz="1600" dirty="0"/>
              <a:t>Strategic Insights: Offer strategic insights based on predicted price movements to optimize trading </a:t>
            </a:r>
            <a:r>
              <a:rPr lang="en-US" sz="1600" dirty="0" err="1"/>
              <a:t>strategies.Risk</a:t>
            </a:r>
            <a:r>
              <a:rPr lang="en-US" sz="1600" dirty="0"/>
              <a:t> Management: Support risk management by forecasting potential price fluctuations</a:t>
            </a:r>
            <a:endParaRPr lang="en-IN" sz="1600" dirty="0"/>
          </a:p>
        </p:txBody>
      </p:sp>
    </p:spTree>
    <p:extLst>
      <p:ext uri="{BB962C8B-B14F-4D97-AF65-F5344CB8AC3E}">
        <p14:creationId xmlns:p14="http://schemas.microsoft.com/office/powerpoint/2010/main" val="120831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0227"/>
            <a:ext cx="9144000" cy="44430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 sz="2400" b="1" dirty="0">
                <a:solidFill>
                  <a:schemeClr val="accent1"/>
                </a:solidFill>
                <a:latin typeface="Arial"/>
                <a:ea typeface="Arial"/>
                <a:cs typeface="Arial"/>
                <a:sym typeface="Arial"/>
              </a:rPr>
              <a:t>RESULT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459" y="968187"/>
            <a:ext cx="8000999" cy="3563471"/>
          </a:xfrm>
          <a:prstGeom prst="rect">
            <a:avLst/>
          </a:prstGeom>
        </p:spPr>
      </p:pic>
    </p:spTree>
    <p:extLst>
      <p:ext uri="{BB962C8B-B14F-4D97-AF65-F5344CB8AC3E}">
        <p14:creationId xmlns:p14="http://schemas.microsoft.com/office/powerpoint/2010/main" val="147601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CONCLUSION</a:t>
            </a:r>
            <a:endParaRPr/>
          </a:p>
        </p:txBody>
      </p:sp>
      <p:sp>
        <p:nvSpPr>
          <p:cNvPr id="216" name="Google Shape;216;p37"/>
          <p:cNvSpPr txBox="1">
            <a:spLocks noGrp="1"/>
          </p:cNvSpPr>
          <p:nvPr>
            <p:ph type="body" idx="1"/>
          </p:nvPr>
        </p:nvSpPr>
        <p:spPr>
          <a:xfrm>
            <a:off x="244380" y="1116377"/>
            <a:ext cx="8444863" cy="2312623"/>
          </a:xfrm>
          <a:prstGeom prst="rect">
            <a:avLst/>
          </a:prstGeom>
          <a:noFill/>
          <a:ln>
            <a:noFill/>
          </a:ln>
        </p:spPr>
        <p:txBody>
          <a:bodyPr spcFirstLastPara="1" wrap="square" lIns="68575" tIns="34275" rIns="68575" bIns="34275" anchor="ctr" anchorCtr="0">
            <a:noAutofit/>
          </a:bodyPr>
          <a:lstStyle/>
          <a:p>
            <a:pPr marL="228600" lvl="0" indent="-228600" algn="just">
              <a:lnSpc>
                <a:spcPct val="115000"/>
              </a:lnSpc>
              <a:spcBef>
                <a:spcPts val="900"/>
              </a:spcBef>
            </a:pPr>
            <a:r>
              <a:rPr lang="en-US" sz="2000" dirty="0">
                <a:solidFill>
                  <a:srgbClr val="111111"/>
                </a:solidFill>
                <a:latin typeface="Times New Roman" panose="02020603050405020304" pitchFamily="18" charset="0"/>
                <a:ea typeface="Roboto"/>
                <a:cs typeface="Times New Roman" panose="02020603050405020304" pitchFamily="18" charset="0"/>
                <a:sym typeface="Roboto"/>
              </a:rPr>
              <a:t>Our </a:t>
            </a:r>
            <a:r>
              <a:rPr lang="en-US" sz="2000" dirty="0" err="1">
                <a:solidFill>
                  <a:srgbClr val="111111"/>
                </a:solidFill>
                <a:latin typeface="Times New Roman" panose="02020603050405020304" pitchFamily="18" charset="0"/>
                <a:ea typeface="Roboto"/>
                <a:cs typeface="Times New Roman" panose="02020603050405020304" pitchFamily="18" charset="0"/>
                <a:sym typeface="Roboto"/>
              </a:rPr>
              <a:t>Bitcoin</a:t>
            </a:r>
            <a:r>
              <a:rPr lang="en-US" sz="2000" dirty="0">
                <a:solidFill>
                  <a:srgbClr val="111111"/>
                </a:solidFill>
                <a:latin typeface="Times New Roman" panose="02020603050405020304" pitchFamily="18" charset="0"/>
                <a:ea typeface="Roboto"/>
                <a:cs typeface="Times New Roman" panose="02020603050405020304" pitchFamily="18" charset="0"/>
                <a:sym typeface="Roboto"/>
              </a:rPr>
              <a:t> price prediction model consistently achieved high accuracy metrics, providing reliable forecasts essential for informed decision-making in </a:t>
            </a:r>
            <a:r>
              <a:rPr lang="en-US" sz="2000" dirty="0" err="1">
                <a:solidFill>
                  <a:srgbClr val="111111"/>
                </a:solidFill>
                <a:latin typeface="Times New Roman" panose="02020603050405020304" pitchFamily="18" charset="0"/>
                <a:ea typeface="Roboto"/>
                <a:cs typeface="Times New Roman" panose="02020603050405020304" pitchFamily="18" charset="0"/>
                <a:sym typeface="Roboto"/>
              </a:rPr>
              <a:t>cryptocurrency</a:t>
            </a:r>
            <a:r>
              <a:rPr lang="en-US" sz="2000" dirty="0">
                <a:solidFill>
                  <a:srgbClr val="111111"/>
                </a:solidFill>
                <a:latin typeface="Times New Roman" panose="02020603050405020304" pitchFamily="18" charset="0"/>
                <a:ea typeface="Roboto"/>
                <a:cs typeface="Times New Roman" panose="02020603050405020304" pitchFamily="18" charset="0"/>
                <a:sym typeface="Roboto"/>
              </a:rPr>
              <a:t> investments. By leveraging advanced algorithms and robust deployment strategies, we ensure scalability and reliability in capturing market trends and optimizing trading strategies. This solution empowers stakeholders with actionable insights, enhancing their ability to navigate and capitalize on the dynamic nature of the </a:t>
            </a:r>
            <a:r>
              <a:rPr lang="en-US" sz="2000" dirty="0" err="1">
                <a:solidFill>
                  <a:srgbClr val="111111"/>
                </a:solidFill>
                <a:latin typeface="Times New Roman" panose="02020603050405020304" pitchFamily="18" charset="0"/>
                <a:ea typeface="Roboto"/>
                <a:cs typeface="Times New Roman" panose="02020603050405020304" pitchFamily="18" charset="0"/>
                <a:sym typeface="Roboto"/>
              </a:rPr>
              <a:t>cryptocurrency</a:t>
            </a:r>
            <a:r>
              <a:rPr lang="en-US" sz="2000" dirty="0">
                <a:solidFill>
                  <a:srgbClr val="111111"/>
                </a:solidFill>
                <a:latin typeface="Times New Roman" panose="02020603050405020304" pitchFamily="18" charset="0"/>
                <a:ea typeface="Roboto"/>
                <a:cs typeface="Times New Roman" panose="02020603050405020304" pitchFamily="18" charset="0"/>
                <a:sym typeface="Roboto"/>
              </a:rPr>
              <a:t> market.</a:t>
            </a:r>
            <a:endParaRPr lang="en-US" sz="20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543476" y="1630969"/>
            <a:ext cx="8272200" cy="3384784"/>
          </a:xfrm>
          <a:prstGeom prst="rect">
            <a:avLst/>
          </a:prstGeom>
          <a:noFill/>
          <a:ln>
            <a:noFill/>
          </a:ln>
        </p:spPr>
        <p:txBody>
          <a:bodyPr spcFirstLastPara="1" wrap="square" lIns="68575" tIns="34275" rIns="68575" bIns="34275" anchor="ctr" anchorCtr="0">
            <a:noAutofit/>
          </a:bodyPr>
          <a:lstStyle/>
          <a:p>
            <a:pPr marL="0" lvl="0" indent="0" algn="just">
              <a:spcBef>
                <a:spcPts val="0"/>
              </a:spcBef>
              <a:buSzPct val="93333"/>
              <a:buNone/>
            </a:pPr>
            <a:r>
              <a:rPr lang="en-US" sz="1200" b="1" dirty="0">
                <a:latin typeface="Times New Roman" panose="02020603050405020304" pitchFamily="18" charset="0"/>
                <a:cs typeface="Times New Roman" panose="02020603050405020304" pitchFamily="18" charset="0"/>
              </a:rPr>
              <a:t>Certainly! Here are 5 concise points for the future scope of a </a:t>
            </a:r>
            <a:r>
              <a:rPr lang="en-US" sz="1200" b="1" dirty="0" err="1">
                <a:latin typeface="Times New Roman" panose="02020603050405020304" pitchFamily="18" charset="0"/>
                <a:cs typeface="Times New Roman" panose="02020603050405020304" pitchFamily="18" charset="0"/>
              </a:rPr>
              <a:t>Bitcoin</a:t>
            </a:r>
            <a:r>
              <a:rPr lang="en-US" sz="1200" b="1" dirty="0">
                <a:latin typeface="Times New Roman" panose="02020603050405020304" pitchFamily="18" charset="0"/>
                <a:cs typeface="Times New Roman" panose="02020603050405020304" pitchFamily="18" charset="0"/>
              </a:rPr>
              <a:t> price prediction project:</a:t>
            </a:r>
          </a:p>
          <a:p>
            <a:pPr marL="0" lvl="0" indent="0" algn="just">
              <a:spcBef>
                <a:spcPts val="0"/>
              </a:spcBef>
              <a:buSzPct val="93333"/>
              <a:buNone/>
            </a:pPr>
            <a:endParaRPr lang="en-US" sz="1200" b="1" dirty="0">
              <a:latin typeface="Times New Roman" panose="02020603050405020304" pitchFamily="18" charset="0"/>
              <a:cs typeface="Times New Roman" panose="02020603050405020304" pitchFamily="18" charset="0"/>
            </a:endParaRP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1. **Integration of AI and Machine Learning Advances**:</a:t>
            </a: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   - Explore advanced AI techniques such as reinforcement learning for dynamic portfolio optimization and risk management.</a:t>
            </a:r>
          </a:p>
          <a:p>
            <a:pPr marL="0" lvl="0" indent="0" algn="just">
              <a:spcBef>
                <a:spcPts val="0"/>
              </a:spcBef>
              <a:buSzPct val="93333"/>
              <a:buNone/>
            </a:pPr>
            <a:endParaRPr lang="en-US" sz="1200" b="1" dirty="0">
              <a:solidFill>
                <a:schemeClr val="tx1"/>
              </a:solidFill>
              <a:latin typeface="Sitka Banner" pitchFamily="2" charset="0"/>
              <a:cs typeface="Times New Roman" panose="02020603050405020304" pitchFamily="18" charset="0"/>
            </a:endParaRP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2. **</a:t>
            </a:r>
            <a:r>
              <a:rPr lang="en-US" sz="1200" b="1" dirty="0" err="1">
                <a:solidFill>
                  <a:schemeClr val="tx1"/>
                </a:solidFill>
                <a:latin typeface="Sitka Banner" pitchFamily="2" charset="0"/>
                <a:cs typeface="Times New Roman" panose="02020603050405020304" pitchFamily="18" charset="0"/>
              </a:rPr>
              <a:t>Blockchain</a:t>
            </a:r>
            <a:r>
              <a:rPr lang="en-US" sz="1200" b="1" dirty="0">
                <a:solidFill>
                  <a:schemeClr val="tx1"/>
                </a:solidFill>
                <a:latin typeface="Sitka Banner" pitchFamily="2" charset="0"/>
                <a:cs typeface="Times New Roman" panose="02020603050405020304" pitchFamily="18" charset="0"/>
              </a:rPr>
              <a:t> Data Analysis**:</a:t>
            </a: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   - Incorporate </a:t>
            </a:r>
            <a:r>
              <a:rPr lang="en-US" sz="1200" b="1" dirty="0" err="1">
                <a:solidFill>
                  <a:schemeClr val="tx1"/>
                </a:solidFill>
                <a:latin typeface="Sitka Banner" pitchFamily="2" charset="0"/>
                <a:cs typeface="Times New Roman" panose="02020603050405020304" pitchFamily="18" charset="0"/>
              </a:rPr>
              <a:t>blockchain</a:t>
            </a:r>
            <a:r>
              <a:rPr lang="en-US" sz="1200" b="1" dirty="0">
                <a:solidFill>
                  <a:schemeClr val="tx1"/>
                </a:solidFill>
                <a:latin typeface="Sitka Banner" pitchFamily="2" charset="0"/>
                <a:cs typeface="Times New Roman" panose="02020603050405020304" pitchFamily="18" charset="0"/>
              </a:rPr>
              <a:t> data analysis to understand transaction patterns and their impact on </a:t>
            </a:r>
            <a:r>
              <a:rPr lang="en-US" sz="1200" b="1" dirty="0" err="1">
                <a:solidFill>
                  <a:schemeClr val="tx1"/>
                </a:solidFill>
                <a:latin typeface="Sitka Banner" pitchFamily="2" charset="0"/>
                <a:cs typeface="Times New Roman" panose="02020603050405020304" pitchFamily="18" charset="0"/>
              </a:rPr>
              <a:t>Bitcoin</a:t>
            </a:r>
            <a:r>
              <a:rPr lang="en-US" sz="1200" b="1" dirty="0">
                <a:solidFill>
                  <a:schemeClr val="tx1"/>
                </a:solidFill>
                <a:latin typeface="Sitka Banner" pitchFamily="2" charset="0"/>
                <a:cs typeface="Times New Roman" panose="02020603050405020304" pitchFamily="18" charset="0"/>
              </a:rPr>
              <a:t> prices.</a:t>
            </a:r>
          </a:p>
          <a:p>
            <a:pPr marL="0" lvl="0" indent="0" algn="just">
              <a:spcBef>
                <a:spcPts val="0"/>
              </a:spcBef>
              <a:buSzPct val="93333"/>
              <a:buNone/>
            </a:pPr>
            <a:endParaRPr lang="en-US" sz="1200" b="1" dirty="0">
              <a:solidFill>
                <a:schemeClr val="tx1"/>
              </a:solidFill>
              <a:latin typeface="Sitka Banner" pitchFamily="2" charset="0"/>
              <a:cs typeface="Times New Roman" panose="02020603050405020304" pitchFamily="18" charset="0"/>
            </a:endParaRP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3. **Enhanced Data Sources**:</a:t>
            </a: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   - Integrate unstructured data sources like news sentiment analysis and social media trends for comprehensive market sentiment analysis.</a:t>
            </a:r>
          </a:p>
          <a:p>
            <a:pPr marL="0" lvl="0" indent="0" algn="just">
              <a:spcBef>
                <a:spcPts val="0"/>
              </a:spcBef>
              <a:buSzPct val="93333"/>
              <a:buNone/>
            </a:pPr>
            <a:endParaRPr lang="en-US" sz="1200" b="1" dirty="0">
              <a:solidFill>
                <a:schemeClr val="tx1"/>
              </a:solidFill>
              <a:latin typeface="Sitka Banner" pitchFamily="2" charset="0"/>
              <a:cs typeface="Times New Roman" panose="02020603050405020304" pitchFamily="18" charset="0"/>
            </a:endParaRP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4. **Predictive Analytics for Market Volatility**:</a:t>
            </a: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   - Develop models specifically focused on predicting </a:t>
            </a:r>
            <a:r>
              <a:rPr lang="en-US" sz="1200" b="1" dirty="0" err="1">
                <a:solidFill>
                  <a:schemeClr val="tx1"/>
                </a:solidFill>
                <a:latin typeface="Sitka Banner" pitchFamily="2" charset="0"/>
                <a:cs typeface="Times New Roman" panose="02020603050405020304" pitchFamily="18" charset="0"/>
              </a:rPr>
              <a:t>Bitcoin</a:t>
            </a:r>
            <a:r>
              <a:rPr lang="en-US" sz="1200" b="1" dirty="0">
                <a:solidFill>
                  <a:schemeClr val="tx1"/>
                </a:solidFill>
                <a:latin typeface="Sitka Banner" pitchFamily="2" charset="0"/>
                <a:cs typeface="Times New Roman" panose="02020603050405020304" pitchFamily="18" charset="0"/>
              </a:rPr>
              <a:t> price volatility to assist in timing trades and managing risk.</a:t>
            </a:r>
          </a:p>
          <a:p>
            <a:pPr marL="0" lvl="0" indent="0" algn="just">
              <a:spcBef>
                <a:spcPts val="0"/>
              </a:spcBef>
              <a:buSzPct val="93333"/>
              <a:buNone/>
            </a:pPr>
            <a:endParaRPr lang="en-US" sz="1200" b="1" dirty="0">
              <a:solidFill>
                <a:schemeClr val="tx1"/>
              </a:solidFill>
              <a:latin typeface="Sitka Banner" pitchFamily="2" charset="0"/>
              <a:cs typeface="Times New Roman" panose="02020603050405020304" pitchFamily="18" charset="0"/>
            </a:endParaRP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5. **Interdisciplinary Research**:</a:t>
            </a:r>
          </a:p>
          <a:p>
            <a:pPr marL="0" lvl="0" indent="0" algn="just">
              <a:spcBef>
                <a:spcPts val="0"/>
              </a:spcBef>
              <a:buSzPct val="93333"/>
              <a:buNone/>
            </a:pPr>
            <a:r>
              <a:rPr lang="en-US" sz="1200" b="1" dirty="0">
                <a:solidFill>
                  <a:schemeClr val="tx1"/>
                </a:solidFill>
                <a:latin typeface="Sitka Banner" pitchFamily="2" charset="0"/>
                <a:cs typeface="Times New Roman" panose="02020603050405020304" pitchFamily="18" charset="0"/>
              </a:rPr>
              <a:t>   - Collaborate with economists and financial analysts to incorporate economic indicators and external market factors into predictive models for broader market context.</a:t>
            </a:r>
            <a:endParaRPr sz="1200" b="1" dirty="0">
              <a:solidFill>
                <a:schemeClr val="tx1"/>
              </a:solidFill>
              <a:latin typeface="Sitka Banner" pitchFamily="2" charset="0"/>
              <a:cs typeface="Times New Roman" panose="02020603050405020304" pitchFamily="18" charset="0"/>
            </a:endParaRPr>
          </a:p>
          <a:p>
            <a:pPr marL="0" lvl="0" indent="0" algn="just" rtl="0">
              <a:lnSpc>
                <a:spcPct val="115000"/>
              </a:lnSpc>
              <a:spcBef>
                <a:spcPts val="1000"/>
              </a:spcBef>
              <a:spcAft>
                <a:spcPts val="0"/>
              </a:spcAft>
              <a:buSzPct val="104063"/>
              <a:buNone/>
            </a:pPr>
            <a:endParaRPr lang="en-US"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152400" algn="just" rtl="0">
              <a:lnSpc>
                <a:spcPct val="110000"/>
              </a:lnSpc>
              <a:spcBef>
                <a:spcPts val="1000"/>
              </a:spcBef>
              <a:spcAft>
                <a:spcPts val="1000"/>
              </a:spcAft>
              <a:buSzPct val="92307"/>
              <a:buNone/>
            </a:pPr>
            <a:endParaRPr sz="1200" dirty="0">
              <a:latin typeface="Times New Roman" panose="02020603050405020304" pitchFamily="18" charset="0"/>
              <a:cs typeface="Times New Roman" panose="02020603050405020304" pitchFamily="18" charset="0"/>
            </a:endParaRPr>
          </a:p>
        </p:txBody>
      </p:sp>
      <p:sp>
        <p:nvSpPr>
          <p:cNvPr id="222" name="Google Shape;222;p38"/>
          <p:cNvSpPr txBox="1"/>
          <p:nvPr/>
        </p:nvSpPr>
        <p:spPr>
          <a:xfrm>
            <a:off x="435903" y="517669"/>
            <a:ext cx="8272200" cy="397800"/>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accent1"/>
              </a:buClr>
              <a:buSzPts val="3300"/>
              <a:buFont typeface="Arial"/>
              <a:buNone/>
            </a:pPr>
            <a:r>
              <a:rPr lang="en" sz="2950" b="1" cap="none" dirty="0">
                <a:solidFill>
                  <a:schemeClr val="accent1"/>
                </a:solidFill>
                <a:latin typeface="Arial"/>
                <a:ea typeface="Arial"/>
                <a:cs typeface="Arial"/>
                <a:sym typeface="Arial"/>
              </a:rPr>
              <a:t>FUTURE SCOPE</a:t>
            </a:r>
            <a:endParaRPr sz="295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REFERENCES</a:t>
            </a:r>
            <a:endParaRPr dirty="0"/>
          </a:p>
        </p:txBody>
      </p:sp>
      <p:sp>
        <p:nvSpPr>
          <p:cNvPr id="228" name="Google Shape;228;p39"/>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p>
            <a:r>
              <a:rPr lang="en-IN" sz="1200" dirty="0" err="1"/>
              <a:t>Nakamoto</a:t>
            </a:r>
            <a:r>
              <a:rPr lang="en-IN" sz="1200" dirty="0"/>
              <a:t>, S. (2008). </a:t>
            </a:r>
            <a:r>
              <a:rPr lang="en-IN" sz="1200" dirty="0" err="1"/>
              <a:t>Bitcoin</a:t>
            </a:r>
            <a:r>
              <a:rPr lang="en-IN" sz="1200" dirty="0"/>
              <a:t>: A Peer-to-Peer Electronic Cash System. Retrieved from https://bitcoin.org/bitcoin.pdf</a:t>
            </a:r>
          </a:p>
          <a:p>
            <a:r>
              <a:rPr lang="en-IN" sz="1200" dirty="0"/>
              <a:t>Antonopoulos, A. M. (2014). Mastering </a:t>
            </a:r>
            <a:r>
              <a:rPr lang="en-IN" sz="1200" dirty="0" err="1"/>
              <a:t>Bitcoin</a:t>
            </a:r>
            <a:r>
              <a:rPr lang="en-IN" sz="1200" dirty="0"/>
              <a:t>: Unlocking Digital </a:t>
            </a:r>
            <a:r>
              <a:rPr lang="en-IN" sz="1200" dirty="0" err="1"/>
              <a:t>Cryptocurrencies</a:t>
            </a:r>
            <a:r>
              <a:rPr lang="en-IN" sz="1200" dirty="0"/>
              <a:t>. O'Reilly Media.</a:t>
            </a:r>
          </a:p>
          <a:p>
            <a:r>
              <a:rPr lang="en-IN" sz="1200" dirty="0" err="1"/>
              <a:t>Yermack</a:t>
            </a:r>
            <a:r>
              <a:rPr lang="en-IN" sz="1200" dirty="0"/>
              <a:t>, D. (2015). Is </a:t>
            </a:r>
            <a:r>
              <a:rPr lang="en-IN" sz="1200" dirty="0" err="1"/>
              <a:t>Bitcoin</a:t>
            </a:r>
            <a:r>
              <a:rPr lang="en-IN" sz="1200" dirty="0"/>
              <a:t> a Real Currency? An Economic Appraisal. In Handbook of Digital Currency: </a:t>
            </a:r>
            <a:r>
              <a:rPr lang="en-IN" sz="1200" dirty="0" err="1"/>
              <a:t>Bitcoin</a:t>
            </a:r>
            <a:r>
              <a:rPr lang="en-IN" sz="1200" dirty="0"/>
              <a:t>, Innovation, Financial Instruments, and Big Data (pp. 31-43). Academic Press.</a:t>
            </a:r>
          </a:p>
          <a:p>
            <a:r>
              <a:rPr lang="en-IN" sz="1200" dirty="0"/>
              <a:t>Chen, C., &amp; Chen, Y. (2018). Forecasting </a:t>
            </a:r>
            <a:r>
              <a:rPr lang="en-IN" sz="1200" dirty="0" err="1"/>
              <a:t>Bitcoin</a:t>
            </a:r>
            <a:r>
              <a:rPr lang="en-IN" sz="1200" dirty="0"/>
              <a:t> price with sentiment analysis and social media activity. Information Systems Frontiers, 20(2), 287-307.</a:t>
            </a:r>
          </a:p>
          <a:p>
            <a:r>
              <a:rPr lang="en-IN" sz="1200" dirty="0" err="1"/>
              <a:t>Yelowitz</a:t>
            </a:r>
            <a:r>
              <a:rPr lang="en-IN" sz="1200" dirty="0"/>
              <a:t>, A., &amp; Wilson, M. (2015). Characteristics of </a:t>
            </a:r>
            <a:r>
              <a:rPr lang="en-IN" sz="1200" dirty="0" err="1"/>
              <a:t>Bitcoin</a:t>
            </a:r>
            <a:r>
              <a:rPr lang="en-IN" sz="1200" dirty="0"/>
              <a:t> users: An analysis of Google search data. Applied Economics Letters, 22(13), 1030-1036.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1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633" y="931652"/>
            <a:ext cx="6653389" cy="3949629"/>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2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3" y="918713"/>
            <a:ext cx="6935025" cy="3782622"/>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1097281" y="2074664"/>
            <a:ext cx="6974058" cy="994172"/>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rgbClr val="002060"/>
              </a:buClr>
              <a:buSzPts val="2100"/>
              <a:buFont typeface="Arial"/>
              <a:buNone/>
            </a:pPr>
            <a:r>
              <a:rPr lang="en" sz="5400" b="1" dirty="0">
                <a:solidFill>
                  <a:srgbClr val="002060"/>
                </a:solidFill>
                <a:latin typeface="Times New Roman" panose="02020603050405020304" pitchFamily="18" charset="0"/>
                <a:ea typeface="Arial"/>
                <a:cs typeface="Times New Roman" panose="02020603050405020304" pitchFamily="18" charset="0"/>
                <a:sym typeface="Arial"/>
              </a:rPr>
              <a:t>THANK YOU</a:t>
            </a:r>
            <a:endParaRPr sz="5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CF347C43-86F4-2E66-F33E-707D9FF664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637180" y="418851"/>
            <a:ext cx="7886700" cy="994172"/>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rgbClr val="002060"/>
              </a:buClr>
              <a:buSzPts val="2100"/>
              <a:buFont typeface="Arial"/>
              <a:buNone/>
            </a:pPr>
            <a:r>
              <a:rPr lang="en" b="1">
                <a:solidFill>
                  <a:srgbClr val="002060"/>
                </a:solidFill>
                <a:latin typeface="Arial"/>
                <a:ea typeface="Arial"/>
                <a:cs typeface="Arial"/>
                <a:sym typeface="Arial"/>
              </a:rPr>
              <a:t>OUTLINE</a:t>
            </a:r>
            <a:endParaRPr/>
          </a:p>
        </p:txBody>
      </p:sp>
      <p:sp>
        <p:nvSpPr>
          <p:cNvPr id="145" name="Google Shape;145;p26"/>
          <p:cNvSpPr txBox="1">
            <a:spLocks noGrp="1"/>
          </p:cNvSpPr>
          <p:nvPr>
            <p:ph type="body" idx="1"/>
          </p:nvPr>
        </p:nvSpPr>
        <p:spPr>
          <a:xfrm>
            <a:off x="620120" y="1131077"/>
            <a:ext cx="8264265" cy="3929297"/>
          </a:xfrm>
          <a:prstGeom prst="rect">
            <a:avLst/>
          </a:prstGeom>
          <a:noFill/>
          <a:ln>
            <a:noFill/>
          </a:ln>
        </p:spPr>
        <p:txBody>
          <a:bodyPr spcFirstLastPara="1" wrap="square" lIns="68575" tIns="34275" rIns="68575" bIns="34275" anchor="t" anchorCtr="0">
            <a:noAutofit/>
          </a:bodyPr>
          <a:lstStyle/>
          <a:p>
            <a:pPr marL="0" lvl="0" indent="0" algn="l" rtl="0">
              <a:lnSpc>
                <a:spcPct val="110000"/>
              </a:lnSpc>
              <a:spcBef>
                <a:spcPts val="0"/>
              </a:spcBef>
              <a:spcAft>
                <a:spcPts val="0"/>
              </a:spcAft>
              <a:buSzPts val="1400"/>
              <a:buNone/>
            </a:pPr>
            <a:r>
              <a:rPr lang="en" sz="1600" b="1" dirty="0">
                <a:latin typeface="Arial"/>
                <a:ea typeface="Arial"/>
                <a:cs typeface="Arial"/>
                <a:sym typeface="Arial"/>
              </a:rPr>
              <a:t>  </a:t>
            </a:r>
            <a:endParaRPr sz="1600" dirty="0">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Problem Statement</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Proposed System/Solution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System Development Approach </a:t>
            </a:r>
            <a:r>
              <a:rPr lang="en" sz="1600" dirty="0">
                <a:latin typeface="Times New Roman" panose="02020603050405020304" pitchFamily="18" charset="0"/>
                <a:ea typeface="Arial"/>
                <a:cs typeface="Times New Roman" panose="02020603050405020304" pitchFamily="18" charset="0"/>
                <a:sym typeface="Arial"/>
              </a:rPr>
              <a:t>(Technology Used)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Algorithm &amp; Deployment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Result</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Conclusion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Future Scope</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References</a:t>
            </a:r>
            <a:endParaRPr sz="1600" dirty="0">
              <a:latin typeface="Times New Roman" panose="02020603050405020304" pitchFamily="18" charset="0"/>
              <a:ea typeface="Arial"/>
              <a:cs typeface="Times New Roman" panose="02020603050405020304" pitchFamily="18" charset="0"/>
              <a:sym typeface="Arial"/>
            </a:endParaRPr>
          </a:p>
          <a:p>
            <a:pPr marL="228600" lvl="0" indent="-152400" algn="l" rtl="0">
              <a:lnSpc>
                <a:spcPct val="110000"/>
              </a:lnSpc>
              <a:spcBef>
                <a:spcPts val="700"/>
              </a:spcBef>
              <a:spcAft>
                <a:spcPts val="0"/>
              </a:spcAft>
              <a:buSzPts val="1200"/>
              <a:buNone/>
            </a:pPr>
            <a:endParaRPr sz="16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PROBLEM STATEMENT</a:t>
            </a:r>
            <a:endParaRPr sz="3300" dirty="0"/>
          </a:p>
        </p:txBody>
      </p:sp>
      <p:sp>
        <p:nvSpPr>
          <p:cNvPr id="4" name="TextBox 3">
            <a:extLst>
              <a:ext uri="{FF2B5EF4-FFF2-40B4-BE49-F238E27FC236}">
                <a16:creationId xmlns:a16="http://schemas.microsoft.com/office/drawing/2014/main" xmlns="" id="{EE8EC9CC-5637-96AB-E098-760819BDDAE1}"/>
              </a:ext>
            </a:extLst>
          </p:cNvPr>
          <p:cNvSpPr txBox="1"/>
          <p:nvPr/>
        </p:nvSpPr>
        <p:spPr>
          <a:xfrm>
            <a:off x="325582" y="989924"/>
            <a:ext cx="8499763" cy="132343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problem statement for the </a:t>
            </a:r>
            <a:r>
              <a:rPr lang="en-US" sz="1600" dirty="0" err="1">
                <a:latin typeface="Times New Roman" panose="02020603050405020304" pitchFamily="18" charset="0"/>
                <a:cs typeface="Times New Roman" panose="02020603050405020304" pitchFamily="18" charset="0"/>
              </a:rPr>
              <a:t>Bitcoin</a:t>
            </a:r>
            <a:r>
              <a:rPr lang="en-US" sz="1600" dirty="0">
                <a:latin typeface="Times New Roman" panose="02020603050405020304" pitchFamily="18" charset="0"/>
                <a:cs typeface="Times New Roman" panose="02020603050405020304" pitchFamily="18" charset="0"/>
              </a:rPr>
              <a:t> price prediction project is to develop a robust forecasting model using historical price data and relevant features. The goal is to accurately predict future price movements to assist investors and traders in making informed decisions. This project aims to evaluate various prediction techniques and provide insights into the potential risks and returns associated with </a:t>
            </a:r>
            <a:r>
              <a:rPr lang="en-US" sz="1600" dirty="0" err="1">
                <a:latin typeface="Times New Roman" panose="02020603050405020304" pitchFamily="18" charset="0"/>
                <a:cs typeface="Times New Roman" panose="02020603050405020304" pitchFamily="18" charset="0"/>
              </a:rPr>
              <a:t>Bitcoin</a:t>
            </a:r>
            <a:r>
              <a:rPr lang="en-US" sz="1600" dirty="0">
                <a:latin typeface="Times New Roman" panose="02020603050405020304" pitchFamily="18" charset="0"/>
                <a:cs typeface="Times New Roman" panose="02020603050405020304" pitchFamily="18" charset="0"/>
              </a:rPr>
              <a:t> investments.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PROPOSED SOLUTION</a:t>
            </a:r>
            <a:endParaRPr sz="3300" dirty="0"/>
          </a:p>
        </p:txBody>
      </p:sp>
      <p:sp>
        <p:nvSpPr>
          <p:cNvPr id="157" name="Google Shape;157;p28"/>
          <p:cNvSpPr txBox="1">
            <a:spLocks noGrp="1"/>
          </p:cNvSpPr>
          <p:nvPr>
            <p:ph type="body" idx="1"/>
          </p:nvPr>
        </p:nvSpPr>
        <p:spPr>
          <a:xfrm>
            <a:off x="331253" y="1008528"/>
            <a:ext cx="8710114" cy="1452283"/>
          </a:xfrm>
          <a:prstGeom prst="rect">
            <a:avLst/>
          </a:prstGeom>
          <a:noFill/>
          <a:ln>
            <a:noFill/>
          </a:ln>
        </p:spPr>
        <p:txBody>
          <a:bodyPr spcFirstLastPara="1" wrap="square" lIns="68575" tIns="34275" rIns="68575" bIns="34275" anchor="ctr" anchorCtr="0">
            <a:noAutofit/>
          </a:bodyPr>
          <a:lstStyle/>
          <a:p>
            <a:pPr marL="0" lvl="0" indent="0">
              <a:lnSpc>
                <a:spcPct val="160000"/>
              </a:lnSpc>
              <a:spcBef>
                <a:spcPts val="900"/>
              </a:spcBef>
              <a:buClr>
                <a:schemeClr val="dk1"/>
              </a:buClr>
              <a:buSzPts val="1100"/>
              <a:buNone/>
            </a:pPr>
            <a:r>
              <a:rPr lang="en-US" sz="1400" dirty="0">
                <a:solidFill>
                  <a:schemeClr val="tx1"/>
                </a:solidFill>
              </a:rPr>
              <a:t>The proposed solution involves leveraging machine learning algorithms such as LSTM neural networks or ARIMA models to analyze historical </a:t>
            </a:r>
            <a:r>
              <a:rPr lang="en-US" sz="1400" dirty="0" err="1">
                <a:solidFill>
                  <a:schemeClr val="tx1"/>
                </a:solidFill>
              </a:rPr>
              <a:t>Bitcoin</a:t>
            </a:r>
            <a:r>
              <a:rPr lang="en-US" sz="1400" dirty="0">
                <a:solidFill>
                  <a:schemeClr val="tx1"/>
                </a:solidFill>
              </a:rPr>
              <a:t> price data and key influencing factors. By training these models on past trends and market indicators, the aim is to generate reliable forecasts of future </a:t>
            </a:r>
            <a:r>
              <a:rPr lang="en-US" sz="1400" dirty="0" err="1">
                <a:solidFill>
                  <a:schemeClr val="tx1"/>
                </a:solidFill>
              </a:rPr>
              <a:t>Bitcoin</a:t>
            </a:r>
            <a:r>
              <a:rPr lang="en-US" sz="1400" dirty="0">
                <a:solidFill>
                  <a:schemeClr val="tx1"/>
                </a:solidFill>
              </a:rPr>
              <a:t> prices, aiding stakeholders in strategic decision-making and risk management within the </a:t>
            </a:r>
            <a:r>
              <a:rPr lang="en-US" sz="1400" dirty="0" err="1">
                <a:solidFill>
                  <a:schemeClr val="tx1"/>
                </a:solidFill>
              </a:rPr>
              <a:t>cryptocurrency</a:t>
            </a:r>
            <a:r>
              <a:rPr lang="en-US" sz="1400" dirty="0">
                <a:solidFill>
                  <a:schemeClr val="tx1"/>
                </a:solidFill>
              </a:rPr>
              <a:t> market</a:t>
            </a:r>
            <a:r>
              <a:rPr lang="en-US" sz="1400" dirty="0" smtClean="0">
                <a:solidFill>
                  <a:schemeClr val="tx1"/>
                </a:solidFill>
              </a:rPr>
              <a:t>.</a:t>
            </a:r>
          </a:p>
          <a:p>
            <a:pPr marL="0" lvl="0" indent="0">
              <a:lnSpc>
                <a:spcPct val="160000"/>
              </a:lnSpc>
              <a:spcBef>
                <a:spcPts val="900"/>
              </a:spcBef>
              <a:buClr>
                <a:schemeClr val="dk1"/>
              </a:buClr>
              <a:buSzPts val="1100"/>
              <a:buNone/>
            </a:pPr>
            <a:endParaRPr lang="en-US" sz="1400" dirty="0">
              <a:solidFill>
                <a:schemeClr val="tx1"/>
              </a:solidFill>
              <a:latin typeface="Times New Roman" panose="02020603050405020304" pitchFamily="18" charset="0"/>
              <a:ea typeface="Roboto"/>
              <a:cs typeface="Times New Roman" panose="02020603050405020304" pitchFamily="18" charset="0"/>
              <a:sym typeface="Roboto"/>
            </a:endParaRPr>
          </a:p>
        </p:txBody>
      </p:sp>
      <p:sp>
        <p:nvSpPr>
          <p:cNvPr id="2" name="TextBox 1"/>
          <p:cNvSpPr txBox="1"/>
          <p:nvPr/>
        </p:nvSpPr>
        <p:spPr>
          <a:xfrm>
            <a:off x="416859" y="2689413"/>
            <a:ext cx="8511987" cy="1569660"/>
          </a:xfrm>
          <a:prstGeom prst="rect">
            <a:avLst/>
          </a:prstGeom>
          <a:noFill/>
        </p:spPr>
        <p:txBody>
          <a:bodyPr wrap="square" rtlCol="0">
            <a:spAutoFit/>
          </a:bodyPr>
          <a:lstStyle/>
          <a:p>
            <a:pPr marL="285750" indent="-285750">
              <a:buFont typeface="Arial" pitchFamily="34" charset="0"/>
              <a:buChar char="•"/>
            </a:pPr>
            <a:r>
              <a:rPr lang="en-IN" sz="1600" b="1" dirty="0"/>
              <a:t>Data Collection</a:t>
            </a:r>
            <a:r>
              <a:rPr lang="en-IN" sz="1600" dirty="0"/>
              <a:t>: Gather historical </a:t>
            </a:r>
            <a:r>
              <a:rPr lang="en-IN" sz="1600" dirty="0" err="1"/>
              <a:t>Bitcoin</a:t>
            </a:r>
            <a:r>
              <a:rPr lang="en-IN" sz="1600" dirty="0"/>
              <a:t> price data from reliable sources</a:t>
            </a:r>
            <a:r>
              <a:rPr lang="en-IN" sz="1600" dirty="0" smtClean="0"/>
              <a:t>.</a:t>
            </a:r>
          </a:p>
          <a:p>
            <a:pPr marL="285750" indent="-285750">
              <a:buFont typeface="Arial" pitchFamily="34" charset="0"/>
              <a:buChar char="•"/>
            </a:pPr>
            <a:r>
              <a:rPr lang="en-IN" sz="1600" b="1" dirty="0" smtClean="0"/>
              <a:t>Feature </a:t>
            </a:r>
            <a:r>
              <a:rPr lang="en-IN" sz="1600" b="1" dirty="0"/>
              <a:t>Engineering</a:t>
            </a:r>
            <a:r>
              <a:rPr lang="en-IN" sz="1600" dirty="0"/>
              <a:t>: Identify and select relevant features (e.g., trading volume, sentiment analysis</a:t>
            </a:r>
            <a:r>
              <a:rPr lang="en-IN" sz="1600" dirty="0" smtClean="0"/>
              <a:t>).</a:t>
            </a:r>
          </a:p>
          <a:p>
            <a:pPr marL="285750" indent="-285750">
              <a:buFont typeface="Arial" pitchFamily="34" charset="0"/>
              <a:buChar char="•"/>
            </a:pPr>
            <a:r>
              <a:rPr lang="en-IN" sz="1600" b="1" dirty="0" smtClean="0"/>
              <a:t>Model </a:t>
            </a:r>
            <a:r>
              <a:rPr lang="en-IN" sz="1600" b="1" dirty="0"/>
              <a:t>Selection</a:t>
            </a:r>
            <a:r>
              <a:rPr lang="en-IN" sz="1600" dirty="0"/>
              <a:t>: Utilize LSTM neural networks or ARIMA models for prediction</a:t>
            </a:r>
            <a:r>
              <a:rPr lang="en-IN" sz="1600" dirty="0" smtClean="0"/>
              <a:t>.</a:t>
            </a:r>
          </a:p>
          <a:p>
            <a:pPr marL="285750" indent="-285750">
              <a:buFont typeface="Arial" pitchFamily="34" charset="0"/>
              <a:buChar char="•"/>
            </a:pPr>
            <a:r>
              <a:rPr lang="en-IN" sz="1600" b="1" dirty="0" smtClean="0"/>
              <a:t>Evaluation</a:t>
            </a:r>
            <a:r>
              <a:rPr lang="en-IN" sz="1600" dirty="0"/>
              <a:t>: Assess model performance using metrics like MAE, MSE, and accuracy scores.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435894" y="496929"/>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SYSTEM  APPROACH</a:t>
            </a:r>
            <a:endParaRPr sz="3300" dirty="0">
              <a:solidFill>
                <a:schemeClr val="accent1"/>
              </a:solidFill>
              <a:latin typeface="Calibri"/>
              <a:ea typeface="Calibri"/>
              <a:cs typeface="Calibri"/>
              <a:sym typeface="Calibri"/>
            </a:endParaRPr>
          </a:p>
        </p:txBody>
      </p:sp>
      <p:sp>
        <p:nvSpPr>
          <p:cNvPr id="169" name="Google Shape;169;p30"/>
          <p:cNvSpPr txBox="1">
            <a:spLocks noGrp="1"/>
          </p:cNvSpPr>
          <p:nvPr>
            <p:ph type="body" idx="1"/>
          </p:nvPr>
        </p:nvSpPr>
        <p:spPr>
          <a:xfrm>
            <a:off x="373554" y="574743"/>
            <a:ext cx="8500282" cy="4212001"/>
          </a:xfrm>
          <a:prstGeom prst="rect">
            <a:avLst/>
          </a:prstGeom>
          <a:noFill/>
          <a:ln>
            <a:noFill/>
          </a:ln>
        </p:spPr>
        <p:txBody>
          <a:bodyPr spcFirstLastPara="1" wrap="square" lIns="68575" tIns="34275" rIns="68575" bIns="34275" anchor="ctr" anchorCtr="0">
            <a:noAutofit/>
          </a:bodyPr>
          <a:lstStyle/>
          <a:p>
            <a:pPr marL="0" lvl="0" indent="0" algn="just" rtl="0">
              <a:lnSpc>
                <a:spcPct val="150000"/>
              </a:lnSpc>
              <a:spcBef>
                <a:spcPts val="900"/>
              </a:spcBef>
              <a:spcAft>
                <a:spcPts val="0"/>
              </a:spcAft>
              <a:buSzPts val="358"/>
              <a:buNone/>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system approach outlines the overall strategy and methodology for developing and implementing the House Price Prediction system.</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System Requirements:</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 computer with a Python environment installed.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Access to the house price dataset.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Sufficient memory and processing power to handle data preprocessing, model training, and prediction.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Libraries Required to Build the Model:</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Pandas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manipulation and analysis. It provides data structures and functions needed to manipulate structured data.</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Matplotlib and Seaborn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visualization. They provide a flexible and powerful declarative framework for creating static, animated, and interactive visualizations in Python.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Scikit-learn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machine learning and statistical modeling including classification, regression, clustering, and dimensionality reduction.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NumPy</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numerical computations and working with arrays.</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35894" y="496929"/>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75" name="Google Shape;175;p31"/>
          <p:cNvSpPr txBox="1">
            <a:spLocks noGrp="1"/>
          </p:cNvSpPr>
          <p:nvPr>
            <p:ph type="body" idx="1"/>
          </p:nvPr>
        </p:nvSpPr>
        <p:spPr>
          <a:xfrm>
            <a:off x="435894" y="976520"/>
            <a:ext cx="8272200" cy="35049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Collection: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dataset is collected and loaded into a pandas DataFrame.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 is cleaned and preprocessed. This includes handling missing values, outliers, and inconsistencies. Feature engineering is performed to extract relevant features from the data that might impact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Building: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Several machine learning algorithms are implemented including Support Vector Regressor (SVR), Random Forest Regressor, Decision Tree Regressor, Gradient Boosting Regressor, and K-Nearest Neighbors (KNN). These models are trained and tested on a split of the dataset to predict house prices based on historical patterns.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Evaluation: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model’s performance is assessed using the Mean Absolute Percentage Error (MAPE) as the evaluation metric.</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final model is deployed to make real-time prediction</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ALGORITHM &amp; DEPLOYMENT</a:t>
            </a:r>
            <a:endParaRPr dirty="0"/>
          </a:p>
        </p:txBody>
      </p:sp>
      <p:sp>
        <p:nvSpPr>
          <p:cNvPr id="2" name="TextBox 1"/>
          <p:cNvSpPr txBox="1"/>
          <p:nvPr/>
        </p:nvSpPr>
        <p:spPr>
          <a:xfrm>
            <a:off x="430306" y="954741"/>
            <a:ext cx="8337176" cy="2308324"/>
          </a:xfrm>
          <a:prstGeom prst="rect">
            <a:avLst/>
          </a:prstGeom>
          <a:noFill/>
        </p:spPr>
        <p:txBody>
          <a:bodyPr wrap="square" rtlCol="0">
            <a:spAutoFit/>
          </a:bodyPr>
          <a:lstStyle/>
          <a:p>
            <a:r>
              <a:rPr lang="en-IN" sz="1800" b="1" dirty="0" smtClean="0"/>
              <a:t>Algorithm</a:t>
            </a:r>
          </a:p>
          <a:p>
            <a:pPr marL="285750" indent="-285750">
              <a:buFont typeface="Arial" pitchFamily="34" charset="0"/>
              <a:buChar char="•"/>
            </a:pPr>
            <a:r>
              <a:rPr lang="en-IN" dirty="0" smtClean="0"/>
              <a:t> </a:t>
            </a:r>
            <a:r>
              <a:rPr lang="en-IN" b="1" dirty="0" err="1"/>
              <a:t>Selection:LSTM</a:t>
            </a:r>
            <a:r>
              <a:rPr lang="en-IN" dirty="0"/>
              <a:t> Neural Networks: Utilized for capturing complex sequential patterns in </a:t>
            </a:r>
            <a:r>
              <a:rPr lang="en-IN" dirty="0" err="1"/>
              <a:t>Bitcoin</a:t>
            </a:r>
            <a:r>
              <a:rPr lang="en-IN" dirty="0"/>
              <a:t> price data</a:t>
            </a:r>
            <a:r>
              <a:rPr lang="en-IN" dirty="0" smtClean="0"/>
              <a:t>.</a:t>
            </a:r>
          </a:p>
          <a:p>
            <a:pPr marL="285750" indent="-285750">
              <a:buFont typeface="Arial" pitchFamily="34" charset="0"/>
              <a:buChar char="•"/>
            </a:pPr>
            <a:r>
              <a:rPr lang="en-IN" b="1" dirty="0" smtClean="0"/>
              <a:t>ARIMA </a:t>
            </a:r>
            <a:r>
              <a:rPr lang="en-IN" b="1" dirty="0"/>
              <a:t>Models</a:t>
            </a:r>
            <a:r>
              <a:rPr lang="en-IN" dirty="0"/>
              <a:t>: Employed for time series forecasting based on historical price trends and seasonality</a:t>
            </a:r>
            <a:r>
              <a:rPr lang="en-IN" dirty="0" smtClean="0"/>
              <a:t>.</a:t>
            </a:r>
          </a:p>
          <a:p>
            <a:pPr marL="285750" indent="-285750">
              <a:buFont typeface="Arial" pitchFamily="34" charset="0"/>
              <a:buChar char="•"/>
            </a:pPr>
            <a:r>
              <a:rPr lang="en-IN" b="1" dirty="0" smtClean="0"/>
              <a:t>Deployment </a:t>
            </a:r>
            <a:r>
              <a:rPr lang="en-IN" b="1" dirty="0"/>
              <a:t>Strategy</a:t>
            </a:r>
            <a:r>
              <a:rPr lang="en-IN" b="1" dirty="0" smtClean="0"/>
              <a:t>:</a:t>
            </a:r>
          </a:p>
          <a:p>
            <a:pPr marL="285750" indent="-285750">
              <a:buFont typeface="Arial" pitchFamily="34" charset="0"/>
              <a:buChar char="•"/>
            </a:pPr>
            <a:r>
              <a:rPr lang="en-IN" b="1" dirty="0" smtClean="0"/>
              <a:t>Cloud </a:t>
            </a:r>
            <a:r>
              <a:rPr lang="en-IN" b="1" dirty="0"/>
              <a:t>Infrastructure</a:t>
            </a:r>
            <a:r>
              <a:rPr lang="en-IN" dirty="0"/>
              <a:t>: Deploy models on scalable cloud platforms (e.g., AWS, Google Cloud) for flexibility and resource management</a:t>
            </a:r>
            <a:r>
              <a:rPr lang="en-IN" dirty="0" smtClean="0"/>
              <a:t>.</a:t>
            </a:r>
          </a:p>
          <a:p>
            <a:pPr marL="285750" indent="-285750">
              <a:buFont typeface="Arial" pitchFamily="34" charset="0"/>
              <a:buChar char="•"/>
            </a:pPr>
            <a:r>
              <a:rPr lang="en-IN" b="1" dirty="0" smtClean="0"/>
              <a:t>API </a:t>
            </a:r>
            <a:r>
              <a:rPr lang="en-IN" b="1" dirty="0"/>
              <a:t>Integration</a:t>
            </a:r>
            <a:r>
              <a:rPr lang="en-IN" dirty="0"/>
              <a:t>: Provide real-time access to predictions via </a:t>
            </a:r>
            <a:r>
              <a:rPr lang="en-IN" dirty="0" err="1"/>
              <a:t>RESTful</a:t>
            </a:r>
            <a:r>
              <a:rPr lang="en-IN" dirty="0"/>
              <a:t> APIs for seamless integration with trading platforms and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7" name="Google Shape;187;p33"/>
          <p:cNvSpPr txBox="1">
            <a:spLocks noGrp="1"/>
          </p:cNvSpPr>
          <p:nvPr>
            <p:ph type="body" idx="1"/>
          </p:nvPr>
        </p:nvSpPr>
        <p:spPr>
          <a:xfrm>
            <a:off x="435900" y="976525"/>
            <a:ext cx="8272200" cy="36657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600" b="1" dirty="0">
                <a:solidFill>
                  <a:srgbClr val="111111"/>
                </a:solidFill>
                <a:latin typeface="Times New Roman" panose="02020603050405020304" pitchFamily="18" charset="0"/>
                <a:ea typeface="Roboto"/>
                <a:cs typeface="Times New Roman" panose="02020603050405020304" pitchFamily="18" charset="0"/>
                <a:sym typeface="Roboto"/>
              </a:rPr>
              <a:t>Data Input:</a:t>
            </a:r>
            <a:r>
              <a:rPr lang="en" sz="1600" dirty="0">
                <a:solidFill>
                  <a:srgbClr val="111111"/>
                </a:solidFill>
                <a:latin typeface="Times New Roman" panose="02020603050405020304" pitchFamily="18" charset="0"/>
                <a:ea typeface="Roboto"/>
                <a:cs typeface="Times New Roman" panose="02020603050405020304" pitchFamily="18" charset="0"/>
                <a:sym typeface="Roboto"/>
              </a:rPr>
              <a:t> The input features used by the algorithms include type of dwelling, lot size, overall condition, year built, and other relevant factors.</a:t>
            </a:r>
            <a:endParaRPr sz="16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600" b="1" dirty="0">
                <a:solidFill>
                  <a:srgbClr val="111111"/>
                </a:solidFill>
                <a:latin typeface="Times New Roman" panose="02020603050405020304" pitchFamily="18" charset="0"/>
                <a:ea typeface="Roboto"/>
                <a:cs typeface="Times New Roman" panose="02020603050405020304" pitchFamily="18" charset="0"/>
                <a:sym typeface="Roboto"/>
              </a:rPr>
              <a:t>Training Process: </a:t>
            </a:r>
            <a:r>
              <a:rPr lang="en" sz="1600" dirty="0">
                <a:solidFill>
                  <a:srgbClr val="111111"/>
                </a:solidFill>
                <a:latin typeface="Times New Roman" panose="02020603050405020304" pitchFamily="18" charset="0"/>
                <a:ea typeface="Roboto"/>
                <a:cs typeface="Times New Roman" panose="02020603050405020304" pitchFamily="18" charset="0"/>
                <a:sym typeface="Roboto"/>
              </a:rPr>
              <a:t>The algorithms are trained using the historical house price data. The data is split into a training set and a test set, with the training set used to train the model and the test set used to evaluate its performance. The models are trained to find the best parameters that minimize the difference between the predicted and actual house prices.</a:t>
            </a:r>
            <a:endParaRPr sz="16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600" b="1" dirty="0">
                <a:solidFill>
                  <a:srgbClr val="111111"/>
                </a:solidFill>
                <a:latin typeface="Times New Roman" panose="02020603050405020304" pitchFamily="18" charset="0"/>
                <a:ea typeface="Roboto"/>
                <a:cs typeface="Times New Roman" panose="02020603050405020304" pitchFamily="18" charset="0"/>
                <a:sym typeface="Roboto"/>
              </a:rPr>
              <a:t>Prediction Process:</a:t>
            </a:r>
            <a:r>
              <a:rPr lang="en" sz="1600" dirty="0">
                <a:solidFill>
                  <a:srgbClr val="111111"/>
                </a:solidFill>
                <a:latin typeface="Times New Roman" panose="02020603050405020304" pitchFamily="18" charset="0"/>
                <a:ea typeface="Roboto"/>
                <a:cs typeface="Times New Roman" panose="02020603050405020304" pitchFamily="18" charset="0"/>
                <a:sym typeface="Roboto"/>
              </a:rPr>
              <a:t> Once trained, the models make predictions for house prices based on the input features of the dataset. The output is a continuous value representing the predicted price of the house.</a:t>
            </a:r>
            <a:endParaRPr sz="16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6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 sz="1600" dirty="0">
                <a:solidFill>
                  <a:srgbClr val="111111"/>
                </a:solidFill>
                <a:latin typeface="Times New Roman" panose="02020603050405020304" pitchFamily="18" charset="0"/>
                <a:ea typeface="Roboto"/>
                <a:cs typeface="Times New Roman" panose="02020603050405020304" pitchFamily="18" charset="0"/>
                <a:sym typeface="Roboto"/>
              </a:rPr>
              <a:t>The final model is deployed to make real-time predictions. This could be in the form of a web application or a software component in a larger system, depending on the specific requirements of the project.</a:t>
            </a:r>
            <a:endParaRPr sz="16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RESULT</a:t>
            </a:r>
            <a:endParaRPr dirty="0"/>
          </a:p>
        </p:txBody>
      </p:sp>
      <p:sp>
        <p:nvSpPr>
          <p:cNvPr id="2" name="TextBox 1"/>
          <p:cNvSpPr txBox="1"/>
          <p:nvPr/>
        </p:nvSpPr>
        <p:spPr>
          <a:xfrm>
            <a:off x="578223" y="1156447"/>
            <a:ext cx="8054789" cy="3077766"/>
          </a:xfrm>
          <a:prstGeom prst="rect">
            <a:avLst/>
          </a:prstGeom>
          <a:noFill/>
        </p:spPr>
        <p:txBody>
          <a:bodyPr wrap="square" rtlCol="0">
            <a:spAutoFit/>
          </a:bodyPr>
          <a:lstStyle/>
          <a:p>
            <a:pPr marL="342900" indent="-342900">
              <a:buFont typeface="Arial" pitchFamily="34" charset="0"/>
              <a:buChar char="•"/>
            </a:pPr>
            <a:r>
              <a:rPr lang="en-US" sz="1800" b="1" dirty="0" smtClean="0"/>
              <a:t>Model Performance:</a:t>
            </a:r>
          </a:p>
          <a:p>
            <a:pPr marL="342900" indent="-342900">
              <a:buFont typeface="Arial" pitchFamily="34" charset="0"/>
              <a:buChar char="•"/>
            </a:pPr>
            <a:r>
              <a:rPr lang="en-US" sz="1800" dirty="0" smtClean="0"/>
              <a:t>     Accuracy </a:t>
            </a:r>
            <a:r>
              <a:rPr lang="en-US" sz="1800" dirty="0"/>
              <a:t>Metrics: Achieved Mean Absolute Error (MAE) of X.XX and Mean Squared Error (MSE) of X.XX on test </a:t>
            </a:r>
            <a:r>
              <a:rPr lang="en-US" sz="1800" dirty="0" smtClean="0"/>
              <a:t>data.</a:t>
            </a:r>
          </a:p>
          <a:p>
            <a:pPr marL="342900" indent="-342900">
              <a:buFont typeface="Arial" pitchFamily="34" charset="0"/>
              <a:buChar char="•"/>
            </a:pPr>
            <a:r>
              <a:rPr lang="en-US" sz="1800" dirty="0" smtClean="0"/>
              <a:t>      Comparison: </a:t>
            </a:r>
            <a:r>
              <a:rPr lang="en-US" sz="1800" dirty="0"/>
              <a:t>Compare model predictions against actual </a:t>
            </a:r>
            <a:r>
              <a:rPr lang="en-US" sz="1800" dirty="0" err="1"/>
              <a:t>Bitcoin</a:t>
            </a:r>
            <a:r>
              <a:rPr lang="en-US" sz="1800" dirty="0"/>
              <a:t> prices to demonstrate effectiveness</a:t>
            </a:r>
            <a:r>
              <a:rPr lang="en-US" sz="1800" dirty="0" smtClean="0"/>
              <a:t>.</a:t>
            </a:r>
          </a:p>
          <a:p>
            <a:pPr marL="342900" indent="-342900">
              <a:buFont typeface="Arial" pitchFamily="34" charset="0"/>
              <a:buChar char="•"/>
            </a:pPr>
            <a:r>
              <a:rPr lang="en-US" sz="1800" b="1" dirty="0" smtClean="0"/>
              <a:t>Forecasting </a:t>
            </a:r>
            <a:r>
              <a:rPr lang="en-US" sz="1800" b="1" dirty="0"/>
              <a:t>Insights</a:t>
            </a:r>
            <a:r>
              <a:rPr lang="en-US" sz="1800" b="1" dirty="0" smtClean="0"/>
              <a:t>:</a:t>
            </a:r>
          </a:p>
          <a:p>
            <a:pPr marL="342900" indent="-342900">
              <a:buFont typeface="Arial" pitchFamily="34" charset="0"/>
              <a:buChar char="•"/>
            </a:pPr>
            <a:r>
              <a:rPr lang="en-US" sz="1800" dirty="0" smtClean="0"/>
              <a:t>     Long-Term </a:t>
            </a:r>
            <a:r>
              <a:rPr lang="en-US" sz="1800" dirty="0"/>
              <a:t>Trends: Identify long-term price trends and patterns using the developed </a:t>
            </a:r>
            <a:endParaRPr lang="en-US" sz="1800" dirty="0" smtClean="0"/>
          </a:p>
          <a:p>
            <a:pPr marL="342900" indent="-342900">
              <a:buFont typeface="Arial" pitchFamily="34" charset="0"/>
              <a:buChar char="•"/>
            </a:pPr>
            <a:r>
              <a:rPr lang="en-US" sz="1800" dirty="0" smtClean="0"/>
              <a:t>      </a:t>
            </a:r>
            <a:r>
              <a:rPr lang="en-US" sz="1800" dirty="0" err="1" smtClean="0"/>
              <a:t>model.Short</a:t>
            </a:r>
            <a:r>
              <a:rPr lang="en-US" sz="1800" dirty="0" smtClean="0"/>
              <a:t>-Term </a:t>
            </a:r>
            <a:r>
              <a:rPr lang="en-US" sz="1800" dirty="0"/>
              <a:t>Predictions: Provide short-term forecasts to guide immediate trading decisions</a:t>
            </a:r>
            <a:r>
              <a:rPr lang="en-US" sz="1800" dirty="0" smtClean="0"/>
              <a:t>.</a:t>
            </a:r>
          </a:p>
          <a:p>
            <a:pPr marL="342900" indent="-342900">
              <a:buFont typeface="Arial" pitchFamily="34" charset="0"/>
              <a:buChar char="•"/>
            </a:pPr>
            <a:r>
              <a:rPr lang="en-US" dirty="0" smtClean="0"/>
              <a:t>.</a:t>
            </a: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1279</Words>
  <Application>Microsoft Office PowerPoint</Application>
  <PresentationFormat>On-screen Show (16:9)</PresentationFormat>
  <Paragraphs>99</Paragraphs>
  <Slides>18</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Libre Franklin</vt:lpstr>
      <vt:lpstr>Times New Roman</vt:lpstr>
      <vt:lpstr>Franklin Gothic</vt:lpstr>
      <vt:lpstr>Roboto</vt:lpstr>
      <vt:lpstr>Noto Sans Symbols</vt:lpstr>
      <vt:lpstr>Calibri</vt:lpstr>
      <vt:lpstr>Sitka Banner</vt:lpstr>
      <vt:lpstr>Simple Light</vt:lpstr>
      <vt:lpstr>DividendVTI</vt:lpstr>
      <vt:lpstr>BITCOIN PRICE PREDICTION</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White DEVIL</dc:creator>
  <cp:lastModifiedBy>Digital Library 13</cp:lastModifiedBy>
  <cp:revision>9</cp:revision>
  <dcterms:modified xsi:type="dcterms:W3CDTF">2024-07-01T06:00:12Z</dcterms:modified>
</cp:coreProperties>
</file>