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311" r:id="rId3"/>
    <p:sldId id="259" r:id="rId4"/>
    <p:sldId id="312" r:id="rId5"/>
    <p:sldId id="314" r:id="rId6"/>
    <p:sldId id="258" r:id="rId7"/>
    <p:sldId id="323" r:id="rId8"/>
    <p:sldId id="324" r:id="rId9"/>
    <p:sldId id="316" r:id="rId10"/>
    <p:sldId id="318" r:id="rId11"/>
    <p:sldId id="319" r:id="rId12"/>
    <p:sldId id="320" r:id="rId13"/>
    <p:sldId id="321" r:id="rId14"/>
    <p:sldId id="322" r:id="rId15"/>
    <p:sldId id="325" r:id="rId16"/>
    <p:sldId id="326" r:id="rId17"/>
  </p:sldIdLst>
  <p:sldSz cx="9144000" cy="5143500" type="screen16x9"/>
  <p:notesSz cx="6858000" cy="9144000"/>
  <p:embeddedFontLst>
    <p:embeddedFont>
      <p:font typeface="Bebas Neue" panose="020B0606020202050201" pitchFamily="34" charset="77"/>
      <p:regular r:id="rId19"/>
    </p:embeddedFont>
    <p:embeddedFont>
      <p:font typeface="Plus Jakarta Sans"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494CFB-1733-4DF5-8DB9-ADFF8933EE3C}">
  <a:tblStyle styleId="{46494CFB-1733-4DF5-8DB9-ADFF8933EE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p:cViewPr varScale="1">
        <p:scale>
          <a:sx n="160" d="100"/>
          <a:sy n="160" d="100"/>
        </p:scale>
        <p:origin x="2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7b47a12dae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7b47a12da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7b47a12da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7b47a12da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0475"/>
            <a:ext cx="4410000" cy="15930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63525"/>
            <a:ext cx="44100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651150" y="-250050"/>
            <a:ext cx="5491800" cy="5643600"/>
          </a:xfrm>
          <a:prstGeom prst="ellipse">
            <a:avLst/>
          </a:prstGeom>
          <a:noFill/>
          <a:ln>
            <a:noFill/>
          </a:ln>
        </p:spPr>
      </p:sp>
      <p:grpSp>
        <p:nvGrpSpPr>
          <p:cNvPr id="12" name="Google Shape;12;p2"/>
          <p:cNvGrpSpPr/>
          <p:nvPr/>
        </p:nvGrpSpPr>
        <p:grpSpPr>
          <a:xfrm>
            <a:off x="202743" y="174083"/>
            <a:ext cx="903232" cy="231517"/>
            <a:chOff x="4476100" y="780600"/>
            <a:chExt cx="1408000" cy="360900"/>
          </a:xfrm>
        </p:grpSpPr>
        <p:sp>
          <p:nvSpPr>
            <p:cNvPr id="13" name="Google Shape;13;p2"/>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5493292" y="4815258"/>
            <a:ext cx="903232" cy="231517"/>
            <a:chOff x="4476100" y="780600"/>
            <a:chExt cx="1408000" cy="360900"/>
          </a:xfrm>
        </p:grpSpPr>
        <p:sp>
          <p:nvSpPr>
            <p:cNvPr id="17" name="Google Shape;17;p2"/>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674475" y="4119375"/>
            <a:ext cx="1354200" cy="1354200"/>
            <a:chOff x="-674475" y="4119375"/>
            <a:chExt cx="1354200" cy="1354200"/>
          </a:xfrm>
        </p:grpSpPr>
        <p:sp>
          <p:nvSpPr>
            <p:cNvPr id="21" name="Google Shape;21;p2"/>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txBox="1">
            <a:spLocks noGrp="1"/>
          </p:cNvSpPr>
          <p:nvPr>
            <p:ph type="subTitle" idx="1"/>
          </p:nvPr>
        </p:nvSpPr>
        <p:spPr>
          <a:xfrm>
            <a:off x="1141275" y="1796400"/>
            <a:ext cx="3208800" cy="22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5"/>
          <p:cNvSpPr txBox="1">
            <a:spLocks noGrp="1"/>
          </p:cNvSpPr>
          <p:nvPr>
            <p:ph type="subTitle" idx="2"/>
          </p:nvPr>
        </p:nvSpPr>
        <p:spPr>
          <a:xfrm>
            <a:off x="4793924" y="1796400"/>
            <a:ext cx="3208800" cy="22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7" name="Google Shape;57;p5"/>
          <p:cNvGrpSpPr/>
          <p:nvPr/>
        </p:nvGrpSpPr>
        <p:grpSpPr>
          <a:xfrm>
            <a:off x="8091318" y="174083"/>
            <a:ext cx="903232" cy="231517"/>
            <a:chOff x="4476100" y="780600"/>
            <a:chExt cx="1408000" cy="360900"/>
          </a:xfrm>
        </p:grpSpPr>
        <p:sp>
          <p:nvSpPr>
            <p:cNvPr id="58" name="Google Shape;58;p5"/>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5"/>
          <p:cNvGrpSpPr/>
          <p:nvPr/>
        </p:nvGrpSpPr>
        <p:grpSpPr>
          <a:xfrm>
            <a:off x="8617126" y="3235600"/>
            <a:ext cx="1047000" cy="1047000"/>
            <a:chOff x="5574901" y="405600"/>
            <a:chExt cx="1047000" cy="1047000"/>
          </a:xfrm>
        </p:grpSpPr>
        <p:sp>
          <p:nvSpPr>
            <p:cNvPr id="62" name="Google Shape;62;p5"/>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p:nvPr/>
        </p:nvSpPr>
        <p:spPr>
          <a:xfrm rot="10800000">
            <a:off x="-1872575" y="-1504800"/>
            <a:ext cx="2957400" cy="2957400"/>
          </a:xfrm>
          <a:prstGeom prst="blockArc">
            <a:avLst>
              <a:gd name="adj1" fmla="val 10800000"/>
              <a:gd name="adj2" fmla="val 24036"/>
              <a:gd name="adj3" fmla="val 2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5"/>
          <p:cNvGrpSpPr/>
          <p:nvPr/>
        </p:nvGrpSpPr>
        <p:grpSpPr>
          <a:xfrm>
            <a:off x="123392" y="4815258"/>
            <a:ext cx="903232" cy="231517"/>
            <a:chOff x="4476100" y="780600"/>
            <a:chExt cx="1408000" cy="360900"/>
          </a:xfrm>
        </p:grpSpPr>
        <p:sp>
          <p:nvSpPr>
            <p:cNvPr id="66" name="Google Shape;66;p5"/>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5"/>
          <p:cNvGrpSpPr/>
          <p:nvPr/>
        </p:nvGrpSpPr>
        <p:grpSpPr>
          <a:xfrm>
            <a:off x="3894900" y="4551900"/>
            <a:ext cx="1354200" cy="1354200"/>
            <a:chOff x="-674475" y="4119375"/>
            <a:chExt cx="1354200" cy="1354200"/>
          </a:xfrm>
        </p:grpSpPr>
        <p:sp>
          <p:nvSpPr>
            <p:cNvPr id="70" name="Google Shape;70;p5"/>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4480025" y="1667838"/>
            <a:ext cx="3314100" cy="981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4" name="Google Shape;114;p9"/>
          <p:cNvSpPr txBox="1">
            <a:spLocks noGrp="1"/>
          </p:cNvSpPr>
          <p:nvPr>
            <p:ph type="subTitle" idx="1"/>
          </p:nvPr>
        </p:nvSpPr>
        <p:spPr>
          <a:xfrm>
            <a:off x="4480025" y="2649163"/>
            <a:ext cx="3314100" cy="8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9"/>
          <p:cNvSpPr>
            <a:spLocks noGrp="1"/>
          </p:cNvSpPr>
          <p:nvPr>
            <p:ph type="pic" idx="2"/>
          </p:nvPr>
        </p:nvSpPr>
        <p:spPr>
          <a:xfrm>
            <a:off x="-1520925" y="-502475"/>
            <a:ext cx="5138700" cy="6148500"/>
          </a:xfrm>
          <a:prstGeom prst="ellipse">
            <a:avLst/>
          </a:prstGeom>
          <a:noFill/>
          <a:ln>
            <a:noFill/>
          </a:ln>
        </p:spPr>
      </p:sp>
      <p:grpSp>
        <p:nvGrpSpPr>
          <p:cNvPr id="116" name="Google Shape;116;p9"/>
          <p:cNvGrpSpPr/>
          <p:nvPr/>
        </p:nvGrpSpPr>
        <p:grpSpPr>
          <a:xfrm>
            <a:off x="8055943" y="174083"/>
            <a:ext cx="903232" cy="231517"/>
            <a:chOff x="4476100" y="780600"/>
            <a:chExt cx="1408000" cy="360900"/>
          </a:xfrm>
        </p:grpSpPr>
        <p:sp>
          <p:nvSpPr>
            <p:cNvPr id="117" name="Google Shape;117;p9"/>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9"/>
          <p:cNvGrpSpPr/>
          <p:nvPr/>
        </p:nvGrpSpPr>
        <p:grpSpPr>
          <a:xfrm>
            <a:off x="3101942" y="4772808"/>
            <a:ext cx="903232" cy="231517"/>
            <a:chOff x="4476100" y="780600"/>
            <a:chExt cx="1408000" cy="360900"/>
          </a:xfrm>
        </p:grpSpPr>
        <p:sp>
          <p:nvSpPr>
            <p:cNvPr id="121" name="Google Shape;121;p9"/>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9"/>
          <p:cNvGrpSpPr/>
          <p:nvPr/>
        </p:nvGrpSpPr>
        <p:grpSpPr>
          <a:xfrm>
            <a:off x="8176269" y="3620074"/>
            <a:ext cx="1976861" cy="1976861"/>
            <a:chOff x="-674475" y="4119375"/>
            <a:chExt cx="1354200" cy="1354200"/>
          </a:xfrm>
        </p:grpSpPr>
        <p:sp>
          <p:nvSpPr>
            <p:cNvPr id="125" name="Google Shape;125;p9"/>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3"/>
        <p:cNvGrpSpPr/>
        <p:nvPr/>
      </p:nvGrpSpPr>
      <p:grpSpPr>
        <a:xfrm>
          <a:off x="0" y="0"/>
          <a:ext cx="0" cy="0"/>
          <a:chOff x="0" y="0"/>
          <a:chExt cx="0" cy="0"/>
        </a:xfrm>
      </p:grpSpPr>
      <p:sp>
        <p:nvSpPr>
          <p:cNvPr id="144" name="Google Shape;144;p13"/>
          <p:cNvSpPr txBox="1">
            <a:spLocks noGrp="1"/>
          </p:cNvSpPr>
          <p:nvPr>
            <p:ph type="title" hasCustomPrompt="1"/>
          </p:nvPr>
        </p:nvSpPr>
        <p:spPr>
          <a:xfrm>
            <a:off x="1272113" y="1147025"/>
            <a:ext cx="1326900" cy="55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subTitle" idx="1"/>
          </p:nvPr>
        </p:nvSpPr>
        <p:spPr>
          <a:xfrm>
            <a:off x="720075" y="2294803"/>
            <a:ext cx="2430900" cy="583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2" hasCustomPrompt="1"/>
          </p:nvPr>
        </p:nvSpPr>
        <p:spPr>
          <a:xfrm>
            <a:off x="3908588" y="1147025"/>
            <a:ext cx="1326900" cy="55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3"/>
          </p:nvPr>
        </p:nvSpPr>
        <p:spPr>
          <a:xfrm>
            <a:off x="3356550" y="2294803"/>
            <a:ext cx="2430900" cy="583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4" hasCustomPrompt="1"/>
          </p:nvPr>
        </p:nvSpPr>
        <p:spPr>
          <a:xfrm>
            <a:off x="6545063" y="1147025"/>
            <a:ext cx="1326900" cy="55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subTitle" idx="5"/>
          </p:nvPr>
        </p:nvSpPr>
        <p:spPr>
          <a:xfrm>
            <a:off x="5993025" y="2294803"/>
            <a:ext cx="2430900" cy="583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6" hasCustomPrompt="1"/>
          </p:nvPr>
        </p:nvSpPr>
        <p:spPr>
          <a:xfrm>
            <a:off x="2590351" y="2876199"/>
            <a:ext cx="1326900" cy="55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7"/>
          </p:nvPr>
        </p:nvSpPr>
        <p:spPr>
          <a:xfrm>
            <a:off x="2038313" y="4024827"/>
            <a:ext cx="2430900" cy="583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8" hasCustomPrompt="1"/>
          </p:nvPr>
        </p:nvSpPr>
        <p:spPr>
          <a:xfrm>
            <a:off x="5226826" y="2876199"/>
            <a:ext cx="1326900" cy="55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9"/>
          </p:nvPr>
        </p:nvSpPr>
        <p:spPr>
          <a:xfrm>
            <a:off x="4674788" y="4024827"/>
            <a:ext cx="2430900" cy="583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3"/>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13"/>
          <p:cNvSpPr txBox="1">
            <a:spLocks noGrp="1"/>
          </p:cNvSpPr>
          <p:nvPr>
            <p:ph type="subTitle" idx="14"/>
          </p:nvPr>
        </p:nvSpPr>
        <p:spPr>
          <a:xfrm>
            <a:off x="720075" y="1627137"/>
            <a:ext cx="2430900" cy="759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6" name="Google Shape;156;p13"/>
          <p:cNvSpPr txBox="1">
            <a:spLocks noGrp="1"/>
          </p:cNvSpPr>
          <p:nvPr>
            <p:ph type="subTitle" idx="15"/>
          </p:nvPr>
        </p:nvSpPr>
        <p:spPr>
          <a:xfrm>
            <a:off x="3356550" y="1627137"/>
            <a:ext cx="2430900" cy="759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 name="Google Shape;157;p13"/>
          <p:cNvSpPr txBox="1">
            <a:spLocks noGrp="1"/>
          </p:cNvSpPr>
          <p:nvPr>
            <p:ph type="subTitle" idx="16"/>
          </p:nvPr>
        </p:nvSpPr>
        <p:spPr>
          <a:xfrm>
            <a:off x="5993025" y="1627137"/>
            <a:ext cx="2430900" cy="759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8" name="Google Shape;158;p13"/>
          <p:cNvSpPr txBox="1">
            <a:spLocks noGrp="1"/>
          </p:cNvSpPr>
          <p:nvPr>
            <p:ph type="subTitle" idx="17"/>
          </p:nvPr>
        </p:nvSpPr>
        <p:spPr>
          <a:xfrm>
            <a:off x="2038313" y="3357065"/>
            <a:ext cx="2430900" cy="759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3"/>
          <p:cNvSpPr txBox="1">
            <a:spLocks noGrp="1"/>
          </p:cNvSpPr>
          <p:nvPr>
            <p:ph type="subTitle" idx="18"/>
          </p:nvPr>
        </p:nvSpPr>
        <p:spPr>
          <a:xfrm>
            <a:off x="4674788" y="3357065"/>
            <a:ext cx="2430900" cy="759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0" name="Google Shape;160;p13"/>
          <p:cNvGrpSpPr/>
          <p:nvPr/>
        </p:nvGrpSpPr>
        <p:grpSpPr>
          <a:xfrm>
            <a:off x="202743" y="174083"/>
            <a:ext cx="903232" cy="231517"/>
            <a:chOff x="4476100" y="780600"/>
            <a:chExt cx="1408000" cy="360900"/>
          </a:xfrm>
        </p:grpSpPr>
        <p:sp>
          <p:nvSpPr>
            <p:cNvPr id="161" name="Google Shape;161;p13"/>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3"/>
          <p:cNvGrpSpPr/>
          <p:nvPr/>
        </p:nvGrpSpPr>
        <p:grpSpPr>
          <a:xfrm>
            <a:off x="-825697" y="3386284"/>
            <a:ext cx="1509774" cy="1509774"/>
            <a:chOff x="5574901" y="405600"/>
            <a:chExt cx="1047000" cy="1047000"/>
          </a:xfrm>
        </p:grpSpPr>
        <p:sp>
          <p:nvSpPr>
            <p:cNvPr id="165" name="Google Shape;165;p13"/>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3"/>
          <p:cNvSpPr/>
          <p:nvPr/>
        </p:nvSpPr>
        <p:spPr>
          <a:xfrm rot="10800000">
            <a:off x="8056025" y="-1490375"/>
            <a:ext cx="2957400" cy="2957400"/>
          </a:xfrm>
          <a:prstGeom prst="blockArc">
            <a:avLst>
              <a:gd name="adj1" fmla="val 10800000"/>
              <a:gd name="adj2" fmla="val 24036"/>
              <a:gd name="adj3" fmla="val 2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a:off x="8111042" y="4815258"/>
            <a:ext cx="903232" cy="231517"/>
            <a:chOff x="4476100" y="780600"/>
            <a:chExt cx="1408000" cy="360900"/>
          </a:xfrm>
        </p:grpSpPr>
        <p:sp>
          <p:nvSpPr>
            <p:cNvPr id="169" name="Google Shape;169;p13"/>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8"/>
        <p:cNvGrpSpPr/>
        <p:nvPr/>
      </p:nvGrpSpPr>
      <p:grpSpPr>
        <a:xfrm>
          <a:off x="0" y="0"/>
          <a:ext cx="0" cy="0"/>
          <a:chOff x="0" y="0"/>
          <a:chExt cx="0" cy="0"/>
        </a:xfrm>
      </p:grpSpPr>
      <p:sp>
        <p:nvSpPr>
          <p:cNvPr id="229" name="Google Shape;229;p18"/>
          <p:cNvSpPr txBox="1">
            <a:spLocks noGrp="1"/>
          </p:cNvSpPr>
          <p:nvPr>
            <p:ph type="subTitle" idx="1"/>
          </p:nvPr>
        </p:nvSpPr>
        <p:spPr>
          <a:xfrm>
            <a:off x="720000" y="1212525"/>
            <a:ext cx="7704000" cy="33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0" name="Google Shape;23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1" name="Google Shape;231;p18"/>
          <p:cNvGrpSpPr/>
          <p:nvPr/>
        </p:nvGrpSpPr>
        <p:grpSpPr>
          <a:xfrm>
            <a:off x="202743" y="174083"/>
            <a:ext cx="903232" cy="231517"/>
            <a:chOff x="4476100" y="780600"/>
            <a:chExt cx="1408000" cy="360900"/>
          </a:xfrm>
        </p:grpSpPr>
        <p:sp>
          <p:nvSpPr>
            <p:cNvPr id="232" name="Google Shape;232;p18"/>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p:nvPr/>
        </p:nvSpPr>
        <p:spPr>
          <a:xfrm rot="-5400000">
            <a:off x="8428900" y="1404450"/>
            <a:ext cx="2334600" cy="2334600"/>
          </a:xfrm>
          <a:prstGeom prst="blockArc">
            <a:avLst>
              <a:gd name="adj1" fmla="val 10800000"/>
              <a:gd name="adj2" fmla="val 21260231"/>
              <a:gd name="adj3" fmla="val 171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8"/>
          <p:cNvGrpSpPr/>
          <p:nvPr/>
        </p:nvGrpSpPr>
        <p:grpSpPr>
          <a:xfrm>
            <a:off x="8096892" y="4815258"/>
            <a:ext cx="903232" cy="231517"/>
            <a:chOff x="4476100" y="780600"/>
            <a:chExt cx="1408000" cy="360900"/>
          </a:xfrm>
        </p:grpSpPr>
        <p:sp>
          <p:nvSpPr>
            <p:cNvPr id="237" name="Google Shape;237;p18"/>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8"/>
          <p:cNvGrpSpPr/>
          <p:nvPr/>
        </p:nvGrpSpPr>
        <p:grpSpPr>
          <a:xfrm>
            <a:off x="-674475" y="3739050"/>
            <a:ext cx="1354200" cy="1354200"/>
            <a:chOff x="-674475" y="4119375"/>
            <a:chExt cx="1354200" cy="1354200"/>
          </a:xfrm>
        </p:grpSpPr>
        <p:sp>
          <p:nvSpPr>
            <p:cNvPr id="241" name="Google Shape;241;p18"/>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05"/>
        <p:cNvGrpSpPr/>
        <p:nvPr/>
      </p:nvGrpSpPr>
      <p:grpSpPr>
        <a:xfrm>
          <a:off x="0" y="0"/>
          <a:ext cx="0" cy="0"/>
          <a:chOff x="0" y="0"/>
          <a:chExt cx="0" cy="0"/>
        </a:xfrm>
      </p:grpSpPr>
      <p:grpSp>
        <p:nvGrpSpPr>
          <p:cNvPr id="506" name="Google Shape;506;p33"/>
          <p:cNvGrpSpPr/>
          <p:nvPr/>
        </p:nvGrpSpPr>
        <p:grpSpPr>
          <a:xfrm rot="10800000">
            <a:off x="155750" y="4782183"/>
            <a:ext cx="903232" cy="231517"/>
            <a:chOff x="4476100" y="780600"/>
            <a:chExt cx="1408000" cy="360900"/>
          </a:xfrm>
        </p:grpSpPr>
        <p:sp>
          <p:nvSpPr>
            <p:cNvPr id="507" name="Google Shape;507;p33"/>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3"/>
          <p:cNvGrpSpPr/>
          <p:nvPr/>
        </p:nvGrpSpPr>
        <p:grpSpPr>
          <a:xfrm rot="10800000">
            <a:off x="7556248" y="4160835"/>
            <a:ext cx="1532494" cy="1532494"/>
            <a:chOff x="5574901" y="405600"/>
            <a:chExt cx="1047000" cy="1047000"/>
          </a:xfrm>
        </p:grpSpPr>
        <p:sp>
          <p:nvSpPr>
            <p:cNvPr id="511" name="Google Shape;511;p33"/>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3"/>
          <p:cNvSpPr/>
          <p:nvPr/>
        </p:nvSpPr>
        <p:spPr>
          <a:xfrm>
            <a:off x="-2641300" y="317708"/>
            <a:ext cx="2957400" cy="2957400"/>
          </a:xfrm>
          <a:prstGeom prst="blockArc">
            <a:avLst>
              <a:gd name="adj1" fmla="val 10800000"/>
              <a:gd name="adj2" fmla="val 24036"/>
              <a:gd name="adj3" fmla="val 2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3"/>
          <p:cNvGrpSpPr/>
          <p:nvPr/>
        </p:nvGrpSpPr>
        <p:grpSpPr>
          <a:xfrm rot="10800000">
            <a:off x="8428900" y="-142092"/>
            <a:ext cx="1354200" cy="1354200"/>
            <a:chOff x="-674475" y="4119375"/>
            <a:chExt cx="1354200" cy="1354200"/>
          </a:xfrm>
        </p:grpSpPr>
        <p:sp>
          <p:nvSpPr>
            <p:cNvPr id="515" name="Google Shape;515;p33"/>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17"/>
        <p:cNvGrpSpPr/>
        <p:nvPr/>
      </p:nvGrpSpPr>
      <p:grpSpPr>
        <a:xfrm>
          <a:off x="0" y="0"/>
          <a:ext cx="0" cy="0"/>
          <a:chOff x="0" y="0"/>
          <a:chExt cx="0" cy="0"/>
        </a:xfrm>
      </p:grpSpPr>
      <p:grpSp>
        <p:nvGrpSpPr>
          <p:cNvPr id="518" name="Google Shape;518;p34"/>
          <p:cNvGrpSpPr/>
          <p:nvPr/>
        </p:nvGrpSpPr>
        <p:grpSpPr>
          <a:xfrm>
            <a:off x="202743" y="174083"/>
            <a:ext cx="903232" cy="231517"/>
            <a:chOff x="4476100" y="780600"/>
            <a:chExt cx="1408000" cy="360900"/>
          </a:xfrm>
        </p:grpSpPr>
        <p:sp>
          <p:nvSpPr>
            <p:cNvPr id="519" name="Google Shape;519;p34"/>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4"/>
          <p:cNvGrpSpPr/>
          <p:nvPr/>
        </p:nvGrpSpPr>
        <p:grpSpPr>
          <a:xfrm>
            <a:off x="7701076" y="-233662"/>
            <a:ext cx="1047000" cy="1047000"/>
            <a:chOff x="5574901" y="405600"/>
            <a:chExt cx="1047000" cy="1047000"/>
          </a:xfrm>
        </p:grpSpPr>
        <p:sp>
          <p:nvSpPr>
            <p:cNvPr id="523" name="Google Shape;523;p34"/>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4"/>
          <p:cNvSpPr/>
          <p:nvPr/>
        </p:nvSpPr>
        <p:spPr>
          <a:xfrm rot="10800000">
            <a:off x="8232825" y="2372550"/>
            <a:ext cx="2957400" cy="2957400"/>
          </a:xfrm>
          <a:prstGeom prst="blockArc">
            <a:avLst>
              <a:gd name="adj1" fmla="val 10800000"/>
              <a:gd name="adj2" fmla="val 24036"/>
              <a:gd name="adj3" fmla="val 2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4"/>
          <p:cNvGrpSpPr/>
          <p:nvPr/>
        </p:nvGrpSpPr>
        <p:grpSpPr>
          <a:xfrm>
            <a:off x="7525667" y="4815258"/>
            <a:ext cx="903232" cy="231517"/>
            <a:chOff x="4476100" y="780600"/>
            <a:chExt cx="1408000" cy="360900"/>
          </a:xfrm>
        </p:grpSpPr>
        <p:sp>
          <p:nvSpPr>
            <p:cNvPr id="527" name="Google Shape;527;p34"/>
            <p:cNvSpPr/>
            <p:nvPr/>
          </p:nvSpPr>
          <p:spPr>
            <a:xfrm>
              <a:off x="44761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4999650" y="780600"/>
              <a:ext cx="360900" cy="36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5523200" y="780600"/>
              <a:ext cx="360900" cy="360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4"/>
          <p:cNvGrpSpPr/>
          <p:nvPr/>
        </p:nvGrpSpPr>
        <p:grpSpPr>
          <a:xfrm>
            <a:off x="-674475" y="4119375"/>
            <a:ext cx="1354200" cy="1354200"/>
            <a:chOff x="-674475" y="4119375"/>
            <a:chExt cx="1354200" cy="1354200"/>
          </a:xfrm>
        </p:grpSpPr>
        <p:sp>
          <p:nvSpPr>
            <p:cNvPr id="531" name="Google Shape;531;p34"/>
            <p:cNvSpPr/>
            <p:nvPr/>
          </p:nvSpPr>
          <p:spPr>
            <a:xfrm>
              <a:off x="-674475" y="4119375"/>
              <a:ext cx="1354200" cy="1354200"/>
            </a:xfrm>
            <a:prstGeom prst="blockArc">
              <a:avLst>
                <a:gd name="adj1" fmla="val 10800000"/>
                <a:gd name="adj2" fmla="val 85720"/>
                <a:gd name="adj3" fmla="val 2150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a:off x="-194362" y="4599464"/>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1pPr>
            <a:lvl2pPr marL="914400" lvl="1"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2pPr>
            <a:lvl3pPr marL="1371600" lvl="2"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3pPr>
            <a:lvl4pPr marL="1828800" lvl="3"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4pPr>
            <a:lvl5pPr marL="2286000" lvl="4"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5pPr>
            <a:lvl6pPr marL="2743200" lvl="5"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6pPr>
            <a:lvl7pPr marL="3200400" lvl="6"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7pPr>
            <a:lvl8pPr marL="3657600" lvl="7" indent="-317500" rtl="0">
              <a:lnSpc>
                <a:spcPct val="100000"/>
              </a:lnSpc>
              <a:spcBef>
                <a:spcPts val="1600"/>
              </a:spcBef>
              <a:spcAft>
                <a:spcPts val="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8pPr>
            <a:lvl9pPr marL="4114800" lvl="8" indent="-317500" rtl="0">
              <a:lnSpc>
                <a:spcPct val="100000"/>
              </a:lnSpc>
              <a:spcBef>
                <a:spcPts val="1600"/>
              </a:spcBef>
              <a:spcAft>
                <a:spcPts val="1600"/>
              </a:spcAft>
              <a:buClr>
                <a:schemeClr val="dk2"/>
              </a:buClr>
              <a:buSzPts val="1400"/>
              <a:buFont typeface="Plus Jakarta Sans"/>
              <a:buChar char="■"/>
              <a:defRPr>
                <a:solidFill>
                  <a:schemeClr val="dk2"/>
                </a:solidFill>
                <a:latin typeface="Plus Jakarta Sans"/>
                <a:ea typeface="Plus Jakarta Sans"/>
                <a:cs typeface="Plus Jakarta Sans"/>
                <a:sym typeface="Plus Jakart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64"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a:spLocks noGrp="1"/>
          </p:cNvSpPr>
          <p:nvPr>
            <p:ph type="ctrTitle"/>
          </p:nvPr>
        </p:nvSpPr>
        <p:spPr>
          <a:xfrm>
            <a:off x="83101" y="950615"/>
            <a:ext cx="5491800" cy="1157636"/>
          </a:xfrm>
          <a:prstGeom prst="rect">
            <a:avLst/>
          </a:prstGeom>
        </p:spPr>
        <p:txBody>
          <a:bodyPr spcFirstLastPara="1" wrap="square" lIns="91425" tIns="91425" rIns="91425" bIns="91425" anchor="b" anchorCtr="0">
            <a:noAutofit/>
          </a:bodyPr>
          <a:lstStyle/>
          <a:p>
            <a:r>
              <a:rPr lang="en-US" sz="3600" dirty="0">
                <a:effectLst/>
                <a:latin typeface="Times New Roman" panose="02020603050405020304" pitchFamily="18" charset="0"/>
                <a:cs typeface="Times New Roman" panose="02020603050405020304" pitchFamily="18" charset="0"/>
              </a:rPr>
              <a:t>Diabetes Risk Prediction Using Logistic Regression </a:t>
            </a:r>
            <a:endParaRPr lang="en-US" sz="3600" dirty="0">
              <a:latin typeface="Times New Roman" panose="02020603050405020304" pitchFamily="18" charset="0"/>
              <a:cs typeface="Times New Roman" panose="02020603050405020304" pitchFamily="18" charset="0"/>
            </a:endParaRPr>
          </a:p>
        </p:txBody>
      </p:sp>
      <p:sp>
        <p:nvSpPr>
          <p:cNvPr id="544" name="Google Shape;544;p38"/>
          <p:cNvSpPr txBox="1">
            <a:spLocks noGrp="1"/>
          </p:cNvSpPr>
          <p:nvPr>
            <p:ph type="subTitle" idx="1"/>
          </p:nvPr>
        </p:nvSpPr>
        <p:spPr>
          <a:xfrm>
            <a:off x="588475" y="2653266"/>
            <a:ext cx="5062675" cy="2235605"/>
          </a:xfrm>
          <a:prstGeom prst="rect">
            <a:avLst/>
          </a:prstGeom>
        </p:spPr>
        <p:txBody>
          <a:bodyPr spcFirstLastPara="1" wrap="square" lIns="91425" tIns="91425" rIns="91425" bIns="91425" anchor="t" anchorCtr="0">
            <a:noAutofit/>
          </a:bodyPr>
          <a:lstStyle/>
          <a:p>
            <a:pPr algn="l"/>
            <a:r>
              <a:rPr lang="en-US" sz="1800" dirty="0">
                <a:effectLst/>
                <a:latin typeface="TimesNewRomanPSMT"/>
              </a:rPr>
              <a:t>Team name: Insights Detectors</a:t>
            </a:r>
          </a:p>
          <a:p>
            <a:pPr algn="l"/>
            <a:r>
              <a:rPr lang="en-US" sz="1800" dirty="0">
                <a:effectLst/>
                <a:latin typeface="TimesNewRomanPSMT"/>
              </a:rPr>
              <a:t>Team members: Anil </a:t>
            </a:r>
            <a:r>
              <a:rPr lang="en-US" sz="1800" dirty="0" err="1">
                <a:effectLst/>
                <a:latin typeface="TimesNewRomanPSMT"/>
              </a:rPr>
              <a:t>vallepu</a:t>
            </a:r>
            <a:endParaRPr lang="en-US" dirty="0"/>
          </a:p>
          <a:p>
            <a:pPr algn="l"/>
            <a:r>
              <a:rPr lang="en-US" sz="1800" dirty="0">
                <a:effectLst/>
                <a:latin typeface="TimesNewRomanPSMT"/>
              </a:rPr>
              <a:t>                           Naga </a:t>
            </a:r>
            <a:r>
              <a:rPr lang="en-US" sz="1800" dirty="0" err="1">
                <a:latin typeface="TimesNewRomanPSMT"/>
              </a:rPr>
              <a:t>s</a:t>
            </a:r>
            <a:r>
              <a:rPr lang="en-US" sz="1800" dirty="0" err="1">
                <a:effectLst/>
                <a:latin typeface="TimesNewRomanPSMT"/>
              </a:rPr>
              <a:t>asitha</a:t>
            </a:r>
            <a:r>
              <a:rPr lang="en-US" sz="1800" dirty="0">
                <a:effectLst/>
                <a:latin typeface="TimesNewRomanPSMT"/>
              </a:rPr>
              <a:t> </a:t>
            </a:r>
            <a:r>
              <a:rPr lang="en-US" sz="1800" dirty="0" err="1">
                <a:latin typeface="TimesNewRomanPSMT"/>
              </a:rPr>
              <a:t>p</a:t>
            </a:r>
            <a:r>
              <a:rPr lang="en-US" sz="1800" dirty="0" err="1">
                <a:effectLst/>
                <a:latin typeface="TimesNewRomanPSMT"/>
              </a:rPr>
              <a:t>olavarapu</a:t>
            </a:r>
            <a:endParaRPr lang="en-US" sz="1800" dirty="0">
              <a:latin typeface="TimesNewRomanPSMT"/>
            </a:endParaRPr>
          </a:p>
          <a:p>
            <a:pPr algn="l"/>
            <a:r>
              <a:rPr lang="en-US" sz="1800" dirty="0">
                <a:effectLst/>
                <a:latin typeface="TimesNewRomanPSMT"/>
              </a:rPr>
              <a:t>                           </a:t>
            </a:r>
            <a:r>
              <a:rPr lang="en-US" sz="1800" dirty="0" err="1">
                <a:effectLst/>
                <a:latin typeface="TimesNewRomanPSMT"/>
              </a:rPr>
              <a:t>Nikhitha</a:t>
            </a:r>
            <a:r>
              <a:rPr lang="en-US" sz="1800" dirty="0">
                <a:effectLst/>
                <a:latin typeface="TimesNewRomanPSMT"/>
              </a:rPr>
              <a:t> </a:t>
            </a:r>
            <a:r>
              <a:rPr lang="en-US" sz="1800" dirty="0" err="1">
                <a:latin typeface="TimesNewRomanPSMT"/>
              </a:rPr>
              <a:t>p</a:t>
            </a:r>
            <a:r>
              <a:rPr lang="en-US" sz="1800" dirty="0" err="1">
                <a:effectLst/>
                <a:latin typeface="TimesNewRomanPSMT"/>
              </a:rPr>
              <a:t>amidi</a:t>
            </a:r>
            <a:endParaRPr lang="en-US" sz="1800" dirty="0">
              <a:effectLst/>
              <a:latin typeface="TimesNewRomanPSMT"/>
            </a:endParaRPr>
          </a:p>
          <a:p>
            <a:pPr algn="l"/>
            <a:endParaRPr lang="en-US" sz="1800" dirty="0">
              <a:latin typeface="TimesNewRomanPSMT"/>
            </a:endParaRPr>
          </a:p>
          <a:p>
            <a:pPr algn="l"/>
            <a:r>
              <a:rPr lang="en-US" sz="1800" dirty="0">
                <a:latin typeface="TimesNewRomanPSMT"/>
              </a:rPr>
              <a:t>                                              Project supervisor,</a:t>
            </a:r>
          </a:p>
          <a:p>
            <a:pPr algn="l"/>
            <a:r>
              <a:rPr lang="en-US" dirty="0"/>
              <a:t>                                                                            Dr. </a:t>
            </a:r>
            <a:r>
              <a:rPr lang="en-US" dirty="0" err="1"/>
              <a:t>Kirshtein</a:t>
            </a:r>
            <a:r>
              <a:rPr lang="en-US" dirty="0"/>
              <a:t>, </a:t>
            </a:r>
            <a:r>
              <a:rPr lang="en-US" dirty="0" err="1"/>
              <a:t>Arkadz</a:t>
            </a:r>
            <a:endParaRPr lang="en-US" dirty="0"/>
          </a:p>
          <a:p>
            <a:pPr algn="l"/>
            <a:endParaRPr lang="en-US" dirty="0"/>
          </a:p>
        </p:txBody>
      </p:sp>
      <p:pic>
        <p:nvPicPr>
          <p:cNvPr id="545" name="Google Shape;545;p38"/>
          <p:cNvPicPr preferRelativeResize="0">
            <a:picLocks noGrp="1"/>
          </p:cNvPicPr>
          <p:nvPr>
            <p:ph type="pic" idx="2"/>
          </p:nvPr>
        </p:nvPicPr>
        <p:blipFill rotWithShape="1">
          <a:blip r:embed="rId3">
            <a:alphaModFix/>
          </a:blip>
          <a:srcRect l="26060" r="9080"/>
          <a:stretch/>
        </p:blipFill>
        <p:spPr>
          <a:xfrm>
            <a:off x="5651150" y="-250050"/>
            <a:ext cx="5491800" cy="5643600"/>
          </a:xfrm>
          <a:prstGeom prst="ellipse">
            <a:avLst/>
          </a:prstGeom>
        </p:spPr>
      </p:pic>
      <p:grpSp>
        <p:nvGrpSpPr>
          <p:cNvPr id="546" name="Google Shape;546;p38"/>
          <p:cNvGrpSpPr/>
          <p:nvPr/>
        </p:nvGrpSpPr>
        <p:grpSpPr>
          <a:xfrm>
            <a:off x="5574901" y="405600"/>
            <a:ext cx="1047000" cy="1047000"/>
            <a:chOff x="5574901" y="405600"/>
            <a:chExt cx="1047000" cy="1047000"/>
          </a:xfrm>
        </p:grpSpPr>
        <p:sp>
          <p:nvSpPr>
            <p:cNvPr id="547" name="Google Shape;547;p38"/>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38"/>
          <p:cNvSpPr/>
          <p:nvPr/>
        </p:nvSpPr>
        <p:spPr>
          <a:xfrm rot="10800000">
            <a:off x="8232825" y="2372550"/>
            <a:ext cx="2957400" cy="2957400"/>
          </a:xfrm>
          <a:prstGeom prst="blockArc">
            <a:avLst>
              <a:gd name="adj1" fmla="val 10800000"/>
              <a:gd name="adj2" fmla="val 24036"/>
              <a:gd name="adj3" fmla="val 2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B31F206-2599-3A96-D927-BC85AEA77972}"/>
              </a:ext>
            </a:extLst>
          </p:cNvPr>
          <p:cNvSpPr>
            <a:spLocks noGrp="1"/>
          </p:cNvSpPr>
          <p:nvPr>
            <p:ph type="subTitle" idx="1"/>
          </p:nvPr>
        </p:nvSpPr>
        <p:spPr>
          <a:xfrm>
            <a:off x="575145" y="1122630"/>
            <a:ext cx="3996855" cy="3711919"/>
          </a:xfrm>
        </p:spPr>
        <p:txBody>
          <a:bodyPr/>
          <a:lstStyle/>
          <a:p>
            <a:pPr algn="just"/>
            <a:r>
              <a:rPr lang="en-US" sz="2000" dirty="0">
                <a:latin typeface="Times New Roman" panose="02020603050405020304" pitchFamily="18" charset="0"/>
                <a:cs typeface="Times New Roman" panose="02020603050405020304" pitchFamily="18" charset="0"/>
              </a:rPr>
              <a:t> Logistic Regression is a statistical</a:t>
            </a:r>
          </a:p>
          <a:p>
            <a:pPr algn="just"/>
            <a:r>
              <a:rPr lang="en-US" sz="2000" dirty="0">
                <a:latin typeface="Times New Roman" panose="02020603050405020304" pitchFamily="18" charset="0"/>
                <a:cs typeface="Times New Roman" panose="02020603050405020304" pitchFamily="18" charset="0"/>
              </a:rPr>
              <a:t> and machine learning model used</a:t>
            </a:r>
          </a:p>
          <a:p>
            <a:pPr algn="just"/>
            <a:r>
              <a:rPr lang="en-US" sz="2000" dirty="0">
                <a:latin typeface="Times New Roman" panose="02020603050405020304" pitchFamily="18" charset="0"/>
                <a:cs typeface="Times New Roman" panose="02020603050405020304" pitchFamily="18" charset="0"/>
              </a:rPr>
              <a:t> for </a:t>
            </a:r>
            <a:r>
              <a:rPr lang="en-US" sz="2000" dirty="0">
                <a:solidFill>
                  <a:srgbClr val="FF0000"/>
                </a:solidFill>
                <a:latin typeface="Times New Roman" panose="02020603050405020304" pitchFamily="18" charset="0"/>
                <a:cs typeface="Times New Roman" panose="02020603050405020304" pitchFamily="18" charset="0"/>
              </a:rPr>
              <a:t>classification problems</a:t>
            </a:r>
            <a:r>
              <a:rPr lang="en-US" sz="2000" dirty="0">
                <a:latin typeface="Times New Roman" panose="02020603050405020304" pitchFamily="18" charset="0"/>
                <a:cs typeface="Times New Roman" panose="02020603050405020304" pitchFamily="18" charset="0"/>
              </a:rPr>
              <a:t>. Unlike</a:t>
            </a:r>
          </a:p>
          <a:p>
            <a:pPr algn="just"/>
            <a:r>
              <a:rPr lang="en-US" sz="2000" dirty="0">
                <a:latin typeface="Times New Roman" panose="02020603050405020304" pitchFamily="18" charset="0"/>
                <a:cs typeface="Times New Roman" panose="02020603050405020304" pitchFamily="18" charset="0"/>
              </a:rPr>
              <a:t> linear regression, which predicts a</a:t>
            </a:r>
          </a:p>
          <a:p>
            <a:pPr algn="just"/>
            <a:r>
              <a:rPr lang="en-US" sz="2000" dirty="0">
                <a:latin typeface="Times New Roman" panose="02020603050405020304" pitchFamily="18" charset="0"/>
                <a:cs typeface="Times New Roman" panose="02020603050405020304" pitchFamily="18" charset="0"/>
              </a:rPr>
              <a:t> continuous outcome, logistic</a:t>
            </a:r>
          </a:p>
          <a:p>
            <a:pPr algn="just"/>
            <a:r>
              <a:rPr lang="en-US" sz="2000" dirty="0">
                <a:latin typeface="Times New Roman" panose="02020603050405020304" pitchFamily="18" charset="0"/>
                <a:cs typeface="Times New Roman" panose="02020603050405020304" pitchFamily="18" charset="0"/>
              </a:rPr>
              <a:t> regression predicts the probability</a:t>
            </a:r>
          </a:p>
          <a:p>
            <a:pPr algn="just"/>
            <a:r>
              <a:rPr lang="en-US" sz="2000" dirty="0">
                <a:latin typeface="Times New Roman" panose="02020603050405020304" pitchFamily="18" charset="0"/>
                <a:cs typeface="Times New Roman" panose="02020603050405020304" pitchFamily="18" charset="0"/>
              </a:rPr>
              <a:t> of an event occurring and maps</a:t>
            </a:r>
          </a:p>
          <a:p>
            <a:pPr algn="just"/>
            <a:r>
              <a:rPr lang="en-US" sz="2000" dirty="0">
                <a:latin typeface="Times New Roman" panose="02020603050405020304" pitchFamily="18" charset="0"/>
                <a:cs typeface="Times New Roman" panose="02020603050405020304" pitchFamily="18" charset="0"/>
              </a:rPr>
              <a:t> these probabilities to one of the</a:t>
            </a:r>
          </a:p>
          <a:p>
            <a:pPr algn="just"/>
            <a:r>
              <a:rPr lang="en-US" sz="2000" dirty="0">
                <a:latin typeface="Times New Roman" panose="02020603050405020304" pitchFamily="18" charset="0"/>
                <a:cs typeface="Times New Roman" panose="02020603050405020304" pitchFamily="18" charset="0"/>
              </a:rPr>
              <a:t> discrete classes (e.g., 0 or 1, True</a:t>
            </a:r>
          </a:p>
          <a:p>
            <a:pPr algn="just"/>
            <a:r>
              <a:rPr lang="en-US" sz="2000" dirty="0">
                <a:latin typeface="Times New Roman" panose="02020603050405020304" pitchFamily="18" charset="0"/>
                <a:cs typeface="Times New Roman" panose="02020603050405020304" pitchFamily="18" charset="0"/>
              </a:rPr>
              <a:t> or False).</a:t>
            </a:r>
          </a:p>
          <a:p>
            <a:pPr algn="just"/>
            <a:r>
              <a:rPr lang="en-US" sz="2000" dirty="0">
                <a:latin typeface="Times New Roman" panose="02020603050405020304" pitchFamily="18" charset="0"/>
                <a:cs typeface="Times New Roman" panose="02020603050405020304" pitchFamily="18" charset="0"/>
              </a:rPr>
              <a:t> Formula: </a:t>
            </a:r>
            <a:r>
              <a:rPr lang="en-US" sz="2000" dirty="0">
                <a:solidFill>
                  <a:srgbClr val="FF0000"/>
                </a:solidFill>
                <a:latin typeface="Times New Roman" panose="02020603050405020304" pitchFamily="18" charset="0"/>
                <a:cs typeface="Times New Roman" panose="02020603050405020304" pitchFamily="18" charset="0"/>
              </a:rPr>
              <a:t>sigma(z) = 1/1+e</a:t>
            </a:r>
            <a:r>
              <a:rPr lang="en-US" sz="2000" baseline="30000" dirty="0">
                <a:solidFill>
                  <a:srgbClr val="FF0000"/>
                </a:solidFill>
                <a:latin typeface="Times New Roman" panose="02020603050405020304" pitchFamily="18" charset="0"/>
                <a:cs typeface="Times New Roman" panose="02020603050405020304" pitchFamily="18" charset="0"/>
              </a:rPr>
              <a:t>-x</a:t>
            </a:r>
            <a:endParaRPr lang="en-US" sz="2000"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3" name="Subtitle 2">
            <a:extLst>
              <a:ext uri="{FF2B5EF4-FFF2-40B4-BE49-F238E27FC236}">
                <a16:creationId xmlns:a16="http://schemas.microsoft.com/office/drawing/2014/main" id="{7F09BFBA-1AB2-797A-3DC0-3F751F8BB552}"/>
              </a:ext>
            </a:extLst>
          </p:cNvPr>
          <p:cNvSpPr>
            <a:spLocks noGrp="1"/>
          </p:cNvSpPr>
          <p:nvPr>
            <p:ph type="subTitle" idx="2"/>
          </p:nvPr>
        </p:nvSpPr>
        <p:spPr>
          <a:xfrm>
            <a:off x="7369673" y="2134933"/>
            <a:ext cx="899779" cy="1692720"/>
          </a:xfrm>
        </p:spPr>
        <p:txBody>
          <a:bodyPr/>
          <a:lstStyle/>
          <a:p>
            <a:endParaRPr lang="en-US" dirty="0"/>
          </a:p>
        </p:txBody>
      </p:sp>
      <p:sp>
        <p:nvSpPr>
          <p:cNvPr id="4" name="Title 3">
            <a:extLst>
              <a:ext uri="{FF2B5EF4-FFF2-40B4-BE49-F238E27FC236}">
                <a16:creationId xmlns:a16="http://schemas.microsoft.com/office/drawing/2014/main" id="{3C860E14-FEC1-6E37-A953-82A9891E5B2B}"/>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Logistic Regression &amp;Math behind logistic model</a:t>
            </a:r>
            <a:endParaRPr lang="en-US" sz="2800" dirty="0"/>
          </a:p>
        </p:txBody>
      </p:sp>
      <p:pic>
        <p:nvPicPr>
          <p:cNvPr id="1026" name="Picture 2" descr="Logistic regression in python | scikit-learn | Machine learning basic |  GeoDev - YouTube">
            <a:extLst>
              <a:ext uri="{FF2B5EF4-FFF2-40B4-BE49-F238E27FC236}">
                <a16:creationId xmlns:a16="http://schemas.microsoft.com/office/drawing/2014/main" id="{73014FB6-8984-0766-2764-C614CD8B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846" y="1303699"/>
            <a:ext cx="3811009" cy="306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2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C94E4FE-334E-4365-619C-95F4E6429AF5}"/>
              </a:ext>
            </a:extLst>
          </p:cNvPr>
          <p:cNvSpPr>
            <a:spLocks noGrp="1"/>
          </p:cNvSpPr>
          <p:nvPr>
            <p:ph type="subTitle" idx="1"/>
          </p:nvPr>
        </p:nvSpPr>
        <p:spPr>
          <a:xfrm>
            <a:off x="651850" y="1167897"/>
            <a:ext cx="7740712" cy="3757188"/>
          </a:xfrm>
        </p:spPr>
        <p:txBody>
          <a:bodyPr/>
          <a:lstStyle/>
          <a:p>
            <a:pPr marL="139700" indent="0" algn="just">
              <a:buNone/>
            </a:pPr>
            <a:r>
              <a:rPr lang="en-US" sz="2000" dirty="0">
                <a:latin typeface="Times New Roman" panose="02020603050405020304" pitchFamily="18" charset="0"/>
                <a:cs typeface="Times New Roman" panose="02020603050405020304" pitchFamily="18" charset="0"/>
              </a:rPr>
              <a:t>A diabetes classification problem is suitable for a logistic regression model because it typically involves </a:t>
            </a:r>
            <a:r>
              <a:rPr lang="en-US" sz="2000" dirty="0">
                <a:solidFill>
                  <a:srgbClr val="FF0000"/>
                </a:solidFill>
                <a:latin typeface="Times New Roman" panose="02020603050405020304" pitchFamily="18" charset="0"/>
                <a:cs typeface="Times New Roman" panose="02020603050405020304" pitchFamily="18" charset="0"/>
              </a:rPr>
              <a:t>binary classification</a:t>
            </a:r>
            <a:r>
              <a:rPr lang="en-US" sz="2000" dirty="0">
                <a:latin typeface="Times New Roman" panose="02020603050405020304" pitchFamily="18" charset="0"/>
                <a:cs typeface="Times New Roman" panose="02020603050405020304" pitchFamily="18" charset="0"/>
              </a:rPr>
              <a:t>, where the goal is to determine whether a person has diabetes or not (e.g., diabetic vs. non-diabetic)</a:t>
            </a:r>
          </a:p>
          <a:p>
            <a:pPr marL="139700" indent="0" algn="just">
              <a:buNone/>
            </a:pPr>
            <a:r>
              <a:rPr lang="en-US" sz="2000" dirty="0">
                <a:latin typeface="Times New Roman" panose="02020603050405020304" pitchFamily="18" charset="0"/>
                <a:cs typeface="Times New Roman" panose="02020603050405020304" pitchFamily="18" charset="0"/>
              </a:rPr>
              <a:t>Binary Outcome(+</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a:t>
            </a:r>
          </a:p>
          <a:p>
            <a:pPr marL="139700" indent="0" algn="just">
              <a:buNone/>
            </a:pPr>
            <a:r>
              <a:rPr lang="en-US" sz="2000" dirty="0">
                <a:latin typeface="Times New Roman" panose="02020603050405020304" pitchFamily="18" charset="0"/>
                <a:cs typeface="Times New Roman" panose="02020603050405020304" pitchFamily="18" charset="0"/>
              </a:rPr>
              <a:t>Logistic regression is designed to handle a categorical dependent variable:</a:t>
            </a:r>
          </a:p>
          <a:p>
            <a:pPr marL="139700" indent="0" algn="just">
              <a:buNone/>
            </a:pPr>
            <a:r>
              <a:rPr lang="en-US" sz="2000" dirty="0">
                <a:latin typeface="Times New Roman" panose="02020603050405020304" pitchFamily="18" charset="0"/>
                <a:cs typeface="Times New Roman" panose="02020603050405020304" pitchFamily="18" charset="0"/>
              </a:rPr>
              <a:t>Dependent variable: Whether a person has diabetes (0 for no, 1 for yes).</a:t>
            </a:r>
          </a:p>
          <a:p>
            <a:pPr marL="139700" indent="0" algn="just">
              <a:buNone/>
            </a:pPr>
            <a:r>
              <a:rPr lang="en-US" sz="2000" dirty="0">
                <a:latin typeface="Times New Roman" panose="02020603050405020304" pitchFamily="18" charset="0"/>
                <a:cs typeface="Times New Roman" panose="02020603050405020304" pitchFamily="18" charset="0"/>
              </a:rPr>
              <a:t>For instance:</a:t>
            </a:r>
          </a:p>
          <a:p>
            <a:pPr marL="139700" indent="0" algn="just">
              <a:buNone/>
            </a:pPr>
            <a:r>
              <a:rPr lang="en-US" sz="2000" dirty="0">
                <a:latin typeface="Times New Roman" panose="02020603050405020304" pitchFamily="18" charset="0"/>
                <a:cs typeface="Times New Roman" panose="02020603050405020304" pitchFamily="18" charset="0"/>
              </a:rPr>
              <a:t>If a classification output of 1 means "</a:t>
            </a:r>
            <a:r>
              <a:rPr lang="en-US" sz="2000" dirty="0">
                <a:solidFill>
                  <a:srgbClr val="FF0000"/>
                </a:solidFill>
                <a:latin typeface="Times New Roman" panose="02020603050405020304" pitchFamily="18" charset="0"/>
                <a:cs typeface="Times New Roman" panose="02020603050405020304" pitchFamily="18" charset="0"/>
              </a:rPr>
              <a:t>diabetic</a:t>
            </a:r>
            <a:r>
              <a:rPr lang="en-US" sz="2000" dirty="0">
                <a:latin typeface="Times New Roman" panose="02020603050405020304" pitchFamily="18" charset="0"/>
                <a:cs typeface="Times New Roman" panose="02020603050405020304" pitchFamily="18" charset="0"/>
              </a:rPr>
              <a:t>"</a:t>
            </a:r>
          </a:p>
          <a:p>
            <a:pPr marL="139700" indent="0" algn="just">
              <a:buNone/>
            </a:pPr>
            <a:r>
              <a:rPr lang="en-US" sz="2000" dirty="0">
                <a:latin typeface="Times New Roman" panose="02020603050405020304" pitchFamily="18" charset="0"/>
                <a:cs typeface="Times New Roman" panose="02020603050405020304" pitchFamily="18" charset="0"/>
              </a:rPr>
              <a:t>If a classification output of 0 means "</a:t>
            </a:r>
            <a:r>
              <a:rPr lang="en-US" sz="2000" dirty="0">
                <a:solidFill>
                  <a:srgbClr val="FF0000"/>
                </a:solidFill>
                <a:latin typeface="Times New Roman" panose="02020603050405020304" pitchFamily="18" charset="0"/>
                <a:cs typeface="Times New Roman" panose="02020603050405020304" pitchFamily="18" charset="0"/>
              </a:rPr>
              <a:t>non-diabetic</a:t>
            </a:r>
            <a:r>
              <a:rPr lang="en-US" sz="2000" dirty="0">
                <a:latin typeface="Times New Roman" panose="02020603050405020304" pitchFamily="18" charset="0"/>
                <a:cs typeface="Times New Roman" panose="02020603050405020304" pitchFamily="18" charset="0"/>
              </a:rPr>
              <a:t>"</a:t>
            </a:r>
          </a:p>
          <a:p>
            <a:pPr marL="139700" indent="0" algn="just">
              <a:buNone/>
            </a:pPr>
            <a:endParaRPr lang="en-US" sz="2000" dirty="0">
              <a:latin typeface="Times New Roman" panose="02020603050405020304" pitchFamily="18" charset="0"/>
              <a:cs typeface="Times New Roman" panose="02020603050405020304" pitchFamily="18" charset="0"/>
            </a:endParaRPr>
          </a:p>
          <a:p>
            <a:pPr marL="139700" indent="0" algn="just">
              <a:buNone/>
            </a:pPr>
            <a:endParaRPr lang="en-US" sz="2000" dirty="0">
              <a:latin typeface="Times New Roman" panose="02020603050405020304" pitchFamily="18" charset="0"/>
              <a:cs typeface="Times New Roman" panose="02020603050405020304" pitchFamily="18" charset="0"/>
            </a:endParaRPr>
          </a:p>
          <a:p>
            <a:pPr marL="139700" indent="0" algn="just">
              <a:buNone/>
            </a:pPr>
            <a:endParaRPr lang="en-US" sz="2000" dirty="0">
              <a:latin typeface="Times New Roman" panose="02020603050405020304" pitchFamily="18" charset="0"/>
              <a:cs typeface="Times New Roman" panose="02020603050405020304" pitchFamily="18" charset="0"/>
            </a:endParaRPr>
          </a:p>
          <a:p>
            <a:pPr marL="13970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0D1AA07-DFC1-E74F-8FFC-6A264668E079}"/>
              </a:ext>
            </a:extLst>
          </p:cNvPr>
          <p:cNvSpPr>
            <a:spLocks noGrp="1"/>
          </p:cNvSpPr>
          <p:nvPr>
            <p:ph type="title"/>
          </p:nvPr>
        </p:nvSpPr>
        <p:spPr>
          <a:xfrm>
            <a:off x="719999" y="445024"/>
            <a:ext cx="8242931" cy="722873"/>
          </a:xfrm>
        </p:spPr>
        <p:txBody>
          <a:bodyPr/>
          <a:lstStyle/>
          <a:p>
            <a:r>
              <a:rPr lang="en-US" sz="2800" dirty="0">
                <a:latin typeface="Times New Roman" panose="02020603050405020304" pitchFamily="18" charset="0"/>
                <a:cs typeface="Times New Roman" panose="02020603050405020304" pitchFamily="18" charset="0"/>
              </a:rPr>
              <a:t>How diabetes problem is suitable for logistic model</a:t>
            </a:r>
            <a:br>
              <a:rPr lang="en-US" sz="36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08190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FE094F-F966-E24D-9375-61253A6BA376}"/>
              </a:ext>
            </a:extLst>
          </p:cNvPr>
          <p:cNvSpPr>
            <a:spLocks noGrp="1"/>
          </p:cNvSpPr>
          <p:nvPr>
            <p:ph type="subTitle" idx="1"/>
          </p:nvPr>
        </p:nvSpPr>
        <p:spPr/>
        <p:txBody>
          <a:bodyPr/>
          <a:lstStyle/>
          <a:p>
            <a:pPr marL="139700" indent="0">
              <a:buNone/>
            </a:pPr>
            <a:r>
              <a:rPr lang="en-US" sz="1800" dirty="0">
                <a:latin typeface="Times New Roman" panose="02020603050405020304" pitchFamily="18" charset="0"/>
                <a:cs typeface="Times New Roman" panose="02020603050405020304" pitchFamily="18" charset="0"/>
              </a:rPr>
              <a:t>The model applies a decision threshold to convert the probability into a binary class</a:t>
            </a:r>
          </a:p>
          <a:p>
            <a:pPr marL="139700" indent="0">
              <a:buNone/>
            </a:pPr>
            <a:endParaRPr lang="en-US" sz="1800" dirty="0">
              <a:latin typeface="Times New Roman" panose="02020603050405020304" pitchFamily="18" charset="0"/>
              <a:cs typeface="Times New Roman" panose="02020603050405020304" pitchFamily="18" charset="0"/>
            </a:endParaRPr>
          </a:p>
          <a:p>
            <a:pPr marL="139700" indent="0">
              <a:buNone/>
            </a:pPr>
            <a:r>
              <a:rPr lang="en-US" sz="1800" dirty="0">
                <a:latin typeface="Times New Roman" panose="02020603050405020304" pitchFamily="18" charset="0"/>
                <a:cs typeface="Times New Roman" panose="02020603050405020304" pitchFamily="18" charset="0"/>
              </a:rPr>
              <a:t>Default threshold value (0.5):</a:t>
            </a:r>
          </a:p>
          <a:p>
            <a:pPr marL="139700" indent="0">
              <a:buNone/>
            </a:pPr>
            <a:r>
              <a:rPr lang="en-US" sz="1800" dirty="0">
                <a:latin typeface="Times New Roman" panose="02020603050405020304" pitchFamily="18" charset="0"/>
                <a:cs typeface="Times New Roman" panose="02020603050405020304" pitchFamily="18" charset="0"/>
              </a:rPr>
              <a:t>If P(y=1)≥0.5, classify as 1 (diabetic)</a:t>
            </a:r>
          </a:p>
          <a:p>
            <a:pPr marL="139700" indent="0">
              <a:buNone/>
            </a:pPr>
            <a:r>
              <a:rPr lang="en-US" sz="1800" dirty="0">
                <a:latin typeface="Times New Roman" panose="02020603050405020304" pitchFamily="18" charset="0"/>
                <a:cs typeface="Times New Roman" panose="02020603050405020304" pitchFamily="18" charset="0"/>
              </a:rPr>
              <a:t>If P(y=1)&lt;0.5, classify as 0 (non-diabetic)</a:t>
            </a:r>
          </a:p>
          <a:p>
            <a:pPr marL="139700" indent="0">
              <a:buNone/>
            </a:pPr>
            <a:endParaRPr lang="en-US" sz="1800" dirty="0">
              <a:latin typeface="Times New Roman" panose="02020603050405020304" pitchFamily="18" charset="0"/>
              <a:cs typeface="Times New Roman" panose="02020603050405020304" pitchFamily="18" charset="0"/>
            </a:endParaRPr>
          </a:p>
          <a:p>
            <a:pPr marL="139700" indent="0">
              <a:buNone/>
            </a:pPr>
            <a:r>
              <a:rPr lang="en-US" sz="1800" dirty="0">
                <a:latin typeface="Times New Roman" panose="02020603050405020304" pitchFamily="18" charset="0"/>
                <a:cs typeface="Times New Roman" panose="02020603050405020304" pitchFamily="18" charset="0"/>
              </a:rPr>
              <a:t>Custom Thresholds: The threshold can be adjusted depending on the problem. For example:</a:t>
            </a:r>
          </a:p>
          <a:p>
            <a:pPr marL="139700" indent="0">
              <a:buNone/>
            </a:pPr>
            <a:r>
              <a:rPr lang="en-US" sz="1800" dirty="0">
                <a:latin typeface="Times New Roman" panose="02020603050405020304" pitchFamily="18" charset="0"/>
                <a:cs typeface="Times New Roman" panose="02020603050405020304" pitchFamily="18" charset="0"/>
              </a:rPr>
              <a:t>In a healthcare scenario, it may be better to use a lower threshold (e.g., 0.3) to minimize false negatives (i.e., missing diabetic patients).</a:t>
            </a:r>
          </a:p>
          <a:p>
            <a:pPr marL="139700" indent="0">
              <a:buNone/>
            </a:pPr>
            <a:endParaRPr lang="en-US" dirty="0"/>
          </a:p>
        </p:txBody>
      </p:sp>
      <p:sp>
        <p:nvSpPr>
          <p:cNvPr id="3" name="Title 2">
            <a:extLst>
              <a:ext uri="{FF2B5EF4-FFF2-40B4-BE49-F238E27FC236}">
                <a16:creationId xmlns:a16="http://schemas.microsoft.com/office/drawing/2014/main" id="{B4F237B2-B742-2E4C-67E9-590611921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Threshold value for Classification</a:t>
            </a:r>
          </a:p>
        </p:txBody>
      </p:sp>
    </p:spTree>
    <p:extLst>
      <p:ext uri="{BB962C8B-B14F-4D97-AF65-F5344CB8AC3E}">
        <p14:creationId xmlns:p14="http://schemas.microsoft.com/office/powerpoint/2010/main" val="19039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967CD-A9E8-F533-3B28-D17FD6ED9B52}"/>
              </a:ext>
            </a:extLst>
          </p:cNvPr>
          <p:cNvPicPr>
            <a:picLocks noChangeAspect="1"/>
          </p:cNvPicPr>
          <p:nvPr/>
        </p:nvPicPr>
        <p:blipFill>
          <a:blip r:embed="rId2"/>
          <a:stretch>
            <a:fillRect/>
          </a:stretch>
        </p:blipFill>
        <p:spPr>
          <a:xfrm>
            <a:off x="719999" y="1212524"/>
            <a:ext cx="7703999" cy="3645225"/>
          </a:xfrm>
          <a:prstGeom prst="rect">
            <a:avLst/>
          </a:prstGeom>
        </p:spPr>
      </p:pic>
      <p:sp>
        <p:nvSpPr>
          <p:cNvPr id="2" name="Subtitle 1">
            <a:extLst>
              <a:ext uri="{FF2B5EF4-FFF2-40B4-BE49-F238E27FC236}">
                <a16:creationId xmlns:a16="http://schemas.microsoft.com/office/drawing/2014/main" id="{4B565444-E8A7-DE85-F524-20AE3E29BF42}"/>
              </a:ext>
            </a:extLst>
          </p:cNvPr>
          <p:cNvSpPr>
            <a:spLocks noGrp="1"/>
          </p:cNvSpPr>
          <p:nvPr>
            <p:ph type="subTitle" idx="1"/>
          </p:nvPr>
        </p:nvSpPr>
        <p:spPr>
          <a:xfrm>
            <a:off x="720000" y="1212525"/>
            <a:ext cx="7704000" cy="3645224"/>
          </a:xfrm>
        </p:spPr>
        <p:txBody>
          <a:bodyPr/>
          <a:lstStyle/>
          <a:p>
            <a:pPr marL="139700" indent="0">
              <a:buNone/>
            </a:pPr>
            <a:r>
              <a:rPr lang="en-US" dirty="0"/>
              <a:t>.</a:t>
            </a:r>
          </a:p>
        </p:txBody>
      </p:sp>
      <p:sp>
        <p:nvSpPr>
          <p:cNvPr id="3" name="Title 2">
            <a:extLst>
              <a:ext uri="{FF2B5EF4-FFF2-40B4-BE49-F238E27FC236}">
                <a16:creationId xmlns:a16="http://schemas.microsoft.com/office/drawing/2014/main" id="{4548FB65-8BF4-90B7-B21D-748860672C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Testing &amp; Accuracy </a:t>
            </a:r>
          </a:p>
        </p:txBody>
      </p:sp>
    </p:spTree>
    <p:extLst>
      <p:ext uri="{BB962C8B-B14F-4D97-AF65-F5344CB8AC3E}">
        <p14:creationId xmlns:p14="http://schemas.microsoft.com/office/powerpoint/2010/main" val="11923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2FBD3EE-1784-A465-8234-31F716510D13}"/>
              </a:ext>
            </a:extLst>
          </p:cNvPr>
          <p:cNvSpPr>
            <a:spLocks noGrp="1"/>
          </p:cNvSpPr>
          <p:nvPr>
            <p:ph type="subTitle" idx="1"/>
          </p:nvPr>
        </p:nvSpPr>
        <p:spPr>
          <a:xfrm>
            <a:off x="720000" y="1212525"/>
            <a:ext cx="7364745" cy="3485950"/>
          </a:xfrm>
        </p:spPr>
        <p:txBody>
          <a:bodyPr/>
          <a:lstStyle/>
          <a:p>
            <a:pPr marL="139700" indent="0">
              <a:buNone/>
            </a:pPr>
            <a:r>
              <a:rPr lang="en-US" dirty="0"/>
              <a:t>.</a:t>
            </a:r>
          </a:p>
        </p:txBody>
      </p:sp>
      <p:sp>
        <p:nvSpPr>
          <p:cNvPr id="3" name="Title 2">
            <a:extLst>
              <a:ext uri="{FF2B5EF4-FFF2-40B4-BE49-F238E27FC236}">
                <a16:creationId xmlns:a16="http://schemas.microsoft.com/office/drawing/2014/main" id="{7AB1C7D8-F104-1057-0C0E-1834154B1B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Accuracy Comparison </a:t>
            </a:r>
          </a:p>
        </p:txBody>
      </p:sp>
      <p:graphicFrame>
        <p:nvGraphicFramePr>
          <p:cNvPr id="4" name="Table 3">
            <a:extLst>
              <a:ext uri="{FF2B5EF4-FFF2-40B4-BE49-F238E27FC236}">
                <a16:creationId xmlns:a16="http://schemas.microsoft.com/office/drawing/2014/main" id="{AA1B35AE-8514-281A-FA8D-0A99C7F1FCC6}"/>
              </a:ext>
            </a:extLst>
          </p:cNvPr>
          <p:cNvGraphicFramePr>
            <a:graphicFrameLocks noGrp="1"/>
          </p:cNvGraphicFramePr>
          <p:nvPr>
            <p:extLst>
              <p:ext uri="{D42A27DB-BD31-4B8C-83A1-F6EECF244321}">
                <p14:modId xmlns:p14="http://schemas.microsoft.com/office/powerpoint/2010/main" val="3167172098"/>
              </p:ext>
            </p:extLst>
          </p:nvPr>
        </p:nvGraphicFramePr>
        <p:xfrm>
          <a:off x="1059256" y="1212525"/>
          <a:ext cx="7025490" cy="3621476"/>
        </p:xfrm>
        <a:graphic>
          <a:graphicData uri="http://schemas.openxmlformats.org/drawingml/2006/table">
            <a:tbl>
              <a:tblPr firstRow="1" bandRow="1">
                <a:tableStyleId>{9D7B26C5-4107-4FEC-AEDC-1716B250A1EF}</a:tableStyleId>
              </a:tblPr>
              <a:tblGrid>
                <a:gridCol w="3100323">
                  <a:extLst>
                    <a:ext uri="{9D8B030D-6E8A-4147-A177-3AD203B41FA5}">
                      <a16:colId xmlns:a16="http://schemas.microsoft.com/office/drawing/2014/main" val="470611304"/>
                    </a:ext>
                  </a:extLst>
                </a:gridCol>
                <a:gridCol w="3925167">
                  <a:extLst>
                    <a:ext uri="{9D8B030D-6E8A-4147-A177-3AD203B41FA5}">
                      <a16:colId xmlns:a16="http://schemas.microsoft.com/office/drawing/2014/main" val="1244447715"/>
                    </a:ext>
                  </a:extLst>
                </a:gridCol>
              </a:tblGrid>
              <a:tr h="597254">
                <a:tc>
                  <a:txBody>
                    <a:bodyPr/>
                    <a:lstStyle/>
                    <a:p>
                      <a:r>
                        <a:rPr lang="en-US" sz="2000" dirty="0">
                          <a:latin typeface="Times New Roman" panose="02020603050405020304" pitchFamily="18" charset="0"/>
                          <a:cs typeface="Times New Roman" panose="02020603050405020304" pitchFamily="18" charset="0"/>
                        </a:rPr>
                        <a:t>ML Model </a:t>
                      </a:r>
                    </a:p>
                  </a:txBody>
                  <a:tcPr/>
                </a:tc>
                <a:tc>
                  <a:txBody>
                    <a:bodyPr/>
                    <a:lstStyle/>
                    <a:p>
                      <a:r>
                        <a:rPr lang="en-US" dirty="0"/>
                        <a:t> </a:t>
                      </a:r>
                      <a:r>
                        <a:rPr lang="en-US" sz="2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46630214"/>
                  </a:ext>
                </a:extLst>
              </a:tr>
              <a:tr h="597254">
                <a:tc>
                  <a:txBody>
                    <a:bodyPr/>
                    <a:lstStyle/>
                    <a:p>
                      <a:r>
                        <a:rPr lang="en-US" dirty="0"/>
                        <a:t>Logistic model</a:t>
                      </a:r>
                    </a:p>
                  </a:txBody>
                  <a:tcPr/>
                </a:tc>
                <a:tc>
                  <a:txBody>
                    <a:bodyPr/>
                    <a:lstStyle/>
                    <a:p>
                      <a:r>
                        <a:rPr lang="en-US" dirty="0"/>
                        <a:t>0.74</a:t>
                      </a:r>
                    </a:p>
                  </a:txBody>
                  <a:tcPr/>
                </a:tc>
                <a:extLst>
                  <a:ext uri="{0D108BD9-81ED-4DB2-BD59-A6C34878D82A}">
                    <a16:rowId xmlns:a16="http://schemas.microsoft.com/office/drawing/2014/main" val="440107500"/>
                  </a:ext>
                </a:extLst>
              </a:tr>
              <a:tr h="597254">
                <a:tc>
                  <a:txBody>
                    <a:bodyPr/>
                    <a:lstStyle/>
                    <a:p>
                      <a:r>
                        <a:rPr lang="en-US" dirty="0"/>
                        <a:t>Decision tree model</a:t>
                      </a:r>
                    </a:p>
                  </a:txBody>
                  <a:tcPr/>
                </a:tc>
                <a:tc>
                  <a:txBody>
                    <a:bodyPr/>
                    <a:lstStyle/>
                    <a:p>
                      <a:r>
                        <a:rPr lang="en-US" dirty="0"/>
                        <a:t>0.74</a:t>
                      </a:r>
                    </a:p>
                  </a:txBody>
                  <a:tcPr/>
                </a:tc>
                <a:extLst>
                  <a:ext uri="{0D108BD9-81ED-4DB2-BD59-A6C34878D82A}">
                    <a16:rowId xmlns:a16="http://schemas.microsoft.com/office/drawing/2014/main" val="1522236130"/>
                  </a:ext>
                </a:extLst>
              </a:tr>
              <a:tr h="635206">
                <a:tc>
                  <a:txBody>
                    <a:bodyPr/>
                    <a:lstStyle/>
                    <a:p>
                      <a:r>
                        <a:rPr lang="en-US" dirty="0"/>
                        <a:t>Random forest model</a:t>
                      </a:r>
                    </a:p>
                  </a:txBody>
                  <a:tcPr/>
                </a:tc>
                <a:tc>
                  <a:txBody>
                    <a:bodyPr/>
                    <a:lstStyle/>
                    <a:p>
                      <a:r>
                        <a:rPr lang="en-US" dirty="0"/>
                        <a:t>0.71</a:t>
                      </a:r>
                    </a:p>
                  </a:txBody>
                  <a:tcPr/>
                </a:tc>
                <a:extLst>
                  <a:ext uri="{0D108BD9-81ED-4DB2-BD59-A6C34878D82A}">
                    <a16:rowId xmlns:a16="http://schemas.microsoft.com/office/drawing/2014/main" val="2999879219"/>
                  </a:ext>
                </a:extLst>
              </a:tr>
              <a:tr h="597254">
                <a:tc>
                  <a:txBody>
                    <a:bodyPr/>
                    <a:lstStyle/>
                    <a:p>
                      <a:r>
                        <a:rPr lang="en-US" dirty="0"/>
                        <a:t>KNN model</a:t>
                      </a:r>
                    </a:p>
                  </a:txBody>
                  <a:tcPr/>
                </a:tc>
                <a:tc>
                  <a:txBody>
                    <a:bodyPr/>
                    <a:lstStyle/>
                    <a:p>
                      <a:r>
                        <a:rPr lang="en-US" dirty="0"/>
                        <a:t>0.66</a:t>
                      </a:r>
                    </a:p>
                  </a:txBody>
                  <a:tcPr/>
                </a:tc>
                <a:extLst>
                  <a:ext uri="{0D108BD9-81ED-4DB2-BD59-A6C34878D82A}">
                    <a16:rowId xmlns:a16="http://schemas.microsoft.com/office/drawing/2014/main" val="2437929510"/>
                  </a:ext>
                </a:extLst>
              </a:tr>
              <a:tr h="597254">
                <a:tc>
                  <a:txBody>
                    <a:bodyPr/>
                    <a:lstStyle/>
                    <a:p>
                      <a:r>
                        <a:rPr lang="en-US" dirty="0"/>
                        <a:t>XG – Boost model</a:t>
                      </a:r>
                    </a:p>
                  </a:txBody>
                  <a:tcPr/>
                </a:tc>
                <a:tc>
                  <a:txBody>
                    <a:bodyPr/>
                    <a:lstStyle/>
                    <a:p>
                      <a:r>
                        <a:rPr lang="en-US" dirty="0"/>
                        <a:t>0.70</a:t>
                      </a:r>
                    </a:p>
                  </a:txBody>
                  <a:tcPr/>
                </a:tc>
                <a:extLst>
                  <a:ext uri="{0D108BD9-81ED-4DB2-BD59-A6C34878D82A}">
                    <a16:rowId xmlns:a16="http://schemas.microsoft.com/office/drawing/2014/main" val="2151671523"/>
                  </a:ext>
                </a:extLst>
              </a:tr>
            </a:tbl>
          </a:graphicData>
        </a:graphic>
      </p:graphicFrame>
    </p:spTree>
    <p:extLst>
      <p:ext uri="{BB962C8B-B14F-4D97-AF65-F5344CB8AC3E}">
        <p14:creationId xmlns:p14="http://schemas.microsoft.com/office/powerpoint/2010/main" val="3730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C5F88ED-087C-2C68-F40B-EB4CC1C787DE}"/>
              </a:ext>
            </a:extLst>
          </p:cNvPr>
          <p:cNvSpPr>
            <a:spLocks noGrp="1"/>
          </p:cNvSpPr>
          <p:nvPr>
            <p:ph type="subTitle" idx="1"/>
          </p:nvPr>
        </p:nvSpPr>
        <p:spPr/>
        <p:txBody>
          <a:bodyPr/>
          <a:lstStyle/>
          <a:p>
            <a:pPr marL="139700" indent="0">
              <a:buNone/>
            </a:pPr>
            <a:r>
              <a:rPr lang="en-US" sz="1600" dirty="0">
                <a:latin typeface="Times New Roman" panose="02020603050405020304" pitchFamily="18" charset="0"/>
                <a:cs typeface="Times New Roman" panose="02020603050405020304" pitchFamily="18" charset="0"/>
              </a:rPr>
              <a:t>We have conducted literature review on these two research papers:</a:t>
            </a:r>
          </a:p>
          <a:p>
            <a:endParaRPr lang="en-US" sz="1600" dirty="0">
              <a:latin typeface="Times New Roman" panose="02020603050405020304" pitchFamily="18" charset="0"/>
              <a:cs typeface="Times New Roman" panose="02020603050405020304" pitchFamily="18" charset="0"/>
            </a:endParaRPr>
          </a:p>
          <a:p>
            <a:pPr marL="13970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Joshi, T., Pramila, M., </a:t>
            </a:r>
            <a:r>
              <a:rPr lang="en-US" sz="1600" dirty="0" err="1">
                <a:latin typeface="Times New Roman" panose="02020603050405020304" pitchFamily="18" charset="0"/>
                <a:cs typeface="Times New Roman" panose="02020603050405020304" pitchFamily="18" charset="0"/>
              </a:rPr>
              <a:t>Chawan</a:t>
            </a:r>
            <a:r>
              <a:rPr lang="en-US" sz="1600" dirty="0">
                <a:latin typeface="Times New Roman" panose="02020603050405020304" pitchFamily="18" charset="0"/>
                <a:cs typeface="Times New Roman" panose="02020603050405020304" pitchFamily="18" charset="0"/>
              </a:rPr>
              <a:t>, P.: Diabetes Prediction Using Machine Learning Techniques, pp. 2248– (2018). https://</a:t>
            </a:r>
            <a:r>
              <a:rPr lang="en-US" sz="1600" dirty="0" err="1">
                <a:latin typeface="Times New Roman" panose="02020603050405020304" pitchFamily="18" charset="0"/>
                <a:cs typeface="Times New Roman" panose="02020603050405020304" pitchFamily="18" charset="0"/>
              </a:rPr>
              <a:t>www.researchgate.net</a:t>
            </a:r>
            <a:r>
              <a:rPr lang="en-US" sz="1600" dirty="0">
                <a:latin typeface="Times New Roman" panose="02020603050405020304" pitchFamily="18" charset="0"/>
                <a:cs typeface="Times New Roman" panose="02020603050405020304" pitchFamily="18" charset="0"/>
              </a:rPr>
              <a:t>/publication/337275136_Diabetes_Prediction_Using_Machine _</a:t>
            </a:r>
            <a:r>
              <a:rPr lang="en-US" sz="1600" dirty="0" err="1">
                <a:latin typeface="Times New Roman" panose="02020603050405020304" pitchFamily="18" charset="0"/>
                <a:cs typeface="Times New Roman" panose="02020603050405020304" pitchFamily="18" charset="0"/>
              </a:rPr>
              <a:t>Learning_Techniques</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Diabetes Prediction Using Logistic Regression and K-Nearest Neighbor https://</a:t>
            </a:r>
            <a:r>
              <a:rPr lang="en-US" sz="1600" dirty="0" err="1">
                <a:latin typeface="Times New Roman" panose="02020603050405020304" pitchFamily="18" charset="0"/>
                <a:cs typeface="Times New Roman" panose="02020603050405020304" pitchFamily="18" charset="0"/>
              </a:rPr>
              <a:t>link.springer.com</a:t>
            </a:r>
            <a:r>
              <a:rPr lang="en-US" sz="1600" dirty="0">
                <a:latin typeface="Times New Roman" panose="02020603050405020304" pitchFamily="18" charset="0"/>
                <a:cs typeface="Times New Roman" panose="02020603050405020304" pitchFamily="18" charset="0"/>
              </a:rPr>
              <a:t>/chapter/10.1007/978-981-16-9113-3_30 </a:t>
            </a:r>
          </a:p>
          <a:p>
            <a:endParaRPr lang="en-US" dirty="0"/>
          </a:p>
        </p:txBody>
      </p:sp>
      <p:sp>
        <p:nvSpPr>
          <p:cNvPr id="3" name="Title 2">
            <a:extLst>
              <a:ext uri="{FF2B5EF4-FFF2-40B4-BE49-F238E27FC236}">
                <a16:creationId xmlns:a16="http://schemas.microsoft.com/office/drawing/2014/main" id="{7C32969D-456F-9354-3D29-F480C10D8A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papers </a:t>
            </a:r>
          </a:p>
        </p:txBody>
      </p:sp>
    </p:spTree>
    <p:extLst>
      <p:ext uri="{BB962C8B-B14F-4D97-AF65-F5344CB8AC3E}">
        <p14:creationId xmlns:p14="http://schemas.microsoft.com/office/powerpoint/2010/main" val="47682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71932FE-1952-8497-2F0A-C62786D65C6B}"/>
              </a:ext>
            </a:extLst>
          </p:cNvPr>
          <p:cNvSpPr>
            <a:spLocks noGrp="1"/>
          </p:cNvSpPr>
          <p:nvPr>
            <p:ph type="subTitle" idx="1"/>
          </p:nvPr>
        </p:nvSpPr>
        <p:spPr>
          <a:xfrm>
            <a:off x="720000" y="2571749"/>
            <a:ext cx="7704000" cy="2036775"/>
          </a:xfrm>
        </p:spPr>
        <p:txBody>
          <a:bodyPr/>
          <a:lstStyle/>
          <a:p>
            <a:pPr marL="139700" indent="0">
              <a:buNone/>
            </a:pPr>
            <a:r>
              <a:rPr lang="en" sz="2000" b="1" dirty="0">
                <a:latin typeface="Times New Roman" panose="02020603050405020304" pitchFamily="18" charset="0"/>
                <a:cs typeface="Times New Roman" panose="02020603050405020304" pitchFamily="18" charset="0"/>
              </a:rPr>
              <a:t>                                Do you have any questions?</a:t>
            </a:r>
          </a:p>
          <a:p>
            <a:pPr marL="139700" indent="0">
              <a:buNone/>
            </a:pPr>
            <a:endParaRPr lang="en" sz="2000" b="1" dirty="0">
              <a:latin typeface="Times New Roman" panose="02020603050405020304" pitchFamily="18" charset="0"/>
              <a:cs typeface="Times New Roman" panose="02020603050405020304" pitchFamily="18" charset="0"/>
            </a:endParaRPr>
          </a:p>
          <a:p>
            <a:pPr marL="139700" indent="0">
              <a:buNone/>
            </a:pPr>
            <a:endParaRPr lang="en" sz="2000" b="1"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944C4826-550B-334D-6C81-9C2142FBF4C9}"/>
              </a:ext>
            </a:extLst>
          </p:cNvPr>
          <p:cNvSpPr>
            <a:spLocks noGrp="1"/>
          </p:cNvSpPr>
          <p:nvPr>
            <p:ph type="title"/>
          </p:nvPr>
        </p:nvSpPr>
        <p:spPr>
          <a:xfrm>
            <a:off x="720000" y="445026"/>
            <a:ext cx="7704000" cy="1057850"/>
          </a:xfrm>
        </p:spPr>
        <p:txBody>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9620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C364F85-7D08-D22A-F4C6-8698BE0201FE}"/>
              </a:ext>
            </a:extLst>
          </p:cNvPr>
          <p:cNvSpPr>
            <a:spLocks noGrp="1"/>
          </p:cNvSpPr>
          <p:nvPr>
            <p:ph type="subTitle" idx="1"/>
          </p:nvPr>
        </p:nvSpPr>
        <p:spPr>
          <a:xfrm>
            <a:off x="720000" y="932507"/>
            <a:ext cx="7704000" cy="3820562"/>
          </a:xfrm>
        </p:spPr>
        <p:txBody>
          <a:bodyPr/>
          <a:lstStyle/>
          <a:p>
            <a:pPr marL="139700" indent="0">
              <a:buNone/>
            </a:pPr>
            <a:r>
              <a:rPr lang="en-US" sz="2000" dirty="0">
                <a:latin typeface="Times New Roman" panose="02020603050405020304" pitchFamily="18" charset="0"/>
                <a:cs typeface="Times New Roman" panose="02020603050405020304" pitchFamily="18" charset="0"/>
              </a:rPr>
              <a:t>Diabetes disease </a:t>
            </a:r>
          </a:p>
          <a:p>
            <a:pPr marL="139700" indent="0">
              <a:buNone/>
            </a:pPr>
            <a:r>
              <a:rPr lang="en-US" sz="2000" dirty="0">
                <a:latin typeface="Times New Roman" panose="02020603050405020304" pitchFamily="18" charset="0"/>
                <a:cs typeface="Times New Roman" panose="02020603050405020304" pitchFamily="18" charset="0"/>
              </a:rPr>
              <a:t>Objective of the project</a:t>
            </a:r>
          </a:p>
          <a:p>
            <a:pPr marL="139700" indent="0">
              <a:buNone/>
            </a:pPr>
            <a:r>
              <a:rPr lang="en-US" sz="2000" dirty="0">
                <a:latin typeface="Times New Roman" panose="02020603050405020304" pitchFamily="18" charset="0"/>
                <a:cs typeface="Times New Roman" panose="02020603050405020304" pitchFamily="18" charset="0"/>
              </a:rPr>
              <a:t>Dataset information</a:t>
            </a:r>
          </a:p>
          <a:p>
            <a:pPr marL="139700" indent="0">
              <a:buNone/>
            </a:pPr>
            <a:r>
              <a:rPr lang="en-US" sz="2000" dirty="0">
                <a:latin typeface="Times New Roman" panose="02020603050405020304" pitchFamily="18" charset="0"/>
                <a:cs typeface="Times New Roman" panose="02020603050405020304" pitchFamily="18" charset="0"/>
              </a:rPr>
              <a:t>List of the tools used in proposed project</a:t>
            </a:r>
          </a:p>
          <a:p>
            <a:pPr marL="139700" indent="0">
              <a:buNone/>
            </a:pPr>
            <a:r>
              <a:rPr lang="en-US" sz="2000" dirty="0">
                <a:latin typeface="Times New Roman" panose="02020603050405020304" pitchFamily="18" charset="0"/>
                <a:cs typeface="Times New Roman" panose="02020603050405020304" pitchFamily="18" charset="0"/>
              </a:rPr>
              <a:t>Data Analysis</a:t>
            </a:r>
          </a:p>
          <a:p>
            <a:pPr marL="139700" indent="0">
              <a:buNone/>
            </a:pPr>
            <a:r>
              <a:rPr lang="en-US" sz="2000" dirty="0">
                <a:latin typeface="Times New Roman" panose="02020603050405020304" pitchFamily="18" charset="0"/>
                <a:cs typeface="Times New Roman" panose="02020603050405020304" pitchFamily="18" charset="0"/>
              </a:rPr>
              <a:t>Data visualization</a:t>
            </a:r>
          </a:p>
          <a:p>
            <a:pPr marL="139700" indent="0">
              <a:buNone/>
            </a:pPr>
            <a:r>
              <a:rPr lang="en-US" sz="2000" dirty="0">
                <a:latin typeface="Times New Roman" panose="02020603050405020304" pitchFamily="18" charset="0"/>
                <a:cs typeface="Times New Roman" panose="02020603050405020304" pitchFamily="18" charset="0"/>
              </a:rPr>
              <a:t>Logistic model and mathematics behind logistic model </a:t>
            </a:r>
          </a:p>
          <a:p>
            <a:pPr marL="139700" indent="0">
              <a:buNone/>
            </a:pPr>
            <a:r>
              <a:rPr lang="en-US" sz="2000" dirty="0">
                <a:latin typeface="Times New Roman" panose="02020603050405020304" pitchFamily="18" charset="0"/>
                <a:cs typeface="Times New Roman" panose="02020603050405020304" pitchFamily="18" charset="0"/>
              </a:rPr>
              <a:t>How this diabetes problem is suitable for Logistic model</a:t>
            </a:r>
          </a:p>
          <a:p>
            <a:pPr marL="139700" indent="0">
              <a:buNone/>
            </a:pPr>
            <a:r>
              <a:rPr lang="en-US" sz="2000" dirty="0">
                <a:latin typeface="Times New Roman" panose="02020603050405020304" pitchFamily="18" charset="0"/>
                <a:cs typeface="Times New Roman" panose="02020603050405020304" pitchFamily="18" charset="0"/>
              </a:rPr>
              <a:t>Training and Testing the model </a:t>
            </a:r>
          </a:p>
          <a:p>
            <a:pPr marL="139700" indent="0">
              <a:buNone/>
            </a:pPr>
            <a:r>
              <a:rPr lang="en-US" sz="2000" dirty="0">
                <a:latin typeface="Times New Roman" panose="02020603050405020304" pitchFamily="18" charset="0"/>
                <a:cs typeface="Times New Roman" panose="02020603050405020304" pitchFamily="18" charset="0"/>
              </a:rPr>
              <a:t>Live demo of the model</a:t>
            </a:r>
          </a:p>
          <a:p>
            <a:pPr marL="139700" indent="0">
              <a:buNone/>
            </a:pPr>
            <a:r>
              <a:rPr lang="en-US" sz="2000" dirty="0">
                <a:latin typeface="Times New Roman" panose="02020603050405020304" pitchFamily="18" charset="0"/>
                <a:cs typeface="Times New Roman" panose="02020603050405020304" pitchFamily="18" charset="0"/>
              </a:rPr>
              <a:t>Advantages of the proposed model</a:t>
            </a:r>
          </a:p>
          <a:p>
            <a:pPr marL="139700" indent="0">
              <a:buNone/>
            </a:pPr>
            <a:r>
              <a:rPr lang="en-US" sz="2000" dirty="0">
                <a:latin typeface="Times New Roman" panose="02020603050405020304" pitchFamily="18" charset="0"/>
                <a:cs typeface="Times New Roman" panose="02020603050405020304" pitchFamily="18" charset="0"/>
              </a:rPr>
              <a:t>Reference papers &amp; Conclusion</a:t>
            </a:r>
          </a:p>
          <a:p>
            <a:pPr marL="139700" indent="0">
              <a:buNone/>
            </a:pPr>
            <a:endParaRPr lang="en-US" sz="2000" dirty="0">
              <a:latin typeface="Times New Roman" panose="02020603050405020304" pitchFamily="18" charset="0"/>
              <a:cs typeface="Times New Roman" panose="02020603050405020304" pitchFamily="18" charset="0"/>
            </a:endParaRPr>
          </a:p>
          <a:p>
            <a:pPr marL="139700" indent="0">
              <a:buNone/>
            </a:pPr>
            <a:endParaRPr lang="en-US" dirty="0"/>
          </a:p>
          <a:p>
            <a:pPr marL="139700" indent="0">
              <a:buNone/>
            </a:pPr>
            <a:endParaRPr lang="en-US" dirty="0"/>
          </a:p>
          <a:p>
            <a:pPr marL="139700" indent="0">
              <a:buNone/>
            </a:pPr>
            <a:endParaRPr lang="en-US" dirty="0"/>
          </a:p>
        </p:txBody>
      </p:sp>
      <p:sp>
        <p:nvSpPr>
          <p:cNvPr id="3" name="Title 2">
            <a:extLst>
              <a:ext uri="{FF2B5EF4-FFF2-40B4-BE49-F238E27FC236}">
                <a16:creationId xmlns:a16="http://schemas.microsoft.com/office/drawing/2014/main" id="{838E030A-B65F-7856-F621-141F218658CC}"/>
              </a:ext>
            </a:extLst>
          </p:cNvPr>
          <p:cNvSpPr>
            <a:spLocks noGrp="1"/>
          </p:cNvSpPr>
          <p:nvPr>
            <p:ph type="title"/>
          </p:nvPr>
        </p:nvSpPr>
        <p:spPr>
          <a:xfrm>
            <a:off x="720000" y="244445"/>
            <a:ext cx="7500547" cy="597528"/>
          </a:xfrm>
        </p:spPr>
        <p:txBody>
          <a:bodyPr/>
          <a:lstStyle/>
          <a:p>
            <a:r>
              <a:rPr lang="en-US" dirty="0">
                <a:latin typeface="Times New Roman" panose="02020603050405020304" pitchFamily="18" charset="0"/>
                <a:cs typeface="Times New Roman" panose="02020603050405020304" pitchFamily="18" charset="0"/>
              </a:rPr>
              <a:t>Agenda</a:t>
            </a:r>
            <a:r>
              <a:rPr lang="en-US" dirty="0"/>
              <a:t> </a:t>
            </a:r>
          </a:p>
        </p:txBody>
      </p:sp>
    </p:spTree>
    <p:extLst>
      <p:ext uri="{BB962C8B-B14F-4D97-AF65-F5344CB8AC3E}">
        <p14:creationId xmlns:p14="http://schemas.microsoft.com/office/powerpoint/2010/main" val="100234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1"/>
          <p:cNvSpPr txBox="1">
            <a:spLocks noGrp="1"/>
          </p:cNvSpPr>
          <p:nvPr>
            <p:ph type="subTitle" idx="1"/>
          </p:nvPr>
        </p:nvSpPr>
        <p:spPr>
          <a:xfrm>
            <a:off x="3828949" y="2649162"/>
            <a:ext cx="4952912" cy="11170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Any comments on diabetes disease! and based on which </a:t>
            </a:r>
            <a:r>
              <a:rPr lang="en-US" dirty="0">
                <a:solidFill>
                  <a:schemeClr val="tx2">
                    <a:lumMod val="50000"/>
                  </a:schemeClr>
                </a:solidFill>
              </a:rPr>
              <a:t>input parameter </a:t>
            </a:r>
            <a:r>
              <a:rPr lang="en-US" dirty="0"/>
              <a:t>we can conclude the diabetes??</a:t>
            </a:r>
            <a:endParaRPr dirty="0"/>
          </a:p>
        </p:txBody>
      </p:sp>
      <p:sp>
        <p:nvSpPr>
          <p:cNvPr id="584" name="Google Shape;584;p41"/>
          <p:cNvSpPr txBox="1">
            <a:spLocks noGrp="1"/>
          </p:cNvSpPr>
          <p:nvPr>
            <p:ph type="title"/>
          </p:nvPr>
        </p:nvSpPr>
        <p:spPr>
          <a:xfrm>
            <a:off x="3828950" y="1086416"/>
            <a:ext cx="4636039" cy="6790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What is diabetes!</a:t>
            </a:r>
            <a:endParaRPr sz="3600" dirty="0"/>
          </a:p>
        </p:txBody>
      </p:sp>
      <p:pic>
        <p:nvPicPr>
          <p:cNvPr id="585" name="Google Shape;585;p41"/>
          <p:cNvPicPr preferRelativeResize="0">
            <a:picLocks noGrp="1"/>
          </p:cNvPicPr>
          <p:nvPr>
            <p:ph type="pic" idx="2"/>
          </p:nvPr>
        </p:nvPicPr>
        <p:blipFill rotWithShape="1">
          <a:blip r:embed="rId3">
            <a:alphaModFix/>
          </a:blip>
          <a:srcRect l="-2620" t="-4527" r="2620" b="24954"/>
          <a:stretch/>
        </p:blipFill>
        <p:spPr>
          <a:xfrm>
            <a:off x="-1520925" y="-502475"/>
            <a:ext cx="5138700" cy="6148500"/>
          </a:xfrm>
          <a:prstGeom prst="ellipse">
            <a:avLst/>
          </a:prstGeom>
        </p:spPr>
      </p:pic>
      <p:grpSp>
        <p:nvGrpSpPr>
          <p:cNvPr id="586" name="Google Shape;586;p41"/>
          <p:cNvGrpSpPr/>
          <p:nvPr/>
        </p:nvGrpSpPr>
        <p:grpSpPr>
          <a:xfrm>
            <a:off x="2781951" y="535000"/>
            <a:ext cx="1047000" cy="1047000"/>
            <a:chOff x="5574901" y="405600"/>
            <a:chExt cx="1047000" cy="1047000"/>
          </a:xfrm>
        </p:grpSpPr>
        <p:sp>
          <p:nvSpPr>
            <p:cNvPr id="587" name="Google Shape;587;p41"/>
            <p:cNvSpPr/>
            <p:nvPr/>
          </p:nvSpPr>
          <p:spPr>
            <a:xfrm>
              <a:off x="5574901" y="405600"/>
              <a:ext cx="1047000" cy="1047000"/>
            </a:xfrm>
            <a:prstGeom prst="blockArc">
              <a:avLst>
                <a:gd name="adj1" fmla="val 10800000"/>
                <a:gd name="adj2" fmla="val 85720"/>
                <a:gd name="adj3" fmla="val 215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5901475" y="761269"/>
              <a:ext cx="393900" cy="39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41"/>
          <p:cNvSpPr/>
          <p:nvPr/>
        </p:nvSpPr>
        <p:spPr>
          <a:xfrm rot="10800000">
            <a:off x="-2429675" y="739050"/>
            <a:ext cx="2957400" cy="2957400"/>
          </a:xfrm>
          <a:prstGeom prst="blockArc">
            <a:avLst>
              <a:gd name="adj1" fmla="val 10800000"/>
              <a:gd name="adj2" fmla="val 24036"/>
              <a:gd name="adj3" fmla="val 2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DD820F-7D23-337E-67D4-20AEDFD6B446}"/>
              </a:ext>
            </a:extLst>
          </p:cNvPr>
          <p:cNvSpPr>
            <a:spLocks noGrp="1"/>
          </p:cNvSpPr>
          <p:nvPr>
            <p:ph type="subTitle" idx="1"/>
          </p:nvPr>
        </p:nvSpPr>
        <p:spPr>
          <a:xfrm>
            <a:off x="720000" y="1212525"/>
            <a:ext cx="7597064" cy="3396000"/>
          </a:xfrm>
        </p:spPr>
        <p:txBody>
          <a:bodyPr/>
          <a:lstStyle/>
          <a:p>
            <a:pPr marL="139700" indent="0">
              <a:buNone/>
            </a:pPr>
            <a:endParaRPr lang="en-US" dirty="0"/>
          </a:p>
          <a:p>
            <a:pPr marL="139700" indent="0" algn="just">
              <a:buNone/>
            </a:pPr>
            <a:endParaRPr lang="en-US" sz="2000" dirty="0">
              <a:latin typeface="Times New Roman" panose="02020603050405020304" pitchFamily="18" charset="0"/>
              <a:cs typeface="Times New Roman" panose="02020603050405020304" pitchFamily="18" charset="0"/>
            </a:endParaRPr>
          </a:p>
          <a:p>
            <a:pPr marL="139700" indent="0" algn="just">
              <a:buNone/>
            </a:pPr>
            <a:r>
              <a:rPr lang="en-US" sz="2000" dirty="0">
                <a:latin typeface="Times New Roman" panose="02020603050405020304" pitchFamily="18" charset="0"/>
                <a:cs typeface="Times New Roman" panose="02020603050405020304" pitchFamily="18" charset="0"/>
              </a:rPr>
              <a:t>The main objective the project  is to provide the logistic machine learning model which as the capability to test whether the patient has diabetes or not baes on input parameters such as Glucose levels in blood , BMI, Age, </a:t>
            </a:r>
            <a:r>
              <a:rPr lang="en-US" sz="2000" dirty="0" err="1">
                <a:latin typeface="Times New Roman" panose="02020603050405020304" pitchFamily="18" charset="0"/>
                <a:cs typeface="Times New Roman" panose="02020603050405020304" pitchFamily="18" charset="0"/>
              </a:rPr>
              <a:t>DiabetesPedigreeFunction</a:t>
            </a:r>
            <a:r>
              <a:rPr lang="en-US" sz="2000" dirty="0">
                <a:latin typeface="Times New Roman" panose="02020603050405020304" pitchFamily="18" charset="0"/>
                <a:cs typeface="Times New Roman" panose="02020603050405020304" pitchFamily="18" charset="0"/>
              </a:rPr>
              <a:t> (genetic family history), then we compared logistic model accuracy with other ML models such as Decision tree, random forest, XG-boost and KNN model.</a:t>
            </a:r>
          </a:p>
          <a:p>
            <a:pPr marL="139700" indent="0" algn="just">
              <a:buNone/>
            </a:pPr>
            <a:endParaRPr lang="en-US" sz="2000" dirty="0">
              <a:latin typeface="Times New Roman" panose="02020603050405020304" pitchFamily="18" charset="0"/>
              <a:cs typeface="Times New Roman" panose="02020603050405020304" pitchFamily="18" charset="0"/>
            </a:endParaRPr>
          </a:p>
          <a:p>
            <a:pPr marL="139700" indent="0" algn="just">
              <a:buNone/>
            </a:pPr>
            <a:endParaRPr lang="en-US" dirty="0"/>
          </a:p>
          <a:p>
            <a:pPr marL="139700" indent="0" algn="just">
              <a:buNone/>
            </a:pPr>
            <a:endParaRPr lang="en-US" dirty="0"/>
          </a:p>
          <a:p>
            <a:pPr marL="139700" indent="0">
              <a:buNone/>
            </a:pPr>
            <a:endParaRPr lang="en-US" dirty="0"/>
          </a:p>
          <a:p>
            <a:pPr marL="139700" indent="0">
              <a:buNone/>
            </a:pPr>
            <a:endParaRPr lang="en-US" dirty="0"/>
          </a:p>
          <a:p>
            <a:pPr marL="139700" indent="0">
              <a:buNone/>
            </a:pPr>
            <a:endParaRPr lang="en-US" dirty="0"/>
          </a:p>
        </p:txBody>
      </p:sp>
      <p:sp>
        <p:nvSpPr>
          <p:cNvPr id="3" name="Title 2">
            <a:extLst>
              <a:ext uri="{FF2B5EF4-FFF2-40B4-BE49-F238E27FC236}">
                <a16:creationId xmlns:a16="http://schemas.microsoft.com/office/drawing/2014/main" id="{4156889F-55EC-0F11-65EE-20F729A0027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Objective of the project</a:t>
            </a:r>
            <a:br>
              <a:rPr lang="en-US" sz="36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1480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687455-8C86-42C4-BCF6-44428C2BD824}"/>
              </a:ext>
            </a:extLst>
          </p:cNvPr>
          <p:cNvSpPr>
            <a:spLocks noGrp="1"/>
          </p:cNvSpPr>
          <p:nvPr>
            <p:ph type="subTitle" idx="1"/>
          </p:nvPr>
        </p:nvSpPr>
        <p:spPr>
          <a:xfrm>
            <a:off x="624689" y="1212526"/>
            <a:ext cx="7930836" cy="3685400"/>
          </a:xfrm>
        </p:spPr>
        <p:txBody>
          <a:bodyPr/>
          <a:lstStyle/>
          <a:p>
            <a:pPr marL="139700" indent="0">
              <a:buNone/>
            </a:pPr>
            <a:r>
              <a:rPr lang="en-US" sz="1800" dirty="0">
                <a:latin typeface="Times New Roman" panose="02020603050405020304" pitchFamily="18" charset="0"/>
                <a:cs typeface="Times New Roman" panose="02020603050405020304" pitchFamily="18" charset="0"/>
              </a:rPr>
              <a:t>Dataset name: Diabetics Prediction dataset</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Dataset volume</a:t>
            </a:r>
            <a:r>
              <a:rPr lang="en-US" sz="1800" dirty="0">
                <a:solidFill>
                  <a:srgbClr val="202124"/>
                </a:solidFill>
                <a:latin typeface="Times New Roman" panose="02020603050405020304" pitchFamily="18" charset="0"/>
                <a:cs typeface="Times New Roman" panose="02020603050405020304" pitchFamily="18" charset="0"/>
              </a:rPr>
              <a:t>: 768 rows × 9 columns</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Training data volu</a:t>
            </a:r>
            <a:r>
              <a:rPr lang="en-US" sz="1800" dirty="0">
                <a:solidFill>
                  <a:srgbClr val="202124"/>
                </a:solidFill>
                <a:latin typeface="Times New Roman" panose="02020603050405020304" pitchFamily="18" charset="0"/>
                <a:cs typeface="Times New Roman" panose="02020603050405020304" pitchFamily="18" charset="0"/>
              </a:rPr>
              <a:t>me: 80%</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Testing data volume</a:t>
            </a:r>
            <a:r>
              <a:rPr lang="en-US" sz="1800" dirty="0">
                <a:solidFill>
                  <a:srgbClr val="202124"/>
                </a:solidFill>
                <a:latin typeface="Times New Roman" panose="02020603050405020304" pitchFamily="18" charset="0"/>
                <a:cs typeface="Times New Roman" panose="02020603050405020304" pitchFamily="18" charset="0"/>
              </a:rPr>
              <a:t>: 20%</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Data source: </a:t>
            </a:r>
            <a:r>
              <a:rPr lang="en-US" sz="1800" i="0" dirty="0" err="1">
                <a:solidFill>
                  <a:srgbClr val="202124"/>
                </a:solidFill>
                <a:effectLst/>
                <a:latin typeface="Times New Roman" panose="02020603050405020304" pitchFamily="18" charset="0"/>
                <a:cs typeface="Times New Roman" panose="02020603050405020304" pitchFamily="18" charset="0"/>
              </a:rPr>
              <a:t>Kaggle.com</a:t>
            </a:r>
            <a:r>
              <a:rPr lang="en-US" sz="1800" i="0" dirty="0">
                <a:solidFill>
                  <a:srgbClr val="202124"/>
                </a:solidFill>
                <a:effectLst/>
                <a:latin typeface="Times New Roman" panose="02020603050405020304" pitchFamily="18" charset="0"/>
                <a:cs typeface="Times New Roman" panose="02020603050405020304" pitchFamily="18" charset="0"/>
              </a:rPr>
              <a:t> </a:t>
            </a:r>
          </a:p>
          <a:p>
            <a:pPr marL="139700" indent="0">
              <a:buNone/>
            </a:pPr>
            <a:endParaRPr lang="en-US" sz="1800" dirty="0">
              <a:solidFill>
                <a:srgbClr val="202124"/>
              </a:solidFill>
              <a:latin typeface="Times New Roman" panose="02020603050405020304" pitchFamily="18" charset="0"/>
              <a:cs typeface="Times New Roman" panose="02020603050405020304" pitchFamily="18" charset="0"/>
            </a:endParaRP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Description of the input parameters:</a:t>
            </a:r>
          </a:p>
          <a:p>
            <a:pPr marL="139700" indent="0">
              <a:buNone/>
            </a:pPr>
            <a:endParaRPr lang="en-US" sz="1800" i="0" dirty="0">
              <a:solidFill>
                <a:srgbClr val="202124"/>
              </a:solidFill>
              <a:effectLst/>
              <a:latin typeface="Times New Roman" panose="02020603050405020304" pitchFamily="18" charset="0"/>
              <a:cs typeface="Times New Roman" panose="02020603050405020304" pitchFamily="18" charset="0"/>
            </a:endParaRP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Glucose: High glucose levels are closely associated with diabetes.</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BMI: A higher BMI is often linked to diabetes risk.</a:t>
            </a:r>
          </a:p>
          <a:p>
            <a:pPr marL="139700" indent="0">
              <a:buNone/>
            </a:pPr>
            <a:r>
              <a:rPr lang="en-US" sz="1800" i="0" dirty="0">
                <a:solidFill>
                  <a:srgbClr val="202124"/>
                </a:solidFill>
                <a:effectLst/>
                <a:latin typeface="Times New Roman" panose="02020603050405020304" pitchFamily="18" charset="0"/>
                <a:cs typeface="Times New Roman" panose="02020603050405020304" pitchFamily="18" charset="0"/>
              </a:rPr>
              <a:t>Age: Older age can be associated with a higher risk of diabetes.</a:t>
            </a:r>
          </a:p>
          <a:p>
            <a:pPr marL="139700" indent="0">
              <a:buNone/>
            </a:pPr>
            <a:r>
              <a:rPr lang="en-US" sz="1800" i="0" dirty="0" err="1">
                <a:solidFill>
                  <a:srgbClr val="202124"/>
                </a:solidFill>
                <a:effectLst/>
                <a:latin typeface="Times New Roman" panose="02020603050405020304" pitchFamily="18" charset="0"/>
                <a:cs typeface="Times New Roman" panose="02020603050405020304" pitchFamily="18" charset="0"/>
              </a:rPr>
              <a:t>DiabetesPedigreeFunction</a:t>
            </a:r>
            <a:r>
              <a:rPr lang="en-US" sz="1800" i="0" dirty="0">
                <a:solidFill>
                  <a:srgbClr val="202124"/>
                </a:solidFill>
                <a:effectLst/>
                <a:latin typeface="Times New Roman" panose="02020603050405020304" pitchFamily="18" charset="0"/>
                <a:cs typeface="Times New Roman" panose="02020603050405020304" pitchFamily="18" charset="0"/>
              </a:rPr>
              <a:t>: This represents genetic predisposition based on family history.</a:t>
            </a:r>
          </a:p>
          <a:p>
            <a:pPr marL="139700" indent="0">
              <a:buNone/>
            </a:pPr>
            <a:endParaRPr lang="en-US" sz="1800" i="0" dirty="0">
              <a:solidFill>
                <a:srgbClr val="202124"/>
              </a:solidFill>
              <a:effectLst/>
              <a:latin typeface="Times New Roman" panose="02020603050405020304" pitchFamily="18" charset="0"/>
              <a:cs typeface="Times New Roman" panose="02020603050405020304" pitchFamily="18" charset="0"/>
            </a:endParaRPr>
          </a:p>
          <a:p>
            <a:pPr marL="139700" indent="0">
              <a:buNone/>
            </a:pPr>
            <a:endParaRPr lang="en-US" dirty="0"/>
          </a:p>
        </p:txBody>
      </p:sp>
      <p:sp>
        <p:nvSpPr>
          <p:cNvPr id="3" name="Title 2">
            <a:extLst>
              <a:ext uri="{FF2B5EF4-FFF2-40B4-BE49-F238E27FC236}">
                <a16:creationId xmlns:a16="http://schemas.microsoft.com/office/drawing/2014/main" id="{369D0130-4CF2-4D9D-DFF3-4E122031D7D4}"/>
              </a:ext>
            </a:extLst>
          </p:cNvPr>
          <p:cNvSpPr>
            <a:spLocks noGrp="1"/>
          </p:cNvSpPr>
          <p:nvPr>
            <p:ph type="title"/>
          </p:nvPr>
        </p:nvSpPr>
        <p:spPr>
          <a:xfrm>
            <a:off x="720000" y="445025"/>
            <a:ext cx="7704000" cy="587070"/>
          </a:xfrm>
        </p:spPr>
        <p:txBody>
          <a:bodyPr/>
          <a:lstStyle/>
          <a:p>
            <a:r>
              <a:rPr lang="en-US" sz="3600" dirty="0">
                <a:latin typeface="Times New Roman" panose="02020603050405020304" pitchFamily="18" charset="0"/>
                <a:cs typeface="Times New Roman" panose="02020603050405020304" pitchFamily="18" charset="0"/>
              </a:rPr>
              <a:t>Dataset information</a:t>
            </a:r>
            <a:br>
              <a:rPr lang="en-US" sz="36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2222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0"/>
          <p:cNvSpPr txBox="1">
            <a:spLocks noGrp="1"/>
          </p:cNvSpPr>
          <p:nvPr>
            <p:ph type="subTitle" idx="14"/>
          </p:nvPr>
        </p:nvSpPr>
        <p:spPr>
          <a:xfrm>
            <a:off x="720075" y="1627137"/>
            <a:ext cx="2430900" cy="7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a:t>
            </a:r>
            <a:endParaRPr dirty="0"/>
          </a:p>
        </p:txBody>
      </p:sp>
      <p:sp>
        <p:nvSpPr>
          <p:cNvPr id="564" name="Google Shape;564;p40"/>
          <p:cNvSpPr txBox="1">
            <a:spLocks noGrp="1"/>
          </p:cNvSpPr>
          <p:nvPr>
            <p:ph type="title"/>
          </p:nvPr>
        </p:nvSpPr>
        <p:spPr>
          <a:xfrm>
            <a:off x="1272113" y="1147025"/>
            <a:ext cx="13269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5" name="Google Shape;565;p40"/>
          <p:cNvSpPr txBox="1">
            <a:spLocks noGrp="1"/>
          </p:cNvSpPr>
          <p:nvPr>
            <p:ph type="subTitle" idx="1"/>
          </p:nvPr>
        </p:nvSpPr>
        <p:spPr>
          <a:xfrm>
            <a:off x="720075" y="2294803"/>
            <a:ext cx="2430900" cy="5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to write the business logic</a:t>
            </a:r>
            <a:endParaRPr dirty="0"/>
          </a:p>
        </p:txBody>
      </p:sp>
      <p:sp>
        <p:nvSpPr>
          <p:cNvPr id="566" name="Google Shape;566;p40"/>
          <p:cNvSpPr txBox="1">
            <a:spLocks noGrp="1"/>
          </p:cNvSpPr>
          <p:nvPr>
            <p:ph type="title" idx="2"/>
          </p:nvPr>
        </p:nvSpPr>
        <p:spPr>
          <a:xfrm>
            <a:off x="3908588" y="1147025"/>
            <a:ext cx="13269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7" name="Google Shape;567;p40"/>
          <p:cNvSpPr txBox="1">
            <a:spLocks noGrp="1"/>
          </p:cNvSpPr>
          <p:nvPr>
            <p:ph type="subTitle" idx="3"/>
          </p:nvPr>
        </p:nvSpPr>
        <p:spPr>
          <a:xfrm>
            <a:off x="3356550" y="2294803"/>
            <a:ext cx="2430900" cy="5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a:t>
            </a:r>
            <a:r>
              <a:rPr lang="en-US" dirty="0" err="1"/>
              <a:t>Numpy</a:t>
            </a:r>
            <a:r>
              <a:rPr lang="en-US" dirty="0"/>
              <a:t>, Pandas and Matplotlib for data analysis</a:t>
            </a:r>
            <a:endParaRPr dirty="0"/>
          </a:p>
        </p:txBody>
      </p:sp>
      <p:sp>
        <p:nvSpPr>
          <p:cNvPr id="568" name="Google Shape;568;p40"/>
          <p:cNvSpPr txBox="1">
            <a:spLocks noGrp="1"/>
          </p:cNvSpPr>
          <p:nvPr>
            <p:ph type="title" idx="4"/>
          </p:nvPr>
        </p:nvSpPr>
        <p:spPr>
          <a:xfrm>
            <a:off x="6545063" y="1147025"/>
            <a:ext cx="13269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69" name="Google Shape;569;p40"/>
          <p:cNvSpPr txBox="1">
            <a:spLocks noGrp="1"/>
          </p:cNvSpPr>
          <p:nvPr>
            <p:ph type="subTitle" idx="5"/>
          </p:nvPr>
        </p:nvSpPr>
        <p:spPr>
          <a:xfrm>
            <a:off x="5993025" y="2294803"/>
            <a:ext cx="2430900" cy="5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to import required ML algorithm</a:t>
            </a:r>
            <a:endParaRPr dirty="0"/>
          </a:p>
        </p:txBody>
      </p:sp>
      <p:sp>
        <p:nvSpPr>
          <p:cNvPr id="570" name="Google Shape;570;p40"/>
          <p:cNvSpPr txBox="1">
            <a:spLocks noGrp="1"/>
          </p:cNvSpPr>
          <p:nvPr>
            <p:ph type="title" idx="6"/>
          </p:nvPr>
        </p:nvSpPr>
        <p:spPr>
          <a:xfrm>
            <a:off x="2590351" y="2876199"/>
            <a:ext cx="13269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1" name="Google Shape;571;p40"/>
          <p:cNvSpPr txBox="1">
            <a:spLocks noGrp="1"/>
          </p:cNvSpPr>
          <p:nvPr>
            <p:ph type="subTitle" idx="7"/>
          </p:nvPr>
        </p:nvSpPr>
        <p:spPr>
          <a:xfrm>
            <a:off x="2038313" y="4024826"/>
            <a:ext cx="2430900" cy="8912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Logistic regression model to classify the diabetes dataset &amp; Compared with other ML model  performance</a:t>
            </a:r>
            <a:endParaRPr dirty="0"/>
          </a:p>
        </p:txBody>
      </p:sp>
      <p:sp>
        <p:nvSpPr>
          <p:cNvPr id="572" name="Google Shape;572;p40"/>
          <p:cNvSpPr txBox="1">
            <a:spLocks noGrp="1"/>
          </p:cNvSpPr>
          <p:nvPr>
            <p:ph type="title" idx="8"/>
          </p:nvPr>
        </p:nvSpPr>
        <p:spPr>
          <a:xfrm>
            <a:off x="5226826" y="2876199"/>
            <a:ext cx="13269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73" name="Google Shape;573;p40"/>
          <p:cNvSpPr txBox="1">
            <a:spLocks noGrp="1"/>
          </p:cNvSpPr>
          <p:nvPr>
            <p:ph type="subTitle" idx="9"/>
          </p:nvPr>
        </p:nvSpPr>
        <p:spPr>
          <a:xfrm>
            <a:off x="4674788" y="4024827"/>
            <a:ext cx="2430900" cy="5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to compile the proposed model</a:t>
            </a:r>
            <a:endParaRPr dirty="0"/>
          </a:p>
        </p:txBody>
      </p:sp>
      <p:sp>
        <p:nvSpPr>
          <p:cNvPr id="574" name="Google Shape;574;p40"/>
          <p:cNvSpPr txBox="1">
            <a:spLocks noGrp="1"/>
          </p:cNvSpPr>
          <p:nvPr>
            <p:ph type="title" idx="13"/>
          </p:nvPr>
        </p:nvSpPr>
        <p:spPr>
          <a:xfrm>
            <a:off x="720000" y="445025"/>
            <a:ext cx="7704000" cy="487482"/>
          </a:xfrm>
          <a:prstGeom prst="rect">
            <a:avLst/>
          </a:prstGeom>
        </p:spPr>
        <p:txBody>
          <a:bodyPr spcFirstLastPara="1" wrap="square" lIns="91425" tIns="91425" rIns="91425" bIns="91425" anchor="t" anchorCtr="0">
            <a:noAutofit/>
          </a:bodyPr>
          <a:lstStyle/>
          <a:p>
            <a:pPr marL="139700" indent="0">
              <a:buNone/>
            </a:pPr>
            <a:r>
              <a:rPr lang="en-US" sz="3200" dirty="0">
                <a:latin typeface="Times New Roman" panose="02020603050405020304" pitchFamily="18" charset="0"/>
                <a:cs typeface="Times New Roman" panose="02020603050405020304" pitchFamily="18" charset="0"/>
              </a:rPr>
              <a:t>List of the tools used in proposed project</a:t>
            </a:r>
          </a:p>
        </p:txBody>
      </p:sp>
      <p:sp>
        <p:nvSpPr>
          <p:cNvPr id="575" name="Google Shape;575;p40"/>
          <p:cNvSpPr txBox="1">
            <a:spLocks noGrp="1"/>
          </p:cNvSpPr>
          <p:nvPr>
            <p:ph type="subTitle" idx="15"/>
          </p:nvPr>
        </p:nvSpPr>
        <p:spPr>
          <a:xfrm>
            <a:off x="3356550" y="1627137"/>
            <a:ext cx="2430900" cy="7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 for DS</a:t>
            </a:r>
            <a:endParaRPr dirty="0"/>
          </a:p>
        </p:txBody>
      </p:sp>
      <p:sp>
        <p:nvSpPr>
          <p:cNvPr id="576" name="Google Shape;576;p40"/>
          <p:cNvSpPr txBox="1">
            <a:spLocks noGrp="1"/>
          </p:cNvSpPr>
          <p:nvPr>
            <p:ph type="subTitle" idx="16"/>
          </p:nvPr>
        </p:nvSpPr>
        <p:spPr>
          <a:xfrm>
            <a:off x="5993024" y="1627137"/>
            <a:ext cx="2636475" cy="7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Scikit-learn</a:t>
            </a:r>
          </a:p>
        </p:txBody>
      </p:sp>
      <p:sp>
        <p:nvSpPr>
          <p:cNvPr id="577" name="Google Shape;577;p40"/>
          <p:cNvSpPr txBox="1">
            <a:spLocks noGrp="1"/>
          </p:cNvSpPr>
          <p:nvPr>
            <p:ph type="subTitle" idx="17"/>
          </p:nvPr>
        </p:nvSpPr>
        <p:spPr>
          <a:xfrm>
            <a:off x="2038313" y="3357065"/>
            <a:ext cx="2430900" cy="7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Machine Learning</a:t>
            </a:r>
            <a:endParaRPr dirty="0"/>
          </a:p>
        </p:txBody>
      </p:sp>
      <p:sp>
        <p:nvSpPr>
          <p:cNvPr id="578" name="Google Shape;578;p40"/>
          <p:cNvSpPr txBox="1">
            <a:spLocks noGrp="1"/>
          </p:cNvSpPr>
          <p:nvPr>
            <p:ph type="subTitle" idx="18"/>
          </p:nvPr>
        </p:nvSpPr>
        <p:spPr>
          <a:xfrm>
            <a:off x="4674787" y="3357065"/>
            <a:ext cx="2930123" cy="6564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Jupyter</a:t>
            </a:r>
            <a:r>
              <a:rPr lang="en-US" dirty="0"/>
              <a:t> notebook IDE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BE00C11-9F7D-34F3-7329-5C8B483F3FB9}"/>
              </a:ext>
            </a:extLst>
          </p:cNvPr>
          <p:cNvSpPr>
            <a:spLocks noGrp="1"/>
          </p:cNvSpPr>
          <p:nvPr>
            <p:ph type="subTitle" idx="1"/>
          </p:nvPr>
        </p:nvSpPr>
        <p:spPr>
          <a:xfrm>
            <a:off x="1077361" y="1412341"/>
            <a:ext cx="3272713" cy="2869948"/>
          </a:xfrm>
        </p:spPr>
        <p:txBody>
          <a:bodyPr/>
          <a:lstStyle/>
          <a:p>
            <a:r>
              <a:rPr lang="en-US" sz="2000" dirty="0">
                <a:latin typeface="Times New Roman" panose="02020603050405020304" pitchFamily="18" charset="0"/>
                <a:cs typeface="Times New Roman" panose="02020603050405020304" pitchFamily="18" charset="0"/>
              </a:rPr>
              <a:t>Here we have cleaned  the whole dataset</a:t>
            </a:r>
          </a:p>
          <a:p>
            <a:endParaRPr lang="en-US" dirty="0"/>
          </a:p>
          <a:p>
            <a:r>
              <a:rPr lang="en-US" sz="2000" dirty="0" err="1">
                <a:latin typeface="Times New Roman" panose="02020603050405020304" pitchFamily="18" charset="0"/>
                <a:cs typeface="Times New Roman" panose="02020603050405020304" pitchFamily="18" charset="0"/>
              </a:rPr>
              <a:t>Isnull</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Data.correlation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Correlation matrix</a:t>
            </a:r>
          </a:p>
        </p:txBody>
      </p:sp>
      <p:pic>
        <p:nvPicPr>
          <p:cNvPr id="5" name="Picture 4">
            <a:extLst>
              <a:ext uri="{FF2B5EF4-FFF2-40B4-BE49-F238E27FC236}">
                <a16:creationId xmlns:a16="http://schemas.microsoft.com/office/drawing/2014/main" id="{5B62AD95-81DE-2821-8ED3-5316F012DD44}"/>
              </a:ext>
            </a:extLst>
          </p:cNvPr>
          <p:cNvPicPr>
            <a:picLocks noChangeAspect="1"/>
          </p:cNvPicPr>
          <p:nvPr/>
        </p:nvPicPr>
        <p:blipFill>
          <a:blip r:embed="rId2"/>
          <a:stretch>
            <a:fillRect/>
          </a:stretch>
        </p:blipFill>
        <p:spPr>
          <a:xfrm>
            <a:off x="4572000" y="1412341"/>
            <a:ext cx="3657599" cy="2869948"/>
          </a:xfrm>
          <a:prstGeom prst="rect">
            <a:avLst/>
          </a:prstGeom>
        </p:spPr>
      </p:pic>
      <p:sp>
        <p:nvSpPr>
          <p:cNvPr id="3" name="Subtitle 2">
            <a:extLst>
              <a:ext uri="{FF2B5EF4-FFF2-40B4-BE49-F238E27FC236}">
                <a16:creationId xmlns:a16="http://schemas.microsoft.com/office/drawing/2014/main" id="{66BAC452-04ED-1BEA-BD8E-051869EDE181}"/>
              </a:ext>
            </a:extLst>
          </p:cNvPr>
          <p:cNvSpPr>
            <a:spLocks noGrp="1"/>
          </p:cNvSpPr>
          <p:nvPr>
            <p:ph type="subTitle" idx="2"/>
          </p:nvPr>
        </p:nvSpPr>
        <p:spPr>
          <a:xfrm>
            <a:off x="4572001" y="1412341"/>
            <a:ext cx="3657598" cy="2869948"/>
          </a:xfrm>
        </p:spPr>
        <p:txBody>
          <a:bodyPr/>
          <a:lstStyle/>
          <a:p>
            <a:r>
              <a:rPr lang="en-US" dirty="0"/>
              <a:t>EDA</a:t>
            </a:r>
          </a:p>
        </p:txBody>
      </p:sp>
      <p:sp>
        <p:nvSpPr>
          <p:cNvPr id="4" name="Title 3">
            <a:extLst>
              <a:ext uri="{FF2B5EF4-FFF2-40B4-BE49-F238E27FC236}">
                <a16:creationId xmlns:a16="http://schemas.microsoft.com/office/drawing/2014/main" id="{E61B8F57-1038-49E3-496A-2400592FA15C}"/>
              </a:ext>
            </a:extLst>
          </p:cNvPr>
          <p:cNvSpPr>
            <a:spLocks noGrp="1"/>
          </p:cNvSpPr>
          <p:nvPr>
            <p:ph type="title"/>
          </p:nvPr>
        </p:nvSpPr>
        <p:spPr>
          <a:xfrm>
            <a:off x="642796" y="445025"/>
            <a:ext cx="7781203" cy="572700"/>
          </a:xfrm>
        </p:spPr>
        <p:txBody>
          <a:bodyPr/>
          <a:lstStyle/>
          <a:p>
            <a:r>
              <a:rPr lang="en-US" sz="3200" dirty="0">
                <a:latin typeface="Times New Roman" panose="02020603050405020304" pitchFamily="18" charset="0"/>
                <a:cs typeface="Times New Roman" panose="02020603050405020304" pitchFamily="18" charset="0"/>
              </a:rPr>
              <a:t>Exploratory data analysis (EDA)</a:t>
            </a:r>
            <a:br>
              <a:rPr lang="en-US" sz="32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56580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AD457-15CD-BD55-0ACF-D20B01C45798}"/>
              </a:ext>
            </a:extLst>
          </p:cNvPr>
          <p:cNvPicPr>
            <a:picLocks noChangeAspect="1"/>
          </p:cNvPicPr>
          <p:nvPr/>
        </p:nvPicPr>
        <p:blipFill>
          <a:blip r:embed="rId2"/>
          <a:stretch>
            <a:fillRect/>
          </a:stretch>
        </p:blipFill>
        <p:spPr>
          <a:xfrm>
            <a:off x="896291" y="1212524"/>
            <a:ext cx="7351417" cy="3590801"/>
          </a:xfrm>
          <a:prstGeom prst="rect">
            <a:avLst/>
          </a:prstGeom>
        </p:spPr>
      </p:pic>
      <p:sp>
        <p:nvSpPr>
          <p:cNvPr id="2" name="Subtitle 1">
            <a:extLst>
              <a:ext uri="{FF2B5EF4-FFF2-40B4-BE49-F238E27FC236}">
                <a16:creationId xmlns:a16="http://schemas.microsoft.com/office/drawing/2014/main" id="{08624C93-4090-E282-AE91-8018719A9D3D}"/>
              </a:ext>
            </a:extLst>
          </p:cNvPr>
          <p:cNvSpPr>
            <a:spLocks noGrp="1"/>
          </p:cNvSpPr>
          <p:nvPr>
            <p:ph type="subTitle" idx="1"/>
          </p:nvPr>
        </p:nvSpPr>
        <p:spPr>
          <a:xfrm>
            <a:off x="896293" y="1212525"/>
            <a:ext cx="7351416" cy="3590800"/>
          </a:xfrm>
        </p:spPr>
        <p:txBody>
          <a:bodyPr/>
          <a:lstStyle/>
          <a:p>
            <a:r>
              <a:rPr lang="en-US" dirty="0"/>
              <a:t>.</a:t>
            </a:r>
          </a:p>
        </p:txBody>
      </p:sp>
      <p:sp>
        <p:nvSpPr>
          <p:cNvPr id="3" name="Title 2">
            <a:extLst>
              <a:ext uri="{FF2B5EF4-FFF2-40B4-BE49-F238E27FC236}">
                <a16:creationId xmlns:a16="http://schemas.microsoft.com/office/drawing/2014/main" id="{D1A2C9C4-29B3-D3B4-D830-F755801243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Correlation matrix</a:t>
            </a:r>
          </a:p>
        </p:txBody>
      </p:sp>
    </p:spTree>
    <p:extLst>
      <p:ext uri="{BB962C8B-B14F-4D97-AF65-F5344CB8AC3E}">
        <p14:creationId xmlns:p14="http://schemas.microsoft.com/office/powerpoint/2010/main" val="30872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AD00A3-79F3-BA4B-390F-3ADFF1AECAE0}"/>
              </a:ext>
            </a:extLst>
          </p:cNvPr>
          <p:cNvPicPr>
            <a:picLocks noChangeAspect="1"/>
          </p:cNvPicPr>
          <p:nvPr/>
        </p:nvPicPr>
        <p:blipFill>
          <a:blip r:embed="rId2"/>
          <a:stretch>
            <a:fillRect/>
          </a:stretch>
        </p:blipFill>
        <p:spPr>
          <a:xfrm>
            <a:off x="719999" y="1212524"/>
            <a:ext cx="7703999" cy="3485951"/>
          </a:xfrm>
          <a:prstGeom prst="rect">
            <a:avLst/>
          </a:prstGeom>
        </p:spPr>
      </p:pic>
      <p:sp>
        <p:nvSpPr>
          <p:cNvPr id="2" name="Subtitle 1">
            <a:extLst>
              <a:ext uri="{FF2B5EF4-FFF2-40B4-BE49-F238E27FC236}">
                <a16:creationId xmlns:a16="http://schemas.microsoft.com/office/drawing/2014/main" id="{7C9ABC45-E52E-957F-06CD-9F376E9DACC7}"/>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1B0A76-D81E-B917-26C1-C72F04E37C6E}"/>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Data visualization</a:t>
            </a:r>
            <a:br>
              <a:rPr lang="en-US" sz="36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512474483"/>
      </p:ext>
    </p:extLst>
  </p:cSld>
  <p:clrMapOvr>
    <a:masterClrMapping/>
  </p:clrMapOvr>
</p:sld>
</file>

<file path=ppt/theme/theme1.xml><?xml version="1.0" encoding="utf-8"?>
<a:theme xmlns:a="http://schemas.openxmlformats.org/drawingml/2006/main" name="Happy World Diabetes Day! by Slidesgo">
  <a:themeElements>
    <a:clrScheme name="Simple Light">
      <a:dk1>
        <a:srgbClr val="145858"/>
      </a:dk1>
      <a:lt1>
        <a:srgbClr val="E7F5F1"/>
      </a:lt1>
      <a:dk2>
        <a:srgbClr val="073838"/>
      </a:dk2>
      <a:lt2>
        <a:srgbClr val="1A8077"/>
      </a:lt2>
      <a:accent1>
        <a:srgbClr val="50ACB6"/>
      </a:accent1>
      <a:accent2>
        <a:srgbClr val="FFFFFF"/>
      </a:accent2>
      <a:accent3>
        <a:srgbClr val="FFFFFF"/>
      </a:accent3>
      <a:accent4>
        <a:srgbClr val="FFFFFF"/>
      </a:accent4>
      <a:accent5>
        <a:srgbClr val="FFFFFF"/>
      </a:accent5>
      <a:accent6>
        <a:srgbClr val="FFFFFF"/>
      </a:accent6>
      <a:hlink>
        <a:srgbClr val="07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793</Words>
  <Application>Microsoft Macintosh PowerPoint</Application>
  <PresentationFormat>On-screen Show (16:9)</PresentationFormat>
  <Paragraphs>133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TimesNewRomanPSMT</vt:lpstr>
      <vt:lpstr>Plus Jakarta Sans</vt:lpstr>
      <vt:lpstr>Bebas Neue</vt:lpstr>
      <vt:lpstr>Happy World Diabetes Day! by Slidesgo</vt:lpstr>
      <vt:lpstr>Diabetes Risk Prediction Using Logistic Regression </vt:lpstr>
      <vt:lpstr>Agenda </vt:lpstr>
      <vt:lpstr>What is diabetes!</vt:lpstr>
      <vt:lpstr>Objective of the project </vt:lpstr>
      <vt:lpstr>Dataset information </vt:lpstr>
      <vt:lpstr>01</vt:lpstr>
      <vt:lpstr>Exploratory data analysis (EDA) </vt:lpstr>
      <vt:lpstr>Correlation matrix</vt:lpstr>
      <vt:lpstr>Data visualization </vt:lpstr>
      <vt:lpstr>Logistic Regression &amp;Math behind logistic model</vt:lpstr>
      <vt:lpstr>How diabetes problem is suitable for logistic model </vt:lpstr>
      <vt:lpstr>Threshold value for Classification</vt:lpstr>
      <vt:lpstr>Training, Testing &amp; Accuracy </vt:lpstr>
      <vt:lpstr>Accuracy Comparison </vt:lpstr>
      <vt:lpstr>Reference papers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Vallepu, Anil</cp:lastModifiedBy>
  <cp:revision>8</cp:revision>
  <dcterms:modified xsi:type="dcterms:W3CDTF">2024-11-27T19:39:56Z</dcterms:modified>
</cp:coreProperties>
</file>