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6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43"/>
  </p:normalViewPr>
  <p:slideViewPr>
    <p:cSldViewPr snapToGrid="0">
      <p:cViewPr varScale="1">
        <p:scale>
          <a:sx n="105" d="100"/>
          <a:sy n="105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B426-E516-91E6-D5A0-C2E188F2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5" y="704088"/>
            <a:ext cx="6067425" cy="987552"/>
          </a:xfrm>
        </p:spPr>
        <p:txBody>
          <a:bodyPr>
            <a:norm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3516-B7C6-8475-AEAF-097BB615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1828800"/>
            <a:ext cx="10098023" cy="39898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IMAGE DATASET CLASSIFICATION USING DEEP LEARNING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evanayagam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alaniappan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(Pal)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Dr. M,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Mallikarjunaiah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Dr.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Sreelekha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uggilam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4" descr="Texas A&amp;M University-Corpus Christi">
            <a:extLst>
              <a:ext uri="{FF2B5EF4-FFF2-40B4-BE49-F238E27FC236}">
                <a16:creationId xmlns:a16="http://schemas.microsoft.com/office/drawing/2014/main" id="{2337DD91-EEC6-10DA-4116-3E16026C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7753" y="585216"/>
            <a:ext cx="6355080" cy="1179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5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EF0E-BC00-978B-DD95-A8700BAB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366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 in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87B9-CA64-96E5-447D-C1ACBAD03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ooling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layer: It provides 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feature extraction operation in convolutional neural networks (CNNs) that </a:t>
            </a:r>
            <a:r>
              <a:rPr lang="en-US" sz="2400" u="sng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spatial dimensions of an input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pooling techniques: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Max pooling: Max(Val1, Val2…)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2.Average pooling: Val1+Val2 / 2</a:t>
            </a:r>
          </a:p>
          <a:p>
            <a:pPr marL="0" indent="0" algn="just">
              <a:buNone/>
            </a:pP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Introduction to Pooling Layers in CNN | Towards AI">
            <a:extLst>
              <a:ext uri="{FF2B5EF4-FFF2-40B4-BE49-F238E27FC236}">
                <a16:creationId xmlns:a16="http://schemas.microsoft.com/office/drawing/2014/main" id="{2CE7C09B-6519-4CC2-6FE0-9838929C9D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277" y="2249488"/>
            <a:ext cx="4675059" cy="35417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9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F924F-B5F2-6875-84C6-145931B7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0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output to Activation Function after max pool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9EE0-874F-A365-CE14-94FA5F6E1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4" y="2366963"/>
            <a:ext cx="5289022" cy="342423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activation function introduces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model, allowing the network to learn and represent complex patterns in the data.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the final output passed to either output later or another convolutional layer if we have multiple convolutional layers.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S231n Convolutional Neural Networks for Visual Recognition">
            <a:extLst>
              <a:ext uri="{FF2B5EF4-FFF2-40B4-BE49-F238E27FC236}">
                <a16:creationId xmlns:a16="http://schemas.microsoft.com/office/drawing/2014/main" id="{6C808E6C-8FF4-8EE1-2087-A8A2D50603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3"/>
          <a:stretch/>
        </p:blipFill>
        <p:spPr bwMode="auto">
          <a:xfrm>
            <a:off x="6392335" y="2366963"/>
            <a:ext cx="4655075" cy="3178649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3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BDB0-470D-762D-E7E8-4013AF75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2538"/>
          </a:xfrm>
        </p:spPr>
        <p:txBody>
          <a:bodyPr>
            <a:normAutofit/>
          </a:bodyPr>
          <a:lstStyle/>
          <a:p>
            <a:r>
              <a:rPr lang="en-US" sz="32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Architecture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4B2B-C372-C1CC-E330-53ED43A42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2249486"/>
            <a:ext cx="5242559" cy="4160458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ResNET-18 model are:</a:t>
            </a: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Cov1(Beginning layer)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Conv2, Conv3, Conv4 and Conv5 : These layers provides </a:t>
            </a:r>
            <a:r>
              <a:rPr lang="en-U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to avoid vanishing gradient problem.</a:t>
            </a: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FC layer</a:t>
            </a: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input &amp; output layers won’t count in ResNET-18 model.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B6416-DBDB-8F75-2759-10D6891AE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4286" y="2249488"/>
            <a:ext cx="494396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B385-F1E0-A642-B62A-A27F9C68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1262-2D92-46AE-4508-579E5A6B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249486"/>
            <a:ext cx="5333999" cy="371240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ResNet-18 architecture, The "skip connection" refers to a shortcut connection that allows the one output of a layer to be directly added to the output of a later layer.</a:t>
            </a:r>
          </a:p>
          <a:p>
            <a:pPr marL="0" indent="0" algn="just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the input will travel 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out and around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all-convolutional layers.</a:t>
            </a:r>
          </a:p>
          <a:p>
            <a:pPr marL="0" indent="0" algn="just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used to avoid vanishing gradient problem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Residual Connection Explained | Papers With Code">
            <a:extLst>
              <a:ext uri="{FF2B5EF4-FFF2-40B4-BE49-F238E27FC236}">
                <a16:creationId xmlns:a16="http://schemas.microsoft.com/office/drawing/2014/main" id="{F3D08CE8-4269-A6A9-DDE6-7CC93D5242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249486"/>
            <a:ext cx="4875213" cy="35417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79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3F61-BA4C-EBA1-DC9D-ADE620D4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18518"/>
            <a:ext cx="9977563" cy="109141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Function, Loss Function &amp; Optimizer THAT I USED IN ResNET-18 model</a:t>
            </a:r>
            <a:br>
              <a:rPr lang="en-US" sz="36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6E85-F393-EBE2-1A6A-B1AA4DA9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0824"/>
            <a:ext cx="9905999" cy="377037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turning parameter set I found after 14 trails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Function: Rectified Linear Unit(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Function: Cross Entropy Loss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Optimizer: Stochastic Gradient Descent(SGD).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marL="0" indent="0"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8330-9B2E-0C0F-FCB7-99AAA1C4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510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AF: Rectified linear unit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D8AB-CDBE-C86A-BD4F-608E0EB2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</p:spPr>
        <p:txBody>
          <a:bodyPr>
            <a:normAutofit fontScale="32500" lnSpcReduction="20000"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best AF for ResNET-18 ?</a:t>
            </a:r>
          </a:p>
          <a:p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activates only </a:t>
            </a:r>
            <a:r>
              <a:rPr lang="en-US" sz="4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+Ve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values, while the –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becomes zero.</a:t>
            </a:r>
          </a:p>
          <a:p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computationally effective </a:t>
            </a:r>
            <a:r>
              <a:rPr lang="en-US" sz="4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introduce </a:t>
            </a:r>
            <a:r>
              <a:rPr lang="en-US" sz="42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</a:t>
            </a:r>
            <a:r>
              <a:rPr lang="en-US" sz="4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etween</a:t>
            </a:r>
            <a:r>
              <a:rPr lang="en-US" sz="4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to improve the model performance by activating concern neurons. </a:t>
            </a:r>
          </a:p>
          <a:p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=Max(0,z), here z is +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</a:p>
          <a:p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Activation function (ReLu). ReLu: Rectified Linear Activation. | Download  Scientific Diagram">
            <a:extLst>
              <a:ext uri="{FF2B5EF4-FFF2-40B4-BE49-F238E27FC236}">
                <a16:creationId xmlns:a16="http://schemas.microsoft.com/office/drawing/2014/main" id="{8C2D9CB9-C0D5-1BCF-DA2B-15AFE87020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r="3812" b="-3"/>
          <a:stretch/>
        </p:blipFill>
        <p:spPr bwMode="auto">
          <a:xfrm>
            <a:off x="6464808" y="2249486"/>
            <a:ext cx="4398264" cy="354171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2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D98-D7AE-6DA2-25FE-D8596E90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28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</a:t>
            </a:r>
            <a:r>
              <a:rPr lang="en-US" sz="32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 </a:t>
            </a:r>
            <a: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ntropy Loss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1171-14F0-8FBB-C87C-13756E483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867850"/>
          </a:xfrm>
        </p:spPr>
        <p:txBody>
          <a:bodyPr>
            <a:normAutofit fontScale="47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Cross Entropy Loss function is best for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is effective for  classification problems due to its probabilistic nature(since out problem is related to classification).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leads to better and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convergence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classification tasks.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 works very well with advanced optimizers such as Adam, SGD.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Demystifying Cross-Entropy: A Key Concept for Understanding Classification  in Machine Learning | by Nikita Malviya | Medium">
            <a:extLst>
              <a:ext uri="{FF2B5EF4-FFF2-40B4-BE49-F238E27FC236}">
                <a16:creationId xmlns:a16="http://schemas.microsoft.com/office/drawing/2014/main" id="{97906E90-7848-804D-2257-EE8E5FA895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414016"/>
            <a:ext cx="4875213" cy="33771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5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4BA1-FAAA-5075-01AC-ADE148BC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18518"/>
            <a:ext cx="10753344" cy="981682"/>
          </a:xfrm>
        </p:spPr>
        <p:txBody>
          <a:bodyPr>
            <a:normAutofit/>
          </a:bodyPr>
          <a:lstStyle/>
          <a:p>
            <a:r>
              <a:rPr lang="en-US" sz="32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Optimizer: Stochastic gradient optimizer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1B70-A391-7102-8AD6-F45965CCD9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SGD is best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is often the best fit for training deep models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strikes a balance between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speed, generalization ability, and resilience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noisy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is the preferred choice in most cases for its reliability, simplicity, and flexibility.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Stochastic gradient descent - Cornell University Computational Optimization  Open Textbook - Optimization Wiki">
            <a:extLst>
              <a:ext uri="{FF2B5EF4-FFF2-40B4-BE49-F238E27FC236}">
                <a16:creationId xmlns:a16="http://schemas.microsoft.com/office/drawing/2014/main" id="{7CCBD3E5-8C48-F401-4AAC-4CD09BE34F7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1384" y="2249486"/>
            <a:ext cx="4407407" cy="35417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4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C3D-DE49-4935-DFAF-A2B3DBA0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13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epoch’s vs loss </a:t>
            </a:r>
          </a:p>
        </p:txBody>
      </p:sp>
      <p:pic>
        <p:nvPicPr>
          <p:cNvPr id="4098" name="Picture 2" descr="Machine Learning with Swift">
            <a:extLst>
              <a:ext uri="{FF2B5EF4-FFF2-40B4-BE49-F238E27FC236}">
                <a16:creationId xmlns:a16="http://schemas.microsoft.com/office/drawing/2014/main" id="{8EEAA0A5-B6A2-2988-38C3-926846E1C2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508570"/>
            <a:ext cx="8814679" cy="43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27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A9E4-6616-B067-EF05-48837427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7674"/>
          </a:xfrm>
        </p:spPr>
        <p:txBody>
          <a:bodyPr>
            <a:normAutofit/>
          </a:bodyPr>
          <a:lstStyle/>
          <a:p>
            <a:r>
              <a:rPr lang="en-US" sz="32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</a:t>
            </a:r>
            <a:endParaRPr lang="en-US" sz="3200" dirty="0"/>
          </a:p>
        </p:txBody>
      </p:sp>
      <p:pic>
        <p:nvPicPr>
          <p:cNvPr id="4" name="Content Placeholder 5" descr="A table with text on it&#10;&#10;Description automatically generated">
            <a:extLst>
              <a:ext uri="{FF2B5EF4-FFF2-40B4-BE49-F238E27FC236}">
                <a16:creationId xmlns:a16="http://schemas.microsoft.com/office/drawing/2014/main" id="{6E8CAECF-E769-DE1B-07EE-D0E1FD301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08" y="1700784"/>
            <a:ext cx="9061704" cy="44348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416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90BA-8F74-4AF2-AC5E-50FE034A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362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40ED-C60F-C77B-C50C-0330DAB7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2144"/>
            <a:ext cx="9905999" cy="5367528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</a:t>
            </a:r>
          </a:p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TissueMNIST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TissueMNIST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images 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architecture of neural networks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convolutional neural network(CNN)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image is fed to CNN 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operation </a:t>
            </a:r>
          </a:p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 model and it’s architecture 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function(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function(CEL)  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Optimizer(SGD)</a:t>
            </a:r>
          </a:p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</a:t>
            </a:r>
          </a:p>
          <a:p>
            <a:pPr marL="0" indent="0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23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FA38-F7F8-DBE4-AA1B-B6B459E4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6506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EB16-0F80-81B0-A68C-F7F6F74C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1872"/>
            <a:ext cx="9905999" cy="5148072"/>
          </a:xfrm>
        </p:spPr>
        <p:txBody>
          <a:bodyPr>
            <a:normAutofit fontScale="70000" lnSpcReduction="20000"/>
          </a:bodyPr>
          <a:lstStyle/>
          <a:p>
            <a:pPr marL="0" marR="0" algn="just"/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Filipczuk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Fevens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Krzyzak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Monczak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R.: Computer-aided breast cancer diagnosis based on the analysis of cytological images of fine needle biopsies. IEEE Trans. Med. Imaging 32(12), 2169–2178 (2013).</a:t>
            </a:r>
          </a:p>
          <a:p>
            <a:pPr marL="0" marR="0" indent="0" algn="just">
              <a:buNone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Vivanti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Ephrat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Joskowicz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L.,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Karaaslan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O., Lev-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Cohain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N., and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Sosna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J., Automatic liver tumor segmentation in follow-up CT studies using convolutional neural networks. Proc. Patch-Based Methods Med. Image Process. Workshop, MICCAI’2015, 54–61, 2015.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buNone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Ravishankar, H., Sudhakar, P.,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Venkataramani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Thiruvenkadam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Annangi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P., Babu, N., and Vaidya, V., Understanding the mechanisms of deep transfer learning for medical images. In: Proceedings of the Deep Learning in Medical Image Analysis (DLMIA). 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Lect. Notes </a:t>
            </a:r>
            <a:r>
              <a:rPr lang="en-US" sz="24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Comput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Sci.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10008:188–196, 2016b.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buNone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Bi, W.L.; Hosny, A.;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Schabath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M.B.; Giger, M.L.;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Birkbak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N.J.;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Mehrtash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A.; Allison, T.; Arnaout, O.; Abbosh, C.; Dunn, I.F.; et al. Artificial Intelligence in Cancer Imaging: Clinical Challenges and Applications. CA Cancer J. Clin. 2019, 69, 127–157. [Google Scholar] [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CrossRef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 [PubMed].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3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E15-A452-95AE-B51A-8F7D7308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96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4889-4DD1-9F38-0B3D-2C8405B9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conclusion of this image classification project is the successful classification of human kidney tissue images using the data science skills I acquired as a Data Science student at TAMUCC. During the replication of this project, I implemented the ResNet-18 model with various activation functions, loss functions, and optimizers, meticulously recording the accuracy of each configuration. Ultimately, I achieved the benchmark accuracy of the ResNet-18 model.</a:t>
            </a:r>
          </a:p>
        </p:txBody>
      </p:sp>
    </p:spTree>
    <p:extLst>
      <p:ext uri="{BB962C8B-B14F-4D97-AF65-F5344CB8AC3E}">
        <p14:creationId xmlns:p14="http://schemas.microsoft.com/office/powerpoint/2010/main" val="107158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834001-8D38-493C-5A8B-2F7B54A3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                     Q &amp; A</a:t>
            </a:r>
          </a:p>
        </p:txBody>
      </p:sp>
      <p:pic>
        <p:nvPicPr>
          <p:cNvPr id="3" name="Picture 2" descr="Thank You Page PowerPoint Template and Google Slides">
            <a:extLst>
              <a:ext uri="{FF2B5EF4-FFF2-40B4-BE49-F238E27FC236}">
                <a16:creationId xmlns:a16="http://schemas.microsoft.com/office/drawing/2014/main" id="{A97CE7EB-ED17-3655-D30B-0F56AC2F1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 bwMode="auto">
          <a:xfrm>
            <a:off x="2185988" y="1108037"/>
            <a:ext cx="8110155" cy="356397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1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3941-D70D-BDCA-556F-4EDF5C20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16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9994-F3B9-21CB-5D29-38BF3784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945"/>
            <a:ext cx="9905999" cy="3813048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proposed model to build the deep learning model which is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the process of distinguishing/classifying  different types of human kidney tissues by utilizing histopathological image dataset which is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TissueMNIST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taken from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MedMNIST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6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6A762-3709-E07A-BA69-59C27794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010899" cy="9128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TissueMNIST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D67D-6A05-9908-7314-67DC26B4C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512" y="1990727"/>
            <a:ext cx="4775952" cy="430318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TissuMNIST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imported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MedMNIST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 that contains 2D human kidney cortex cells.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type: Grayscale with 28x28 pixels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size(volume)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images: A total of 2,36,386 of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1,65,466 images(70%)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47,908 images(20%)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23,412 images(10%)</a:t>
            </a:r>
          </a:p>
          <a:p>
            <a:pPr marL="0" indent="0">
              <a:buNone/>
            </a:pPr>
            <a:r>
              <a:rPr lang="en-US" sz="1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Charu C, Aggarwal. Neural networks and deep learning: Springer journal, 2018.]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/>
          </a:p>
        </p:txBody>
      </p:sp>
      <p:pic>
        <p:nvPicPr>
          <p:cNvPr id="5" name="Content Placeholder 4" descr="Infection of human primary renal epithelial cells with HIV-1 from children  with HIV-associated nephropathy - ScienceDirect">
            <a:extLst>
              <a:ext uri="{FF2B5EF4-FFF2-40B4-BE49-F238E27FC236}">
                <a16:creationId xmlns:a16="http://schemas.microsoft.com/office/drawing/2014/main" id="{08CE79C4-35BB-39BE-B145-B6CD35EA0C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989" y="1730375"/>
            <a:ext cx="5456279" cy="422861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2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40DD-4E3A-37A9-332C-E241CDD3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849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TissueMNIST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F14B-7D66-589B-66BF-C497AFE3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6736"/>
            <a:ext cx="9905999" cy="49227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classified whole dataset into 8 different types based on Tissue type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Glomerular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Glomeruli are tiny structures in the nephron responsible for filtering blood to form urine</a:t>
            </a:r>
          </a:p>
          <a:p>
            <a:pPr marL="0" indent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2.Blood Vessel: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Blood vessels transport blood to and from the kidney for filtration and nutrient supply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Interstitium: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onnective tissue that providing support between nephrons and blood vessels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Artery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tissue is l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arge blood vessels transporting oxygenated blood into the kidney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Vein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Veins transport deoxygenated blood from the kidney back to the heart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Tubule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Tubules reabsorb water, ions, and nutrients, and secrete waste into urine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Medulla: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 part of the kidney that helps concentrate urine by facilitating water reabsorption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Collecting Duct </a:t>
            </a: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tubules that collect urine from nephrons and channel it into the renal pelvis.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Jiancheng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Yang,Rui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Shi,Donglai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Wei,Zequan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Liu,Lin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Zhao, RWTH Aachen University, Aachen, Germany: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MedMNIST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2019.]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7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9D325-CD3C-A2D9-A73B-6A704B0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64" y="903287"/>
            <a:ext cx="10833098" cy="9556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Artiﬁcial Neural Networks(ANN)</a:t>
            </a:r>
            <a:b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D6BFC275-F66C-9418-13C9-6A88AB005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2834639"/>
            <a:ext cx="5164135" cy="33798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X1, X2, X3…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input features.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W1, W2, W3…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weights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Sigma(Z) = X1*W1+X2*W2+…+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Bias(b): Additional constant added to Z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FA9326F-73CD-8D8E-FDE1-B2B7AEAFA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9" y="2366963"/>
            <a:ext cx="5330820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8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53CBD2-5F58-EE74-53C2-604162F4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2446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Convolutional Neural Network(CNN)</a:t>
            </a:r>
            <a:br>
              <a:rPr lang="en-US" sz="3600" b="1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D08E-8671-F072-2B17-CB3D2A431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63" y="2038351"/>
            <a:ext cx="4965172" cy="38246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typically consists: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layers,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 or fully connected layer.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30" name="Picture 6" descr="max">
            <a:extLst>
              <a:ext uri="{FF2B5EF4-FFF2-40B4-BE49-F238E27FC236}">
                <a16:creationId xmlns:a16="http://schemas.microsoft.com/office/drawing/2014/main" id="{6A4B6E5D-074E-0084-41B1-FE7A8BD4C2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070" y="2276857"/>
            <a:ext cx="4723343" cy="33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5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9F8B-D1C4-4870-73F3-86D28274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1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Image is fed to CNN model?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D2D7-4E47-5A9E-4EE0-419CA7F30E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convolutional neural network (CNN), an input image is fed as a numerical representation of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each pixel represents its color intensity, essentially converting the image into a data structure that the network can process.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| AM-BiGRU-CNN model structure. | Download Scientific Diagram">
            <a:extLst>
              <a:ext uri="{FF2B5EF4-FFF2-40B4-BE49-F238E27FC236}">
                <a16:creationId xmlns:a16="http://schemas.microsoft.com/office/drawing/2014/main" id="{C71A67F3-9CA8-8160-077B-C5B405FF84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68" y="2249486"/>
            <a:ext cx="3968496" cy="333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5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5A11-C9A1-A310-7E01-EDBD3D54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618518"/>
            <a:ext cx="10364659" cy="12011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41D5-E55F-6146-3412-1C00952E8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752" y="2139696"/>
            <a:ext cx="5337047" cy="4099786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image: Here in CO the input image is in matrix format.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Filter/Kernal: A "filter" is a small matrix of weights that slides across an input image.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Weights: "weights" refer to the numerical values associated with each filter, which represents strength of the connection between image and filter.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Bias is an additional constant value that is added to the product of weights.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formula: n – f + 1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[Charu C, Aggarwal. Neural networks and deep learning: Springer journal, 2018.]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8F785F-7E6C-6E3E-0CDF-FA047291DA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2276918"/>
            <a:ext cx="4875213" cy="32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1617</Words>
  <Application>Microsoft Macintosh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Times New Roman</vt:lpstr>
      <vt:lpstr>Tw Cen MT</vt:lpstr>
      <vt:lpstr>Circuit</vt:lpstr>
      <vt:lpstr>PowerPoint Presentation</vt:lpstr>
      <vt:lpstr>Agenda</vt:lpstr>
      <vt:lpstr>Objective of the project </vt:lpstr>
      <vt:lpstr>TissueMNIST Dataset </vt:lpstr>
      <vt:lpstr>Classification of TissueMNIST dataset Images</vt:lpstr>
      <vt:lpstr>Architecture of Artiﬁcial Neural Networks(ANN) </vt:lpstr>
      <vt:lpstr>Architecture Convolutional Neural Network(CNN) </vt:lpstr>
      <vt:lpstr>How Image is fed to CNN model?</vt:lpstr>
      <vt:lpstr>Convolutional operation</vt:lpstr>
      <vt:lpstr>Pooling Operation in cnn</vt:lpstr>
      <vt:lpstr>Passing output to Activation Function after max pool operation </vt:lpstr>
      <vt:lpstr>ResNET-18 Architecture</vt:lpstr>
      <vt:lpstr>Skip Connection</vt:lpstr>
      <vt:lpstr>Activation Function, Loss Function &amp; Optimizer THAT I USED IN ResNET-18 model </vt:lpstr>
      <vt:lpstr>AF: Rectified linear unit </vt:lpstr>
      <vt:lpstr>Loss function: Cross Entropy Loss </vt:lpstr>
      <vt:lpstr>Optimizer: Stochastic gradient optimizer</vt:lpstr>
      <vt:lpstr>Number of epoch’s vs loss </vt:lpstr>
      <vt:lpstr>Accuracy comparison </vt:lpstr>
      <vt:lpstr>Reference </vt:lpstr>
      <vt:lpstr>Conclusion</vt:lpstr>
      <vt:lpstr>                    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Vallepu, Anil</dc:creator>
  <cp:lastModifiedBy>Vallepu, Anil</cp:lastModifiedBy>
  <cp:revision>4</cp:revision>
  <dcterms:created xsi:type="dcterms:W3CDTF">2024-11-26T21:32:50Z</dcterms:created>
  <dcterms:modified xsi:type="dcterms:W3CDTF">2024-11-27T04:15:30Z</dcterms:modified>
</cp:coreProperties>
</file>