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4" r:id="rId7"/>
    <p:sldId id="265" r:id="rId8"/>
    <p:sldId id="260" r:id="rId9"/>
    <p:sldId id="262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246"/>
    <p:restoredTop sz="91429"/>
  </p:normalViewPr>
  <p:slideViewPr>
    <p:cSldViewPr snapToGrid="0" snapToObjects="1">
      <p:cViewPr varScale="1">
        <p:scale>
          <a:sx n="76" d="100"/>
          <a:sy n="76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62F0C-8675-6F4E-A1FB-614CC4F573CB}" type="datetimeFigureOut">
              <a:rPr kumimoji="1" lang="zh-CN" altLang="en-US" smtClean="0"/>
              <a:t>2018/5/10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CE14B-1980-FA4D-A095-E4D5C4871E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1023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CE14B-1980-FA4D-A095-E4D5C4871E6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736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1588" y="1964267"/>
            <a:ext cx="9888537" cy="1507596"/>
          </a:xfrm>
        </p:spPr>
        <p:txBody>
          <a:bodyPr>
            <a:normAutofit fontScale="90000"/>
          </a:bodyPr>
          <a:lstStyle/>
          <a:p>
            <a:r>
              <a:rPr lang="en-US" altLang="zh-CN" cap="none" dirty="0"/>
              <a:t>Realistic</a:t>
            </a:r>
            <a:r>
              <a:rPr lang="zh-Hans" altLang="en-US" cap="none" dirty="0"/>
              <a:t> </a:t>
            </a:r>
            <a:r>
              <a:rPr lang="en-US" altLang="zh-CN" cap="none" dirty="0"/>
              <a:t>Image Synthesis With</a:t>
            </a:r>
            <a:r>
              <a:rPr lang="zh-Hans" altLang="en-US" cap="none" dirty="0"/>
              <a:t> </a:t>
            </a:r>
            <a:br>
              <a:rPr lang="en-US" altLang="zh-Hans" cap="none" dirty="0"/>
            </a:br>
            <a:r>
              <a:rPr lang="en-US" altLang="zh-CN" cap="none" dirty="0"/>
              <a:t>Cascaded Refinement Networks</a:t>
            </a:r>
            <a:endParaRPr kumimoji="1" lang="zh-CN" altLang="en-US" cap="none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62399" y="5114925"/>
            <a:ext cx="7197726" cy="676274"/>
          </a:xfrm>
        </p:spPr>
        <p:txBody>
          <a:bodyPr/>
          <a:lstStyle/>
          <a:p>
            <a:r>
              <a:rPr kumimoji="1" lang="en-US" altLang="zh-CN" dirty="0"/>
              <a:t>Cs</a:t>
            </a:r>
            <a:r>
              <a:rPr kumimoji="1" lang="en-US" altLang="zh-Hans" dirty="0"/>
              <a:t>60</a:t>
            </a:r>
            <a:r>
              <a:rPr kumimoji="1" lang="zh-CN" altLang="en-US" dirty="0"/>
              <a:t>     </a:t>
            </a:r>
            <a:r>
              <a:rPr kumimoji="1" lang="en-US" altLang="zh-CN" dirty="0"/>
              <a:t>Xiang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zhang</a:t>
            </a:r>
            <a:endParaRPr kumimoji="1"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83B422-ACB4-FB44-A046-206F26A2EBCA}"/>
              </a:ext>
            </a:extLst>
          </p:cNvPr>
          <p:cNvSpPr txBox="1"/>
          <p:nvPr/>
        </p:nvSpPr>
        <p:spPr>
          <a:xfrm>
            <a:off x="4859867" y="375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713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1959" y="344438"/>
            <a:ext cx="10131425" cy="52493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zh-CN" cap="none" dirty="0"/>
              <a:t>Result</a:t>
            </a:r>
            <a:endParaRPr kumimoji="1" lang="zh-CN" altLang="en-US" cap="none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ECFEE4A-3BEA-BD45-95C2-729C38D58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445" y="1061136"/>
            <a:ext cx="9696451" cy="482039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846114-67F2-7848-99BC-80AB2378D2F2}"/>
              </a:ext>
            </a:extLst>
          </p:cNvPr>
          <p:cNvSpPr txBox="1"/>
          <p:nvPr/>
        </p:nvSpPr>
        <p:spPr>
          <a:xfrm>
            <a:off x="5371688" y="607329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/>
              <a:t>256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x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512</a:t>
            </a:r>
          </a:p>
        </p:txBody>
      </p:sp>
    </p:spTree>
    <p:extLst>
      <p:ext uri="{BB962C8B-B14F-4D97-AF65-F5344CB8AC3E}">
        <p14:creationId xmlns:p14="http://schemas.microsoft.com/office/powerpoint/2010/main" val="1775929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2433D-FF84-844E-BFB4-8F1537F0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133" y="609601"/>
            <a:ext cx="10131425" cy="965200"/>
          </a:xfrm>
        </p:spPr>
        <p:txBody>
          <a:bodyPr/>
          <a:lstStyle/>
          <a:p>
            <a:pPr algn="ctr"/>
            <a:r>
              <a:rPr kumimoji="1" lang="en-US" altLang="zh-Hans" cap="none" dirty="0"/>
              <a:t>Result</a:t>
            </a:r>
            <a:endParaRPr kumimoji="1" lang="zh-CN" altLang="en-US" cap="none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54013E-DB73-1E4D-9450-630553307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845" y="1574801"/>
            <a:ext cx="9398000" cy="465757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32F1BDC-5BD5-5948-BBF3-18ED7F1A5F61}"/>
              </a:ext>
            </a:extLst>
          </p:cNvPr>
          <p:cNvSpPr txBox="1"/>
          <p:nvPr/>
        </p:nvSpPr>
        <p:spPr>
          <a:xfrm>
            <a:off x="5869236" y="648866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/>
              <a:t>512</a:t>
            </a:r>
            <a:r>
              <a:rPr kumimoji="1" lang="zh-Hans" altLang="en-US" dirty="0"/>
              <a:t>*</a:t>
            </a:r>
            <a:r>
              <a:rPr kumimoji="1" lang="en-US" altLang="zh-Hans" dirty="0"/>
              <a:t>1024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32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670580"/>
            <a:ext cx="11087100" cy="318928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Image synthesis is the process of creating new images from some form of image description.</a:t>
            </a:r>
            <a:r>
              <a:rPr lang="zh-Hans" altLang="en-US" sz="3200" dirty="0"/>
              <a:t> </a:t>
            </a:r>
            <a:endParaRPr lang="en-US" altLang="zh-CN" sz="3200" dirty="0"/>
          </a:p>
          <a:p>
            <a:r>
              <a:rPr lang="en-US" altLang="zh-CN" sz="3200" dirty="0"/>
              <a:t>Realistic image synthesis is the process of creating images that are, in some way, accurate representations of a real scene.</a:t>
            </a:r>
            <a:r>
              <a:rPr lang="zh-Hans" altLang="en-US" sz="3200" dirty="0"/>
              <a:t> </a:t>
            </a:r>
            <a:r>
              <a:rPr lang="en-US" altLang="zh-CN" sz="3200" dirty="0"/>
              <a:t>Often, the images are meant to be viewed by a human observer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814763" y="591205"/>
            <a:ext cx="4829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Realistic </a:t>
            </a:r>
            <a:r>
              <a:rPr lang="en-US" altLang="zh-Hans" sz="3600" dirty="0"/>
              <a:t>I</a:t>
            </a:r>
            <a:r>
              <a:rPr lang="en-US" altLang="zh-CN" sz="3600" dirty="0"/>
              <a:t>mage </a:t>
            </a:r>
            <a:r>
              <a:rPr lang="en-US" altLang="zh-Hans" sz="3600" dirty="0"/>
              <a:t>S</a:t>
            </a:r>
            <a:r>
              <a:rPr lang="en-US" altLang="zh-CN" sz="3600" dirty="0"/>
              <a:t>ynthesis</a:t>
            </a:r>
            <a:endParaRPr kumimoji="1" lang="zh-CN" altLang="en-US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34B036-9E54-9448-8031-E95C3719A3CF}"/>
              </a:ext>
            </a:extLst>
          </p:cNvPr>
          <p:cNvSpPr txBox="1"/>
          <p:nvPr/>
        </p:nvSpPr>
        <p:spPr>
          <a:xfrm>
            <a:off x="1140883" y="5689600"/>
            <a:ext cx="10176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kumimoji="1" lang="en-US" altLang="zh-Hans" sz="2400" dirty="0"/>
              <a:t>My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project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is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based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on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the</a:t>
            </a:r>
            <a:r>
              <a:rPr kumimoji="1" lang="zh-Hans" altLang="en-US" sz="2400" dirty="0"/>
              <a:t> </a:t>
            </a:r>
            <a:r>
              <a:rPr kumimoji="1" lang="en-US" altLang="zh-Hans" sz="2400" dirty="0"/>
              <a:t>paper:</a:t>
            </a:r>
          </a:p>
          <a:p>
            <a:pPr fontAlgn="base"/>
            <a:r>
              <a:rPr lang="en-US" altLang="zh-CN" sz="2400" dirty="0"/>
              <a:t>Photographic Image Synthesis with Cascaded Refinement Networks</a:t>
            </a:r>
            <a:r>
              <a:rPr lang="en-US" altLang="zh-Hans" sz="2400" dirty="0"/>
              <a:t>,</a:t>
            </a:r>
            <a:r>
              <a:rPr lang="zh-Hans" altLang="en-US" sz="2400" dirty="0"/>
              <a:t> </a:t>
            </a:r>
            <a:r>
              <a:rPr lang="en-US" altLang="zh-Hans" sz="2400" dirty="0"/>
              <a:t>ICCV,</a:t>
            </a:r>
            <a:r>
              <a:rPr lang="en-US" altLang="zh-CN" sz="2400" i="1" dirty="0"/>
              <a:t>2017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489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5C26D-66CE-6C40-BD77-C4A5A87F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57481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4000" cap="none" dirty="0"/>
              <a:t>Cityscapes</a:t>
            </a:r>
            <a:r>
              <a:rPr kumimoji="1" lang="zh-Hans" altLang="en-US" sz="4000" cap="none" dirty="0"/>
              <a:t> </a:t>
            </a:r>
            <a:r>
              <a:rPr kumimoji="1" lang="en-US" altLang="zh-CN" sz="4000" cap="none" dirty="0"/>
              <a:t>dataset</a:t>
            </a:r>
            <a:endParaRPr kumimoji="1" lang="zh-CN" altLang="en-US" sz="4000" cap="none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B1AE1B-4CB9-A143-9DE9-3D11ED6C1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988" y="1919817"/>
            <a:ext cx="4727945" cy="23473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6CE0B26-5567-0348-88D5-986951C7F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666" y="1930567"/>
            <a:ext cx="1956267" cy="396564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395B346-1C6C-9D4A-8A04-DAD1A4A4157C}"/>
              </a:ext>
            </a:extLst>
          </p:cNvPr>
          <p:cNvSpPr/>
          <p:nvPr/>
        </p:nvSpPr>
        <p:spPr>
          <a:xfrm>
            <a:off x="1853732" y="4437944"/>
            <a:ext cx="662093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Consider a semantic layout</a:t>
            </a:r>
            <a:r>
              <a:rPr lang="zh-Hans" altLang="en-US" sz="2000" dirty="0"/>
              <a:t> </a:t>
            </a:r>
            <a:r>
              <a:rPr lang="en-US" altLang="zh-CN" sz="2000" dirty="0"/>
              <a:t>L</a:t>
            </a:r>
            <a:r>
              <a:rPr lang="zh-Hans" altLang="en-US" sz="2000" dirty="0"/>
              <a:t> </a:t>
            </a:r>
            <a:r>
              <a:rPr lang="en-US" altLang="zh-CN" sz="2000" dirty="0"/>
              <a:t>∈ {0,1}</a:t>
            </a:r>
            <a:r>
              <a:rPr lang="en-US" altLang="zh-CN" sz="2000" baseline="30000" dirty="0" err="1"/>
              <a:t>m×n×c</a:t>
            </a:r>
            <a:r>
              <a:rPr lang="en-US" altLang="zh-CN" sz="2000" dirty="0"/>
              <a:t>, where</a:t>
            </a:r>
            <a:r>
              <a:rPr lang="zh-Hans" altLang="en-US" sz="2000" dirty="0"/>
              <a:t> </a:t>
            </a:r>
            <a:r>
              <a:rPr lang="en-US" altLang="zh-CN" sz="2000" dirty="0" err="1"/>
              <a:t>m×n</a:t>
            </a:r>
            <a:r>
              <a:rPr lang="zh-Hans" altLang="en-US" sz="2000" dirty="0"/>
              <a:t> </a:t>
            </a:r>
            <a:r>
              <a:rPr lang="en-US" altLang="zh-CN" sz="2000" dirty="0"/>
              <a:t>is the pixel resolution and</a:t>
            </a:r>
            <a:r>
              <a:rPr lang="zh-Hans" altLang="en-US" sz="2000" dirty="0"/>
              <a:t> </a:t>
            </a:r>
            <a:r>
              <a:rPr lang="en-US" altLang="zh-CN" sz="2000" dirty="0"/>
              <a:t>c</a:t>
            </a:r>
            <a:r>
              <a:rPr lang="zh-Hans" altLang="en-US" sz="2000" dirty="0"/>
              <a:t> </a:t>
            </a:r>
            <a:r>
              <a:rPr lang="en-US" altLang="zh-CN" sz="2000" dirty="0"/>
              <a:t>is the number of semantic classes. Each pixel in</a:t>
            </a:r>
            <a:r>
              <a:rPr lang="zh-Hans" altLang="en-US" sz="2000" dirty="0"/>
              <a:t> </a:t>
            </a:r>
            <a:r>
              <a:rPr lang="en-US" altLang="zh-CN" sz="2000" dirty="0"/>
              <a:t>L</a:t>
            </a:r>
            <a:r>
              <a:rPr lang="zh-Hans" altLang="en-US" sz="2000" dirty="0"/>
              <a:t> </a:t>
            </a:r>
            <a:r>
              <a:rPr lang="en-US" altLang="zh-Hans" sz="2000" dirty="0"/>
              <a:t>:</a:t>
            </a:r>
            <a:r>
              <a:rPr lang="en-US" altLang="zh-CN" sz="2000" dirty="0"/>
              <a:t>one-hot</a:t>
            </a:r>
            <a:r>
              <a:rPr lang="zh-Hans" altLang="en-US" sz="2000" dirty="0"/>
              <a:t> </a:t>
            </a:r>
            <a:r>
              <a:rPr lang="en-US" altLang="zh-CN" sz="2000" dirty="0"/>
              <a:t>vector indicates its semantic label</a:t>
            </a:r>
          </a:p>
          <a:p>
            <a:r>
              <a:rPr lang="en-US" altLang="zh-CN" sz="2000" dirty="0"/>
              <a:t>L(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j)∈ {0,1}</a:t>
            </a:r>
            <a:r>
              <a:rPr lang="en-US" altLang="zh-CN" sz="2000" baseline="30000" dirty="0"/>
              <a:t>c</a:t>
            </a:r>
          </a:p>
          <a:p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145508-191E-D145-8EC8-0C6D94787877}"/>
              </a:ext>
            </a:extLst>
          </p:cNvPr>
          <p:cNvSpPr/>
          <p:nvPr/>
        </p:nvSpPr>
        <p:spPr>
          <a:xfrm>
            <a:off x="1870666" y="5855183"/>
            <a:ext cx="89465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NimbusRomNo9L"/>
              </a:rPr>
              <a:t>Our goal is to train a parametric mapping</a:t>
            </a:r>
            <a:r>
              <a:rPr lang="zh-Hans" altLang="en-US" sz="2000" dirty="0">
                <a:latin typeface="NimbusRomNo9L"/>
              </a:rPr>
              <a:t> </a:t>
            </a:r>
            <a:r>
              <a:rPr lang="en-US" altLang="zh-CN" sz="2000" b="1" dirty="0">
                <a:latin typeface="CMMI10"/>
              </a:rPr>
              <a:t>g</a:t>
            </a:r>
            <a:r>
              <a:rPr lang="zh-Hans" altLang="en-US" sz="2000" dirty="0">
                <a:latin typeface="CMMI10"/>
              </a:rPr>
              <a:t> </a:t>
            </a:r>
            <a:r>
              <a:rPr lang="en-US" altLang="zh-CN" sz="2000" dirty="0">
                <a:latin typeface="NimbusRomNo9L"/>
              </a:rPr>
              <a:t>that given a semantic layout</a:t>
            </a:r>
            <a:r>
              <a:rPr lang="zh-Hans" altLang="en-US" sz="2000" dirty="0">
                <a:latin typeface="NimbusRomNo9L"/>
              </a:rPr>
              <a:t> </a:t>
            </a:r>
            <a:r>
              <a:rPr lang="en-US" altLang="zh-CN" sz="2000" dirty="0">
                <a:latin typeface="CMMI10"/>
              </a:rPr>
              <a:t>L</a:t>
            </a:r>
            <a:r>
              <a:rPr lang="zh-Hans" altLang="en-US" sz="2000" dirty="0">
                <a:latin typeface="CMMI10"/>
              </a:rPr>
              <a:t> </a:t>
            </a:r>
            <a:r>
              <a:rPr lang="en-US" altLang="zh-CN" sz="2000" dirty="0">
                <a:latin typeface="NimbusRomNo9L"/>
              </a:rPr>
              <a:t>produces a color image</a:t>
            </a:r>
            <a:r>
              <a:rPr lang="zh-Hans" altLang="en-US" sz="2000" dirty="0">
                <a:latin typeface="NimbusRomNo9L"/>
              </a:rPr>
              <a:t> </a:t>
            </a:r>
            <a:r>
              <a:rPr lang="en-US" altLang="zh-CN" sz="2000" dirty="0">
                <a:latin typeface="CMMI10"/>
              </a:rPr>
              <a:t>I</a:t>
            </a:r>
            <a:r>
              <a:rPr lang="en-US" altLang="zh-CN" sz="2000" dirty="0">
                <a:latin typeface="CMSY10"/>
              </a:rPr>
              <a:t>∈</a:t>
            </a:r>
            <a:r>
              <a:rPr lang="en-US" altLang="zh-CN" sz="2000" dirty="0">
                <a:latin typeface="MSBM10"/>
              </a:rPr>
              <a:t>R</a:t>
            </a:r>
            <a:r>
              <a:rPr lang="en-US" altLang="zh-CN" sz="2000" baseline="30000" dirty="0">
                <a:latin typeface="CMMI7"/>
              </a:rPr>
              <a:t>m</a:t>
            </a:r>
            <a:r>
              <a:rPr lang="en-US" altLang="zh-CN" sz="2000" baseline="30000" dirty="0">
                <a:latin typeface="CMSY7"/>
              </a:rPr>
              <a:t>×</a:t>
            </a:r>
            <a:r>
              <a:rPr lang="en-US" altLang="zh-CN" sz="2000" baseline="30000" dirty="0">
                <a:latin typeface="CMMI7"/>
              </a:rPr>
              <a:t>n</a:t>
            </a:r>
            <a:r>
              <a:rPr lang="en-US" altLang="zh-CN" sz="2000" baseline="30000" dirty="0">
                <a:latin typeface="CMSY7"/>
              </a:rPr>
              <a:t>×</a:t>
            </a:r>
            <a:r>
              <a:rPr lang="en-US" altLang="zh-CN" sz="2000" baseline="30000" dirty="0">
                <a:latin typeface="CMR7"/>
              </a:rPr>
              <a:t>3</a:t>
            </a:r>
            <a:r>
              <a:rPr lang="zh-Hans" altLang="en-US" sz="2000" dirty="0">
                <a:latin typeface="CMR7"/>
              </a:rPr>
              <a:t> </a:t>
            </a:r>
            <a:r>
              <a:rPr lang="en-US" altLang="zh-CN" sz="2000" dirty="0">
                <a:latin typeface="NimbusRomNo9L"/>
              </a:rPr>
              <a:t>that conforms to</a:t>
            </a:r>
            <a:r>
              <a:rPr lang="zh-Hans" altLang="en-US" sz="2000" dirty="0">
                <a:latin typeface="NimbusRomNo9L"/>
              </a:rPr>
              <a:t> </a:t>
            </a:r>
            <a:r>
              <a:rPr lang="en-US" altLang="zh-CN" sz="2000" dirty="0">
                <a:latin typeface="CMMI10"/>
              </a:rPr>
              <a:t>L</a:t>
            </a:r>
            <a:r>
              <a:rPr lang="en-US" altLang="zh-CN" sz="2000" dirty="0">
                <a:latin typeface="NimbusRomNo9L"/>
              </a:rPr>
              <a:t>.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3235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83733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cap="none" dirty="0"/>
              <a:t>Cascaded Refinement Networks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F5592D-788D-5B47-873F-3BD40480B553}"/>
              </a:ext>
            </a:extLst>
          </p:cNvPr>
          <p:cNvSpPr/>
          <p:nvPr/>
        </p:nvSpPr>
        <p:spPr>
          <a:xfrm>
            <a:off x="1693330" y="2321804"/>
            <a:ext cx="95504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NimbusRomNo9L"/>
              </a:rPr>
              <a:t>The Cascaded Refinement Network (CRN) is a cascade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CN" sz="2400" dirty="0">
                <a:latin typeface="NimbusRomNo9L"/>
              </a:rPr>
              <a:t>of refinement modules. Each module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CN" sz="2400" dirty="0" err="1">
                <a:latin typeface="CMMI10"/>
              </a:rPr>
              <a:t>M</a:t>
            </a:r>
            <a:r>
              <a:rPr lang="en-US" altLang="zh-CN" sz="2400" dirty="0" err="1">
                <a:latin typeface="CMMI7"/>
              </a:rPr>
              <a:t>i</a:t>
            </a:r>
            <a:r>
              <a:rPr lang="zh-Hans" altLang="en-US" sz="2400" dirty="0">
                <a:latin typeface="CMMI7"/>
              </a:rPr>
              <a:t> </a:t>
            </a:r>
            <a:r>
              <a:rPr lang="en-US" altLang="zh-CN" sz="2400" dirty="0">
                <a:latin typeface="NimbusRomNo9L"/>
              </a:rPr>
              <a:t>operates at a given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CN" sz="2400" dirty="0">
                <a:latin typeface="NimbusRomNo9L"/>
              </a:rPr>
              <a:t>resolution. In </a:t>
            </a:r>
            <a:r>
              <a:rPr lang="en-US" altLang="zh-Hans" sz="2400" dirty="0">
                <a:latin typeface="NimbusRomNo9L"/>
              </a:rPr>
              <a:t>my</a:t>
            </a:r>
            <a:r>
              <a:rPr lang="en-US" altLang="zh-CN" sz="2400" dirty="0">
                <a:latin typeface="NimbusRomNo9L"/>
              </a:rPr>
              <a:t> implementation, the resolution of the first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CN" sz="2400" dirty="0">
                <a:latin typeface="NimbusRomNo9L"/>
              </a:rPr>
              <a:t>module (</a:t>
            </a:r>
            <a:r>
              <a:rPr lang="en-US" altLang="zh-CN" sz="2400" dirty="0">
                <a:latin typeface="CMMI10"/>
              </a:rPr>
              <a:t>M</a:t>
            </a:r>
            <a:r>
              <a:rPr lang="en-US" altLang="zh-Hans" sz="2400" dirty="0">
                <a:latin typeface="CMR7"/>
              </a:rPr>
              <a:t>0</a:t>
            </a:r>
            <a:r>
              <a:rPr lang="en-US" altLang="zh-CN" sz="2400" dirty="0">
                <a:latin typeface="NimbusRomNo9L"/>
              </a:rPr>
              <a:t>) is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CN" sz="2400" dirty="0">
                <a:latin typeface="CMR10"/>
              </a:rPr>
              <a:t>4</a:t>
            </a:r>
            <a:r>
              <a:rPr lang="zh-Hans" altLang="en-US" sz="2400" dirty="0">
                <a:latin typeface="CMSY10"/>
              </a:rPr>
              <a:t> </a:t>
            </a:r>
            <a:r>
              <a:rPr lang="en-US" altLang="zh-Hans" sz="2400" dirty="0">
                <a:latin typeface="CMSY10"/>
              </a:rPr>
              <a:t>x</a:t>
            </a:r>
            <a:r>
              <a:rPr lang="zh-Hans" altLang="en-US" sz="2400" dirty="0">
                <a:latin typeface="CMSY10"/>
              </a:rPr>
              <a:t> </a:t>
            </a:r>
            <a:r>
              <a:rPr lang="en-US" altLang="zh-CN" sz="2400" dirty="0">
                <a:latin typeface="CMR10"/>
              </a:rPr>
              <a:t>8</a:t>
            </a:r>
            <a:r>
              <a:rPr lang="en-US" altLang="zh-CN" sz="2400" dirty="0">
                <a:latin typeface="NimbusRomNo9L"/>
              </a:rPr>
              <a:t>. </a:t>
            </a:r>
            <a:r>
              <a:rPr lang="en-US" altLang="zh-Hans" sz="2400" dirty="0">
                <a:latin typeface="NimbusRomNo9L"/>
              </a:rPr>
              <a:t>And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Hans" sz="2400" dirty="0">
                <a:latin typeface="NimbusRomNo9L"/>
              </a:rPr>
              <a:t>then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Hans" sz="2400" dirty="0">
                <a:latin typeface="NimbusRomNo9L"/>
              </a:rPr>
              <a:t>doubled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Hans" sz="2400" dirty="0">
                <a:latin typeface="NimbusRomNo9L"/>
              </a:rPr>
              <a:t>it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Hans" sz="2400" dirty="0">
                <a:latin typeface="NimbusRomNo9L"/>
              </a:rPr>
              <a:t>until</a:t>
            </a:r>
            <a:r>
              <a:rPr lang="en-US" altLang="zh-CN" sz="2400" dirty="0">
                <a:latin typeface="NimbusRomNo9L"/>
              </a:rPr>
              <a:t> modules </a:t>
            </a:r>
            <a:r>
              <a:rPr lang="en-US" altLang="zh-CN" sz="2400" dirty="0">
                <a:latin typeface="CMMI10"/>
              </a:rPr>
              <a:t>M</a:t>
            </a:r>
            <a:r>
              <a:rPr lang="en-US" altLang="zh-CN" sz="2400" dirty="0">
                <a:latin typeface="CMMI7"/>
              </a:rPr>
              <a:t>i</a:t>
            </a:r>
            <a:r>
              <a:rPr lang="en-US" altLang="zh-CN" sz="2400" dirty="0">
                <a:latin typeface="NimbusRomNo9L"/>
              </a:rPr>
              <a:t>. </a:t>
            </a:r>
            <a:r>
              <a:rPr lang="en-US" altLang="zh-Hans" sz="2400" dirty="0">
                <a:latin typeface="NimbusRomNo9L"/>
              </a:rPr>
              <a:t>(256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Hans" sz="2400" dirty="0">
                <a:latin typeface="NimbusRomNo9L"/>
              </a:rPr>
              <a:t>x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Hans" sz="2400" dirty="0">
                <a:latin typeface="NimbusRomNo9L"/>
              </a:rPr>
              <a:t>512: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Hans" sz="2400" dirty="0" err="1">
                <a:latin typeface="NimbusRomNo9L"/>
              </a:rPr>
              <a:t>i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Hans" sz="2400" dirty="0">
                <a:latin typeface="NimbusRomNo9L"/>
              </a:rPr>
              <a:t>=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Hans" sz="2400" dirty="0">
                <a:latin typeface="NimbusRomNo9L"/>
              </a:rPr>
              <a:t>6;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Hans" sz="2400" dirty="0">
                <a:latin typeface="NimbusRomNo9L"/>
              </a:rPr>
              <a:t>512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Hans" sz="2400" dirty="0">
                <a:latin typeface="NimbusRomNo9L"/>
              </a:rPr>
              <a:t>x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Hans" sz="2400" dirty="0">
                <a:latin typeface="NimbusRomNo9L"/>
              </a:rPr>
              <a:t>1024: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Hans" sz="2400" dirty="0" err="1">
                <a:latin typeface="NimbusRomNo9L"/>
              </a:rPr>
              <a:t>i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Hans" sz="2400" dirty="0">
                <a:latin typeface="NimbusRomNo9L"/>
              </a:rPr>
              <a:t>=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Hans" sz="2400" dirty="0">
                <a:latin typeface="NimbusRomNo9L"/>
              </a:rPr>
              <a:t>7)</a:t>
            </a:r>
            <a:endParaRPr lang="en-US" altLang="zh-CN" sz="2400" dirty="0"/>
          </a:p>
          <a:p>
            <a:endParaRPr lang="en-US" altLang="zh-CN" sz="2400" dirty="0">
              <a:latin typeface="NimbusRomNo9L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ED72E81-05E2-D54A-A7BD-6D934BD8CE8F}"/>
              </a:ext>
            </a:extLst>
          </p:cNvPr>
          <p:cNvSpPr/>
          <p:nvPr/>
        </p:nvSpPr>
        <p:spPr>
          <a:xfrm>
            <a:off x="1634064" y="4889268"/>
            <a:ext cx="96689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NimbusRomNo9L"/>
              </a:rPr>
              <a:t>The first module,</a:t>
            </a:r>
            <a:r>
              <a:rPr lang="en-US" altLang="zh-CN" sz="2400" dirty="0">
                <a:latin typeface="CMMI10"/>
              </a:rPr>
              <a:t>M</a:t>
            </a:r>
            <a:r>
              <a:rPr lang="en-US" altLang="zh-CN" sz="2400" baseline="-25000" dirty="0">
                <a:latin typeface="CMR7"/>
              </a:rPr>
              <a:t>0</a:t>
            </a:r>
            <a:r>
              <a:rPr lang="en-US" altLang="zh-CN" sz="2400" dirty="0">
                <a:latin typeface="NimbusRomNo9L"/>
              </a:rPr>
              <a:t>, receives the semantic layout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CN" sz="2400" dirty="0">
                <a:latin typeface="CMMI10"/>
              </a:rPr>
              <a:t>L</a:t>
            </a:r>
            <a:r>
              <a:rPr lang="zh-Hans" altLang="en-US" sz="2400" dirty="0">
                <a:latin typeface="CMMI10"/>
              </a:rPr>
              <a:t> </a:t>
            </a:r>
            <a:r>
              <a:rPr lang="en-US" altLang="zh-CN" sz="2400" dirty="0">
                <a:latin typeface="NimbusRomNo9L"/>
              </a:rPr>
              <a:t>as input (</a:t>
            </a:r>
            <a:r>
              <a:rPr lang="en-US" altLang="zh-CN" sz="2400" dirty="0" err="1">
                <a:latin typeface="NimbusRomNo9L"/>
              </a:rPr>
              <a:t>downsampled</a:t>
            </a:r>
            <a:r>
              <a:rPr lang="en-US" altLang="zh-CN" sz="2400" dirty="0">
                <a:latin typeface="NimbusRomNo9L"/>
              </a:rPr>
              <a:t> to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CN" sz="2400" dirty="0">
                <a:latin typeface="CMMI10"/>
              </a:rPr>
              <a:t>w</a:t>
            </a:r>
            <a:r>
              <a:rPr lang="en-US" altLang="zh-CN" sz="2400" baseline="-25000" dirty="0">
                <a:latin typeface="CMR7"/>
              </a:rPr>
              <a:t>0</a:t>
            </a:r>
            <a:r>
              <a:rPr lang="en-US" altLang="zh-CN" sz="2400" dirty="0">
                <a:latin typeface="CMSY10"/>
              </a:rPr>
              <a:t>×</a:t>
            </a:r>
            <a:r>
              <a:rPr lang="en-US" altLang="zh-CN" sz="2400" dirty="0">
                <a:latin typeface="CMMI10"/>
              </a:rPr>
              <a:t>h</a:t>
            </a:r>
            <a:r>
              <a:rPr lang="en-US" altLang="zh-CN" sz="2400" baseline="-25000" dirty="0">
                <a:latin typeface="CMR7"/>
              </a:rPr>
              <a:t>0</a:t>
            </a:r>
            <a:r>
              <a:rPr lang="en-US" altLang="zh-CN" sz="2400" dirty="0">
                <a:latin typeface="NimbusRomNo9L"/>
              </a:rPr>
              <a:t>) and produces a feature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CN" sz="2400" dirty="0">
                <a:latin typeface="NimbusRomNo9L"/>
              </a:rPr>
              <a:t>layer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CN" sz="2400" dirty="0">
                <a:latin typeface="CMMI10"/>
              </a:rPr>
              <a:t>F</a:t>
            </a:r>
            <a:r>
              <a:rPr lang="en-US" altLang="zh-CN" sz="2400" baseline="-25000" dirty="0">
                <a:latin typeface="CMR7"/>
              </a:rPr>
              <a:t>0</a:t>
            </a:r>
            <a:r>
              <a:rPr lang="zh-Hans" altLang="en-US" sz="2400" dirty="0">
                <a:latin typeface="CMR7"/>
              </a:rPr>
              <a:t> </a:t>
            </a:r>
            <a:r>
              <a:rPr lang="en-US" altLang="zh-CN" sz="2400" dirty="0">
                <a:latin typeface="NimbusRomNo9L"/>
              </a:rPr>
              <a:t>at resolution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CN" sz="2400" dirty="0">
                <a:latin typeface="CMMI10"/>
              </a:rPr>
              <a:t>w</a:t>
            </a:r>
            <a:r>
              <a:rPr lang="en-US" altLang="zh-CN" sz="2400" baseline="-25000" dirty="0">
                <a:latin typeface="CMR7"/>
              </a:rPr>
              <a:t>0</a:t>
            </a:r>
            <a:r>
              <a:rPr lang="en-US" altLang="zh-CN" sz="2400" dirty="0">
                <a:latin typeface="CMSY10"/>
              </a:rPr>
              <a:t>×</a:t>
            </a:r>
            <a:r>
              <a:rPr lang="en-US" altLang="zh-CN" sz="2400" dirty="0">
                <a:latin typeface="CMMI10"/>
              </a:rPr>
              <a:t>h</a:t>
            </a:r>
            <a:r>
              <a:rPr lang="en-US" altLang="zh-CN" sz="2400" baseline="-25000" dirty="0">
                <a:latin typeface="CMR7"/>
              </a:rPr>
              <a:t>0</a:t>
            </a:r>
            <a:r>
              <a:rPr lang="zh-Hans" altLang="en-US" sz="2400" dirty="0">
                <a:latin typeface="CMR7"/>
              </a:rPr>
              <a:t> </a:t>
            </a:r>
            <a:r>
              <a:rPr lang="en-US" altLang="zh-CN" sz="2400" dirty="0">
                <a:latin typeface="NimbusRomNo9L"/>
              </a:rPr>
              <a:t>as output. </a:t>
            </a:r>
            <a:endParaRPr lang="en-US" altLang="zh-CN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8B335A2-4D94-B842-9A39-5AF51E5E53CE}"/>
              </a:ext>
            </a:extLst>
          </p:cNvPr>
          <p:cNvSpPr txBox="1"/>
          <p:nvPr/>
        </p:nvSpPr>
        <p:spPr>
          <a:xfrm>
            <a:off x="3098800" y="36745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ABC09D2-07B7-5F49-8833-031341136C4E}"/>
              </a:ext>
            </a:extLst>
          </p:cNvPr>
          <p:cNvSpPr txBox="1"/>
          <p:nvPr/>
        </p:nvSpPr>
        <p:spPr>
          <a:xfrm>
            <a:off x="1634064" y="6164071"/>
            <a:ext cx="8763003" cy="372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Photographic Image Synthesis with Cascaded Refinement Networks</a:t>
            </a:r>
            <a:r>
              <a:rPr lang="en-US" altLang="zh-Hans" dirty="0"/>
              <a:t>,</a:t>
            </a:r>
            <a:r>
              <a:rPr lang="zh-Hans" altLang="en-US" dirty="0"/>
              <a:t> </a:t>
            </a:r>
            <a:r>
              <a:rPr lang="en-US" altLang="zh-Hans" dirty="0"/>
              <a:t>ICCV,</a:t>
            </a:r>
            <a:r>
              <a:rPr lang="zh-Hans" altLang="en-US" dirty="0"/>
              <a:t> </a:t>
            </a:r>
            <a:r>
              <a:rPr lang="en-US" altLang="zh-Hans" dirty="0"/>
              <a:t>2017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78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cap="none" dirty="0"/>
              <a:t>Cascaded Refinement Networks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EBC2DD-A7B3-1041-A91F-631FE9B63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386" y="3043189"/>
            <a:ext cx="6944254" cy="177388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E1A120E-D652-D945-AE9B-64F9A64C03C6}"/>
              </a:ext>
            </a:extLst>
          </p:cNvPr>
          <p:cNvSpPr/>
          <p:nvPr/>
        </p:nvSpPr>
        <p:spPr>
          <a:xfrm>
            <a:off x="1640946" y="1725937"/>
            <a:ext cx="9467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ans" sz="2400" dirty="0">
                <a:latin typeface="NimbusRomNo9L"/>
              </a:rPr>
              <a:t>The</a:t>
            </a:r>
            <a:r>
              <a:rPr lang="en-US" altLang="zh-CN" sz="2400" dirty="0">
                <a:latin typeface="NimbusRomNo9L"/>
              </a:rPr>
              <a:t> other modules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CN" sz="2400" dirty="0" err="1">
                <a:latin typeface="CMMI10"/>
              </a:rPr>
              <a:t>M</a:t>
            </a:r>
            <a:r>
              <a:rPr lang="en-US" altLang="zh-CN" sz="2400" dirty="0" err="1">
                <a:latin typeface="CMMI7"/>
              </a:rPr>
              <a:t>i</a:t>
            </a:r>
            <a:r>
              <a:rPr lang="en-US" altLang="zh-CN" sz="2400" dirty="0">
                <a:latin typeface="NimbusRomNo9L"/>
              </a:rPr>
              <a:t>(for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CN" sz="2400" dirty="0" err="1">
                <a:latin typeface="CMMI10"/>
              </a:rPr>
              <a:t>i</a:t>
            </a:r>
            <a:r>
              <a:rPr lang="en-US" altLang="zh-CN" sz="2400" dirty="0">
                <a:latin typeface="CMSY10"/>
              </a:rPr>
              <a:t≯</a:t>
            </a:r>
            <a:r>
              <a:rPr lang="en-US" altLang="zh-CN" sz="2400" dirty="0">
                <a:latin typeface="CMR10"/>
              </a:rPr>
              <a:t>= 0</a:t>
            </a:r>
            <a:r>
              <a:rPr lang="en-US" altLang="zh-CN" sz="2400" dirty="0">
                <a:latin typeface="NimbusRomNo9L"/>
              </a:rPr>
              <a:t>) 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CN" sz="2400" dirty="0">
                <a:latin typeface="NimbusRomNo9L"/>
              </a:rPr>
              <a:t>:</a:t>
            </a:r>
            <a:r>
              <a:rPr lang="en-US" altLang="zh-CN" sz="2400" dirty="0" err="1">
                <a:latin typeface="CMMI10"/>
              </a:rPr>
              <a:t>M</a:t>
            </a:r>
            <a:r>
              <a:rPr lang="en-US" altLang="zh-CN" sz="2400" dirty="0" err="1">
                <a:latin typeface="CMMI7"/>
              </a:rPr>
              <a:t>i</a:t>
            </a:r>
            <a:r>
              <a:rPr lang="zh-Hans" altLang="en-US" sz="2400" dirty="0">
                <a:latin typeface="CMMI7"/>
              </a:rPr>
              <a:t> </a:t>
            </a:r>
            <a:r>
              <a:rPr lang="en-US" altLang="zh-CN" sz="2400" dirty="0">
                <a:latin typeface="NimbusRomNo9L"/>
              </a:rPr>
              <a:t>receives a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CN" sz="2400" dirty="0">
                <a:latin typeface="NimbusRomNo9L"/>
              </a:rPr>
              <a:t>concatenation of the layout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CN" sz="2400" dirty="0">
                <a:latin typeface="CMMI10"/>
              </a:rPr>
              <a:t>L</a:t>
            </a:r>
            <a:r>
              <a:rPr lang="en-US" altLang="zh-CN" sz="2400" dirty="0">
                <a:latin typeface="NimbusRomNo9L"/>
              </a:rPr>
              <a:t>(</a:t>
            </a:r>
            <a:r>
              <a:rPr lang="en-US" altLang="zh-CN" sz="2400" dirty="0" err="1">
                <a:latin typeface="NimbusRomNo9L"/>
              </a:rPr>
              <a:t>downsampled</a:t>
            </a:r>
            <a:r>
              <a:rPr lang="en-US" altLang="zh-CN" sz="2400" dirty="0">
                <a:latin typeface="NimbusRomNo9L"/>
              </a:rPr>
              <a:t> to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CN" sz="2400" dirty="0" err="1">
                <a:latin typeface="CMMI10"/>
              </a:rPr>
              <a:t>w</a:t>
            </a:r>
            <a:r>
              <a:rPr lang="en-US" altLang="zh-CN" sz="2400" dirty="0" err="1">
                <a:latin typeface="CMMI7"/>
              </a:rPr>
              <a:t>i</a:t>
            </a:r>
            <a:r>
              <a:rPr lang="en-US" altLang="zh-CN" sz="2400" dirty="0" err="1">
                <a:latin typeface="CMSY10"/>
              </a:rPr>
              <a:t>×</a:t>
            </a:r>
            <a:r>
              <a:rPr lang="en-US" altLang="zh-CN" sz="2400" dirty="0" err="1">
                <a:latin typeface="CMMI10"/>
              </a:rPr>
              <a:t>h</a:t>
            </a:r>
            <a:r>
              <a:rPr lang="en-US" altLang="zh-CN" sz="2400" dirty="0" err="1">
                <a:latin typeface="CMMI7"/>
              </a:rPr>
              <a:t>i</a:t>
            </a:r>
            <a:r>
              <a:rPr lang="en-US" altLang="zh-CN" sz="2400" dirty="0">
                <a:latin typeface="NimbusRomNo9L"/>
              </a:rPr>
              <a:t>) and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CN" sz="2400" dirty="0">
                <a:latin typeface="NimbusRomNo9L"/>
              </a:rPr>
              <a:t>the feature layer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CN" sz="2400" dirty="0">
                <a:latin typeface="CMMI10"/>
              </a:rPr>
              <a:t>F</a:t>
            </a:r>
            <a:r>
              <a:rPr lang="en-US" altLang="zh-CN" sz="2400" baseline="-25000" dirty="0">
                <a:latin typeface="CMMI7"/>
              </a:rPr>
              <a:t>i</a:t>
            </a:r>
            <a:r>
              <a:rPr lang="en-US" altLang="zh-CN" sz="2400" baseline="-25000" dirty="0">
                <a:latin typeface="CMSY7"/>
              </a:rPr>
              <a:t>−</a:t>
            </a:r>
            <a:r>
              <a:rPr lang="en-US" altLang="zh-CN" sz="2400" baseline="-25000" dirty="0">
                <a:latin typeface="CMR7"/>
              </a:rPr>
              <a:t>1</a:t>
            </a:r>
            <a:r>
              <a:rPr lang="en-US" altLang="zh-CN" sz="2400" dirty="0">
                <a:latin typeface="NimbusRomNo9L"/>
              </a:rPr>
              <a:t>(</a:t>
            </a:r>
            <a:r>
              <a:rPr lang="en-US" altLang="zh-CN" sz="2400" dirty="0" err="1">
                <a:latin typeface="NimbusRomNo9L"/>
              </a:rPr>
              <a:t>upsampled</a:t>
            </a:r>
            <a:r>
              <a:rPr lang="en-US" altLang="zh-CN" sz="2400" dirty="0">
                <a:latin typeface="NimbusRomNo9L"/>
              </a:rPr>
              <a:t> to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CN" sz="2400" dirty="0" err="1">
                <a:latin typeface="CMMI10"/>
              </a:rPr>
              <a:t>w</a:t>
            </a:r>
            <a:r>
              <a:rPr lang="en-US" altLang="zh-CN" sz="2400" dirty="0" err="1">
                <a:latin typeface="CMMI7"/>
              </a:rPr>
              <a:t>i</a:t>
            </a:r>
            <a:r>
              <a:rPr lang="en-US" altLang="zh-CN" sz="2400" dirty="0" err="1">
                <a:latin typeface="CMSY10"/>
              </a:rPr>
              <a:t>×</a:t>
            </a:r>
            <a:r>
              <a:rPr lang="en-US" altLang="zh-CN" sz="2400" dirty="0" err="1">
                <a:latin typeface="CMMI10"/>
              </a:rPr>
              <a:t>h</a:t>
            </a:r>
            <a:r>
              <a:rPr lang="en-US" altLang="zh-CN" sz="2400" dirty="0" err="1">
                <a:latin typeface="CMMI7"/>
              </a:rPr>
              <a:t>i</a:t>
            </a:r>
            <a:r>
              <a:rPr lang="en-US" altLang="zh-CN" sz="2400" dirty="0">
                <a:latin typeface="NimbusRomNo9L"/>
              </a:rPr>
              <a:t>) as input, and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CN" sz="2400" dirty="0">
                <a:latin typeface="NimbusRomNo9L"/>
              </a:rPr>
              <a:t>produces feature layer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CN" sz="2400" dirty="0">
                <a:latin typeface="CMMI10"/>
              </a:rPr>
              <a:t>F</a:t>
            </a:r>
            <a:r>
              <a:rPr lang="en-US" altLang="zh-CN" sz="2400" dirty="0">
                <a:latin typeface="CMMI7"/>
              </a:rPr>
              <a:t>i</a:t>
            </a:r>
            <a:r>
              <a:rPr lang="zh-Hans" altLang="en-US" sz="2400" dirty="0">
                <a:latin typeface="CMMI7"/>
              </a:rPr>
              <a:t> </a:t>
            </a:r>
            <a:r>
              <a:rPr lang="en-US" altLang="zh-CN" sz="2400" dirty="0">
                <a:latin typeface="NimbusRomNo9L"/>
              </a:rPr>
              <a:t>as output</a:t>
            </a:r>
            <a:endParaRPr lang="en-US" altLang="zh-CN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73C8DD-414E-7941-A23A-AD35C0950CAD}"/>
              </a:ext>
            </a:extLst>
          </p:cNvPr>
          <p:cNvSpPr txBox="1"/>
          <p:nvPr/>
        </p:nvSpPr>
        <p:spPr>
          <a:xfrm>
            <a:off x="1640946" y="4933996"/>
            <a:ext cx="9958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Each module</a:t>
            </a:r>
            <a:r>
              <a:rPr lang="zh-Hans" altLang="en-US" sz="2400" dirty="0"/>
              <a:t> </a:t>
            </a:r>
            <a:r>
              <a:rPr lang="en-US" altLang="zh-CN" sz="2400" dirty="0" err="1"/>
              <a:t>Mi</a:t>
            </a:r>
            <a:r>
              <a:rPr lang="zh-Hans" altLang="en-US" sz="2400" dirty="0"/>
              <a:t> </a:t>
            </a:r>
            <a:r>
              <a:rPr lang="en-US" altLang="zh-CN" sz="2400" dirty="0"/>
              <a:t>consists of three feature layers: </a:t>
            </a:r>
          </a:p>
          <a:p>
            <a:r>
              <a:rPr lang="en-US" altLang="zh-CN" sz="2400" dirty="0"/>
              <a:t>the in-put layer, an intermediate layer, and the output layer.</a:t>
            </a:r>
            <a:r>
              <a:rPr lang="zh-Hans" altLang="en-US" sz="2400" dirty="0"/>
              <a:t> </a:t>
            </a:r>
            <a:r>
              <a:rPr lang="en-US" altLang="zh-CN" sz="2400" dirty="0"/>
              <a:t>Each layer is followed by</a:t>
            </a:r>
            <a:r>
              <a:rPr lang="zh-Hans" altLang="en-US" sz="2400" dirty="0"/>
              <a:t> </a:t>
            </a:r>
            <a:r>
              <a:rPr lang="en-US" altLang="zh-CN" sz="2400" dirty="0"/>
              <a:t>3×3</a:t>
            </a:r>
            <a:r>
              <a:rPr lang="zh-Hans" altLang="en-US" sz="2400" dirty="0"/>
              <a:t> </a:t>
            </a:r>
            <a:r>
              <a:rPr lang="en-US" altLang="zh-CN" sz="2400" dirty="0"/>
              <a:t>convolutions, layer normalization , and </a:t>
            </a:r>
            <a:r>
              <a:rPr lang="en-US" altLang="zh-CN" sz="2400" dirty="0" err="1"/>
              <a:t>LReLU</a:t>
            </a:r>
            <a:r>
              <a:rPr lang="en-US" altLang="zh-CN" sz="2400" dirty="0"/>
              <a:t> nonlinearity 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9F0DFC-DFB2-B444-99D1-549775F44021}"/>
              </a:ext>
            </a:extLst>
          </p:cNvPr>
          <p:cNvSpPr txBox="1"/>
          <p:nvPr/>
        </p:nvSpPr>
        <p:spPr>
          <a:xfrm>
            <a:off x="1640946" y="6158915"/>
            <a:ext cx="9176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Hinton. Layer normalization.</a:t>
            </a:r>
            <a:r>
              <a:rPr lang="en-US" altLang="zh-CN" i="1" dirty="0"/>
              <a:t>arXiv:1607.06450</a:t>
            </a:r>
            <a:r>
              <a:rPr lang="en-US" altLang="zh-CN" dirty="0"/>
              <a:t>, 2016.</a:t>
            </a:r>
          </a:p>
          <a:p>
            <a:r>
              <a:rPr lang="en-US" altLang="zh-CN" dirty="0"/>
              <a:t>Rectifier </a:t>
            </a:r>
            <a:r>
              <a:rPr lang="en-US" altLang="zh-CN" dirty="0" err="1"/>
              <a:t>nonlin-earities</a:t>
            </a:r>
            <a:r>
              <a:rPr lang="en-US" altLang="zh-CN" dirty="0"/>
              <a:t> improve neural network acoustic models. In</a:t>
            </a:r>
            <a:r>
              <a:rPr lang="en-US" altLang="zh-CN" i="1" dirty="0"/>
              <a:t>ICML</a:t>
            </a:r>
            <a:r>
              <a:rPr lang="en-US" altLang="zh-CN" dirty="0"/>
              <a:t>,2013</a:t>
            </a: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597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9F326DB0-BE3E-4C44-957E-1205B4E3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pPr algn="ctr"/>
            <a:r>
              <a:rPr lang="en-US" altLang="zh-CN" cap="none" dirty="0"/>
              <a:t>Cascaded Refinement Networks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ACAA78B-8046-BD4F-ACC7-0234B5F7BDDA}"/>
              </a:ext>
            </a:extLst>
          </p:cNvPr>
          <p:cNvSpPr/>
          <p:nvPr/>
        </p:nvSpPr>
        <p:spPr>
          <a:xfrm>
            <a:off x="1625600" y="2065866"/>
            <a:ext cx="868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NimbusRomNo9L"/>
              </a:rPr>
              <a:t>The output layer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CN" sz="2400" dirty="0" err="1">
                <a:latin typeface="CMMI10"/>
              </a:rPr>
              <a:t>F</a:t>
            </a:r>
            <a:r>
              <a:rPr lang="en-US" altLang="zh-CN" sz="2400" dirty="0" err="1">
                <a:latin typeface="CMR7"/>
              </a:rPr>
              <a:t>̄</a:t>
            </a:r>
            <a:r>
              <a:rPr lang="en-US" altLang="zh-Hans" sz="2400" dirty="0" err="1">
                <a:latin typeface="CMMI7"/>
              </a:rPr>
              <a:t>i</a:t>
            </a:r>
            <a:r>
              <a:rPr lang="zh-Hans" altLang="en-US" sz="2400" dirty="0">
                <a:latin typeface="CMMI7"/>
              </a:rPr>
              <a:t> </a:t>
            </a:r>
            <a:r>
              <a:rPr lang="en-US" altLang="zh-CN" sz="2400" dirty="0">
                <a:latin typeface="NimbusRomNo9L"/>
              </a:rPr>
              <a:t>of the final module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CN" sz="2400" dirty="0" err="1">
                <a:latin typeface="CMMI10"/>
              </a:rPr>
              <a:t>M</a:t>
            </a:r>
            <a:r>
              <a:rPr lang="en-US" altLang="zh-Hans" sz="2400" dirty="0" err="1">
                <a:latin typeface="CMR7"/>
              </a:rPr>
              <a:t>i</a:t>
            </a:r>
            <a:r>
              <a:rPr lang="zh-Hans" altLang="en-US" sz="2400" dirty="0">
                <a:latin typeface="CMMI7"/>
              </a:rPr>
              <a:t> </a:t>
            </a:r>
            <a:r>
              <a:rPr lang="en-US" altLang="zh-CN" sz="2400" dirty="0">
                <a:latin typeface="NimbusRomNo9L"/>
              </a:rPr>
              <a:t>is not followed by normalization or nonlinearity. Instead, </a:t>
            </a:r>
            <a:r>
              <a:rPr lang="en-US" altLang="zh-Hans" sz="2400" dirty="0">
                <a:latin typeface="NimbusRomNo9L"/>
              </a:rPr>
              <a:t>I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Hans" sz="2400" dirty="0">
                <a:latin typeface="NimbusRomNo9L"/>
              </a:rPr>
              <a:t>use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CN" sz="2400" dirty="0">
                <a:latin typeface="NimbusRomNo9L"/>
              </a:rPr>
              <a:t>a linear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CN" sz="2400" dirty="0">
                <a:latin typeface="NimbusRomNo9L"/>
              </a:rPr>
              <a:t>projection (</a:t>
            </a:r>
            <a:r>
              <a:rPr lang="en-US" altLang="zh-CN" sz="2400" dirty="0">
                <a:latin typeface="CMR10"/>
              </a:rPr>
              <a:t>1</a:t>
            </a:r>
            <a:r>
              <a:rPr lang="en-US" altLang="zh-CN" sz="2400" dirty="0">
                <a:latin typeface="CMSY10"/>
              </a:rPr>
              <a:t>×</a:t>
            </a:r>
            <a:r>
              <a:rPr lang="en-US" altLang="zh-CN" sz="2400" dirty="0">
                <a:latin typeface="CMR10"/>
              </a:rPr>
              <a:t>1</a:t>
            </a:r>
            <a:r>
              <a:rPr lang="en-US" altLang="zh-CN" sz="2400" dirty="0">
                <a:latin typeface="NimbusRomNo9L"/>
              </a:rPr>
              <a:t>convolution) to map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Hans" sz="2400" dirty="0">
                <a:latin typeface="NimbusRomNo9L"/>
              </a:rPr>
              <a:t>the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Hans" sz="2400" dirty="0">
                <a:latin typeface="NimbusRomNo9L"/>
              </a:rPr>
              <a:t>final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Hans" sz="2400" dirty="0">
                <a:latin typeface="NimbusRomNo9L"/>
              </a:rPr>
              <a:t>layer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CN" sz="2400" dirty="0" err="1">
                <a:latin typeface="CMMI10"/>
              </a:rPr>
              <a:t>F</a:t>
            </a:r>
            <a:r>
              <a:rPr lang="en-US" altLang="zh-CN" sz="2400" dirty="0" err="1">
                <a:latin typeface="CMR7"/>
              </a:rPr>
              <a:t>̄</a:t>
            </a:r>
            <a:r>
              <a:rPr lang="en-US" altLang="zh-Hans" sz="2400" dirty="0" err="1">
                <a:latin typeface="CMMI7"/>
              </a:rPr>
              <a:t>i</a:t>
            </a:r>
            <a:r>
              <a:rPr lang="zh-Hans" altLang="en-US" sz="2400" dirty="0">
                <a:latin typeface="CMMI7"/>
              </a:rPr>
              <a:t> </a:t>
            </a:r>
            <a:r>
              <a:rPr lang="en-US" altLang="zh-CN" sz="2400" dirty="0">
                <a:latin typeface="NimbusRomNo9L"/>
              </a:rPr>
              <a:t>to the output color image (dimensionality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CN" sz="2400" dirty="0">
                <a:latin typeface="CMMI10"/>
              </a:rPr>
              <a:t>w</a:t>
            </a:r>
            <a:r>
              <a:rPr lang="en-US" altLang="zh-Hans" sz="2400" dirty="0">
                <a:latin typeface="CMR7"/>
              </a:rPr>
              <a:t>i</a:t>
            </a:r>
            <a:r>
              <a:rPr lang="en-US" altLang="zh-CN" sz="2400" dirty="0">
                <a:latin typeface="CMSY10"/>
              </a:rPr>
              <a:t>×</a:t>
            </a:r>
            <a:r>
              <a:rPr lang="en-US" altLang="zh-CN" sz="2400" dirty="0">
                <a:latin typeface="CMMI10"/>
              </a:rPr>
              <a:t>h</a:t>
            </a:r>
            <a:r>
              <a:rPr lang="en-US" altLang="zh-Hans" sz="2400" dirty="0">
                <a:latin typeface="CMR7"/>
              </a:rPr>
              <a:t>i</a:t>
            </a:r>
            <a:r>
              <a:rPr lang="en-US" altLang="zh-CN" sz="2400" dirty="0">
                <a:latin typeface="CMSY10"/>
              </a:rPr>
              <a:t>×</a:t>
            </a:r>
            <a:r>
              <a:rPr lang="en-US" altLang="zh-CN" sz="2400" dirty="0">
                <a:latin typeface="CMR10"/>
              </a:rPr>
              <a:t>3</a:t>
            </a:r>
            <a:r>
              <a:rPr lang="en-US" altLang="zh-CN" sz="2400" dirty="0">
                <a:latin typeface="NimbusRomNo9L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13490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83B0861-D8BC-7E40-96F1-894CA3A3309B}"/>
              </a:ext>
            </a:extLst>
          </p:cNvPr>
          <p:cNvSpPr/>
          <p:nvPr/>
        </p:nvSpPr>
        <p:spPr>
          <a:xfrm>
            <a:off x="3672200" y="457200"/>
            <a:ext cx="3545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/>
              <a:t>Loss</a:t>
            </a:r>
            <a:r>
              <a:rPr lang="zh-Hans" altLang="en-US" sz="3600" dirty="0"/>
              <a:t> </a:t>
            </a:r>
            <a:r>
              <a:rPr lang="en-US" altLang="zh-Hans" sz="3600" dirty="0"/>
              <a:t>Function</a:t>
            </a:r>
            <a:endParaRPr lang="zh-CN" altLang="en-US" sz="3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EF7FA18-839C-3D43-8DAC-E7F5BB3F1A7D}"/>
              </a:ext>
            </a:extLst>
          </p:cNvPr>
          <p:cNvSpPr txBox="1"/>
          <p:nvPr/>
        </p:nvSpPr>
        <p:spPr>
          <a:xfrm>
            <a:off x="1035050" y="3746705"/>
            <a:ext cx="9734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</a:t>
            </a:r>
            <a:r>
              <a:rPr lang="zh-Hans" altLang="en-US" sz="2400" dirty="0"/>
              <a:t> </a:t>
            </a:r>
            <a:r>
              <a:rPr lang="en-US" altLang="zh-CN" sz="2400" dirty="0"/>
              <a:t>is used as input </a:t>
            </a:r>
            <a:r>
              <a:rPr lang="en-US" altLang="zh-Hans" sz="2400" dirty="0"/>
              <a:t>layout</a:t>
            </a:r>
            <a:r>
              <a:rPr lang="zh-Hans" altLang="en-US" sz="2400" dirty="0"/>
              <a:t> </a:t>
            </a:r>
            <a:r>
              <a:rPr lang="en-US" altLang="zh-CN" sz="2400" dirty="0"/>
              <a:t>and the corresponding color image</a:t>
            </a:r>
            <a:r>
              <a:rPr lang="zh-Hans" altLang="en-US" sz="2400" dirty="0"/>
              <a:t> </a:t>
            </a:r>
            <a:r>
              <a:rPr lang="en-US" altLang="zh-CN" sz="2400" dirty="0"/>
              <a:t>I</a:t>
            </a:r>
            <a:r>
              <a:rPr lang="zh-Hans" altLang="en-US" sz="2400" dirty="0"/>
              <a:t> </a:t>
            </a:r>
            <a:r>
              <a:rPr lang="en-US" altLang="zh-CN" sz="2400" dirty="0"/>
              <a:t>as</a:t>
            </a:r>
            <a:r>
              <a:rPr lang="zh-Hans" altLang="en-US" sz="2400" dirty="0"/>
              <a:t> </a:t>
            </a:r>
            <a:r>
              <a:rPr lang="en-US" altLang="zh-CN" sz="2400" dirty="0"/>
              <a:t>output.</a:t>
            </a:r>
          </a:p>
          <a:p>
            <a:r>
              <a:rPr lang="el-GR" altLang="zh-CN" sz="2400" dirty="0"/>
              <a:t>Φ</a:t>
            </a:r>
            <a:r>
              <a:rPr lang="zh-Hans" altLang="en-US" sz="2400" dirty="0"/>
              <a:t> </a:t>
            </a:r>
            <a:r>
              <a:rPr lang="en-US" altLang="zh-Hans" sz="2400" dirty="0"/>
              <a:t>is</a:t>
            </a:r>
            <a:r>
              <a:rPr lang="en-US" altLang="zh-CN" sz="2400" dirty="0"/>
              <a:t> a trained visual perception network (VGG-19).</a:t>
            </a:r>
          </a:p>
          <a:p>
            <a:r>
              <a:rPr lang="en-US" altLang="zh-Hans" sz="2400" dirty="0"/>
              <a:t>g</a:t>
            </a:r>
            <a:r>
              <a:rPr lang="zh-Hans" altLang="en-US" sz="2400" dirty="0"/>
              <a:t> </a:t>
            </a:r>
            <a:r>
              <a:rPr lang="en-US" altLang="zh-CN" sz="2400" dirty="0"/>
              <a:t>is the image synthesis network being trained and</a:t>
            </a:r>
            <a:r>
              <a:rPr lang="zh-Hans" altLang="en-US" sz="2400" dirty="0"/>
              <a:t> </a:t>
            </a:r>
            <a:r>
              <a:rPr lang="el-GR" altLang="zh-CN" sz="2400" dirty="0"/>
              <a:t>θ</a:t>
            </a:r>
            <a:r>
              <a:rPr lang="zh-Hans" altLang="en-US" sz="2400" dirty="0"/>
              <a:t> </a:t>
            </a:r>
            <a:r>
              <a:rPr lang="en-US" altLang="zh-CN" sz="2400" dirty="0"/>
              <a:t>is</a:t>
            </a:r>
            <a:r>
              <a:rPr lang="zh-Hans" altLang="en-US" sz="2400" dirty="0"/>
              <a:t> </a:t>
            </a:r>
            <a:r>
              <a:rPr lang="en-US" altLang="zh-CN" sz="2400" dirty="0"/>
              <a:t>the set of parameters of this network. The hyper</a:t>
            </a:r>
            <a:r>
              <a:rPr lang="zh-Hans" altLang="en-US" sz="2400" dirty="0"/>
              <a:t> </a:t>
            </a:r>
            <a:r>
              <a:rPr lang="en-US" altLang="zh-CN" sz="2400" dirty="0"/>
              <a:t>parameters</a:t>
            </a:r>
            <a:r>
              <a:rPr lang="zh-Hans" altLang="en-US" sz="2400" dirty="0"/>
              <a:t> </a:t>
            </a:r>
            <a:r>
              <a:rPr lang="en-US" altLang="zh-CN" sz="2400" dirty="0"/>
              <a:t>{</a:t>
            </a:r>
            <a:r>
              <a:rPr lang="el-GR" altLang="zh-CN" sz="2400" dirty="0"/>
              <a:t>λ</a:t>
            </a:r>
            <a:r>
              <a:rPr lang="en-US" altLang="zh-Hans" sz="2400" baseline="-25000" dirty="0"/>
              <a:t>l</a:t>
            </a:r>
            <a:r>
              <a:rPr lang="en-US" altLang="zh-CN" sz="2400" dirty="0"/>
              <a:t>}</a:t>
            </a:r>
            <a:r>
              <a:rPr lang="zh-Hans" altLang="en-US" sz="2400" dirty="0"/>
              <a:t> </a:t>
            </a:r>
            <a:r>
              <a:rPr lang="en-US" altLang="zh-CN" sz="2400" dirty="0"/>
              <a:t>balance the contribution of each layer</a:t>
            </a:r>
            <a:r>
              <a:rPr lang="zh-Hans" altLang="en-US" sz="2400" dirty="0"/>
              <a:t> </a:t>
            </a:r>
            <a:r>
              <a:rPr lang="en-US" altLang="zh-Hans" sz="2400" dirty="0"/>
              <a:t>l</a:t>
            </a:r>
            <a:r>
              <a:rPr lang="zh-Hans" altLang="en-US" sz="2400" dirty="0"/>
              <a:t> </a:t>
            </a:r>
            <a:r>
              <a:rPr lang="en-US" altLang="zh-CN" sz="2400" dirty="0"/>
              <a:t>to the loss.</a:t>
            </a:r>
          </a:p>
          <a:p>
            <a:r>
              <a:rPr lang="en-US" altLang="zh-Hans" sz="2400" dirty="0"/>
              <a:t>Assume</a:t>
            </a:r>
            <a:r>
              <a:rPr lang="zh-Hans" altLang="en-US" sz="2400" dirty="0"/>
              <a:t> </a:t>
            </a:r>
            <a:r>
              <a:rPr lang="en-US" altLang="zh-Hans" sz="2400" dirty="0"/>
              <a:t>loss</a:t>
            </a:r>
            <a:r>
              <a:rPr lang="zh-Hans" altLang="en-US" sz="2400" dirty="0"/>
              <a:t> </a:t>
            </a:r>
            <a:r>
              <a:rPr lang="en-US" altLang="zh-Hans" sz="2400" dirty="0"/>
              <a:t>tend</a:t>
            </a:r>
            <a:r>
              <a:rPr lang="zh-Hans" altLang="en-US" sz="2400" dirty="0"/>
              <a:t> </a:t>
            </a:r>
            <a:r>
              <a:rPr lang="en-US" altLang="zh-Hans" sz="2400" dirty="0"/>
              <a:t>to</a:t>
            </a:r>
            <a:r>
              <a:rPr lang="zh-Hans" altLang="en-US" sz="2400" dirty="0"/>
              <a:t> </a:t>
            </a:r>
            <a:r>
              <a:rPr lang="en-US" altLang="zh-Hans" sz="2400" dirty="0"/>
              <a:t>0,</a:t>
            </a:r>
            <a:r>
              <a:rPr lang="zh-Hans" altLang="en-US" sz="2400" dirty="0"/>
              <a:t> </a:t>
            </a:r>
            <a:r>
              <a:rPr lang="en-US" altLang="zh-Hans" sz="2400" dirty="0"/>
              <a:t>we</a:t>
            </a:r>
            <a:r>
              <a:rPr lang="zh-Hans" altLang="en-US" sz="2400" dirty="0"/>
              <a:t> </a:t>
            </a:r>
            <a:r>
              <a:rPr lang="en-US" altLang="zh-Hans" sz="2400" dirty="0"/>
              <a:t>found</a:t>
            </a:r>
            <a:r>
              <a:rPr lang="zh-Hans" altLang="en-US" sz="2400" dirty="0"/>
              <a:t> </a:t>
            </a:r>
            <a:r>
              <a:rPr lang="en-US" altLang="zh-Hans" sz="2400" dirty="0"/>
              <a:t>the</a:t>
            </a:r>
            <a:r>
              <a:rPr lang="zh-Hans" altLang="en-US" sz="2400" dirty="0"/>
              <a:t> </a:t>
            </a:r>
            <a:r>
              <a:rPr lang="el-GR" altLang="zh-CN" sz="2400" dirty="0"/>
              <a:t>Φ</a:t>
            </a:r>
            <a:r>
              <a:rPr lang="en-US" altLang="zh-Hans" sz="2400" baseline="-25000" dirty="0"/>
              <a:t>l</a:t>
            </a:r>
            <a:r>
              <a:rPr lang="en-US" altLang="zh-CN" sz="2400" dirty="0"/>
              <a:t>(I)−</a:t>
            </a:r>
            <a:r>
              <a:rPr lang="el-GR" altLang="zh-CN" sz="2400" dirty="0"/>
              <a:t>Φ</a:t>
            </a:r>
            <a:r>
              <a:rPr lang="en-US" altLang="zh-Hans" sz="2400" baseline="-25000" dirty="0"/>
              <a:t>l</a:t>
            </a:r>
            <a:r>
              <a:rPr lang="en-US" altLang="zh-CN" sz="2400" dirty="0"/>
              <a:t>(g(L;</a:t>
            </a:r>
            <a:r>
              <a:rPr lang="el-GR" altLang="zh-CN" sz="2400" dirty="0"/>
              <a:t>θ))</a:t>
            </a:r>
            <a:r>
              <a:rPr lang="zh-Hans" altLang="en-US" sz="2400" dirty="0"/>
              <a:t> </a:t>
            </a:r>
            <a:r>
              <a:rPr lang="en-US" altLang="zh-Hans" sz="2400" dirty="0"/>
              <a:t>=</a:t>
            </a:r>
            <a:r>
              <a:rPr lang="zh-Hans" altLang="en-US" sz="2400" dirty="0"/>
              <a:t> </a:t>
            </a:r>
            <a:r>
              <a:rPr lang="en-US" altLang="zh-Hans" sz="2400" dirty="0"/>
              <a:t>0,</a:t>
            </a:r>
            <a:r>
              <a:rPr lang="zh-Hans" altLang="en-US" sz="2400" dirty="0"/>
              <a:t> </a:t>
            </a:r>
            <a:r>
              <a:rPr lang="en-US" altLang="zh-Hans" sz="2400" dirty="0"/>
              <a:t>I</a:t>
            </a:r>
            <a:r>
              <a:rPr lang="zh-Hans" altLang="en-US" sz="2400" dirty="0"/>
              <a:t> </a:t>
            </a:r>
            <a:r>
              <a:rPr lang="en-US" altLang="zh-Hans" sz="2400" dirty="0"/>
              <a:t>=</a:t>
            </a:r>
            <a:r>
              <a:rPr lang="zh-Hans" altLang="en-US" sz="2400" dirty="0"/>
              <a:t> </a:t>
            </a:r>
            <a:r>
              <a:rPr lang="en-US" altLang="zh-Hans" sz="2400" dirty="0"/>
              <a:t>g(L,</a:t>
            </a:r>
            <a:r>
              <a:rPr lang="el-GR" altLang="zh-CN" sz="2400" dirty="0"/>
              <a:t> θ</a:t>
            </a:r>
            <a:r>
              <a:rPr lang="en-US" altLang="zh-Hans" sz="2400" dirty="0"/>
              <a:t>)</a:t>
            </a:r>
            <a:endParaRPr lang="el-GR" altLang="zh-CN" sz="24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5A32CC8-7A16-464F-BAB6-8D3B57F42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5" y="2834521"/>
            <a:ext cx="4584700" cy="76200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8627606C-EC30-434A-857A-DB1B2A378137}"/>
              </a:ext>
            </a:extLst>
          </p:cNvPr>
          <p:cNvSpPr/>
          <p:nvPr/>
        </p:nvSpPr>
        <p:spPr>
          <a:xfrm>
            <a:off x="1035050" y="1103531"/>
            <a:ext cx="973455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NimbusRomNo9L"/>
              </a:rPr>
              <a:t>The CRN is trained in a supervised fashion on a semantic segmentation dataset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CN" sz="2400" dirty="0">
                <a:latin typeface="CMSY10"/>
              </a:rPr>
              <a:t>D</a:t>
            </a:r>
            <a:r>
              <a:rPr lang="en-US" altLang="zh-CN" sz="2400" dirty="0">
                <a:latin typeface="CMR10"/>
              </a:rPr>
              <a:t>=</a:t>
            </a:r>
            <a:r>
              <a:rPr lang="en-US" altLang="zh-CN" sz="2400" dirty="0">
                <a:latin typeface="CMSY10"/>
              </a:rPr>
              <a:t>{</a:t>
            </a:r>
            <a:r>
              <a:rPr lang="en-US" altLang="zh-CN" sz="2400" dirty="0">
                <a:latin typeface="CMR10"/>
              </a:rPr>
              <a:t>(</a:t>
            </a:r>
            <a:r>
              <a:rPr lang="en-US" altLang="zh-CN" sz="2400" dirty="0">
                <a:latin typeface="CMMI10"/>
              </a:rPr>
              <a:t>I,L</a:t>
            </a:r>
            <a:r>
              <a:rPr lang="en-US" altLang="zh-CN" sz="2400" dirty="0">
                <a:latin typeface="CMR10"/>
              </a:rPr>
              <a:t>)</a:t>
            </a:r>
            <a:r>
              <a:rPr lang="en-US" altLang="zh-CN" sz="2400" dirty="0">
                <a:latin typeface="CMSY10"/>
              </a:rPr>
              <a:t>}</a:t>
            </a:r>
            <a:r>
              <a:rPr lang="en-US" altLang="zh-CN" sz="2400" dirty="0">
                <a:latin typeface="NimbusRomNo9L"/>
              </a:rPr>
              <a:t>. A semantic layout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CN" sz="2400" dirty="0">
                <a:latin typeface="CMMI10"/>
              </a:rPr>
              <a:t>L</a:t>
            </a:r>
            <a:r>
              <a:rPr lang="zh-Hans" altLang="en-US" sz="2400" dirty="0">
                <a:latin typeface="CMMI10"/>
              </a:rPr>
              <a:t> </a:t>
            </a:r>
            <a:r>
              <a:rPr lang="en-US" altLang="zh-CN" sz="2400" dirty="0">
                <a:latin typeface="NimbusRomNo9L"/>
              </a:rPr>
              <a:t>is used as input and the corresponding color image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CN" sz="2400" dirty="0">
                <a:latin typeface="CMMI10"/>
              </a:rPr>
              <a:t>I</a:t>
            </a:r>
            <a:r>
              <a:rPr lang="zh-Hans" altLang="en-US" sz="2400" dirty="0">
                <a:latin typeface="CMMI10"/>
              </a:rPr>
              <a:t> </a:t>
            </a:r>
            <a:r>
              <a:rPr lang="en-US" altLang="zh-CN" sz="2400" dirty="0">
                <a:latin typeface="NimbusRomNo9L"/>
              </a:rPr>
              <a:t>as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CN" sz="2400" dirty="0">
                <a:latin typeface="NimbusRomNo9L"/>
              </a:rPr>
              <a:t>output.</a:t>
            </a:r>
            <a:r>
              <a:rPr lang="en-US" altLang="zh-CN" sz="2400" dirty="0"/>
              <a:t> Given the under</a:t>
            </a:r>
            <a:r>
              <a:rPr lang="zh-Hans" altLang="en-US" sz="2400" dirty="0"/>
              <a:t> </a:t>
            </a:r>
            <a:r>
              <a:rPr lang="en-US" altLang="zh-CN" sz="2400" dirty="0"/>
              <a:t>constrained nature of the problem, using</a:t>
            </a:r>
            <a:r>
              <a:rPr lang="zh-Hans" altLang="en-US" sz="2400" dirty="0"/>
              <a:t> </a:t>
            </a:r>
            <a:r>
              <a:rPr lang="en-US" altLang="zh-CN" sz="2400" dirty="0"/>
              <a:t>an appropriate loss function is critical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6975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cap="none" dirty="0"/>
              <a:t>Synthesizing A Diverse Collection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567832-230C-F449-8CC1-E4B166BD2D9B}"/>
              </a:ext>
            </a:extLst>
          </p:cNvPr>
          <p:cNvSpPr/>
          <p:nvPr/>
        </p:nvSpPr>
        <p:spPr>
          <a:xfrm>
            <a:off x="1286933" y="2065867"/>
            <a:ext cx="93641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ans" sz="2400" dirty="0">
                <a:latin typeface="NimbusRomNo9L"/>
              </a:rPr>
              <a:t>S</a:t>
            </a:r>
            <a:r>
              <a:rPr lang="en-US" altLang="zh-CN" sz="2400" dirty="0">
                <a:latin typeface="NimbusRomNo9L"/>
              </a:rPr>
              <a:t>ince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CN" sz="2400" dirty="0">
                <a:latin typeface="NimbusRomNo9L"/>
              </a:rPr>
              <a:t>a given semantic layout can correspond to many images,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CN" sz="2400" dirty="0">
                <a:latin typeface="NimbusRomNo9L"/>
              </a:rPr>
              <a:t>it also makes sense to generate a diverse set of images as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CN" sz="2400" dirty="0">
                <a:latin typeface="NimbusRomNo9L"/>
              </a:rPr>
              <a:t>output</a:t>
            </a:r>
          </a:p>
          <a:p>
            <a:r>
              <a:rPr lang="en-US" altLang="zh-Hans" sz="2400" dirty="0">
                <a:latin typeface="NimbusRomNo9L"/>
              </a:rPr>
              <a:t>So,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Hans" sz="2400" dirty="0">
                <a:latin typeface="NimbusRomNo9L"/>
              </a:rPr>
              <a:t>if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Hans" sz="2400" dirty="0">
                <a:latin typeface="NimbusRomNo9L"/>
              </a:rPr>
              <a:t>we</a:t>
            </a:r>
            <a:r>
              <a:rPr lang="zh-Hans" altLang="en-US" sz="2400" dirty="0">
                <a:latin typeface="NimbusRomNo9L"/>
              </a:rPr>
              <a:t>  </a:t>
            </a:r>
            <a:r>
              <a:rPr lang="en-US" altLang="zh-Hans" sz="2400" dirty="0">
                <a:latin typeface="NimbusRomNo9L"/>
              </a:rPr>
              <a:t>change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Hans" sz="2400" dirty="0">
                <a:latin typeface="NimbusRomNo9L"/>
              </a:rPr>
              <a:t>the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Hans" sz="2400" dirty="0">
                <a:latin typeface="NimbusRomNo9L"/>
              </a:rPr>
              <a:t>loss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Hans" sz="2400" dirty="0">
                <a:latin typeface="NimbusRomNo9L"/>
              </a:rPr>
              <a:t>function</a:t>
            </a:r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BE2ADF5-0C39-9B4C-8282-EE510B51A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157" y="3522134"/>
            <a:ext cx="4909684" cy="86553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2EEBF5A-8258-C244-A0F3-085D2CD5D70A}"/>
              </a:ext>
            </a:extLst>
          </p:cNvPr>
          <p:cNvSpPr/>
          <p:nvPr/>
        </p:nvSpPr>
        <p:spPr>
          <a:xfrm>
            <a:off x="1168400" y="4637796"/>
            <a:ext cx="96488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ans" sz="2400" dirty="0">
                <a:latin typeface="NimbusRomNo9L"/>
              </a:rPr>
              <a:t>F</a:t>
            </a:r>
            <a:r>
              <a:rPr lang="en-US" altLang="zh-CN" sz="2400" dirty="0">
                <a:latin typeface="NimbusRomNo9L"/>
              </a:rPr>
              <a:t>or each semantic class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CN" sz="2400" dirty="0">
                <a:latin typeface="CMMI10"/>
              </a:rPr>
              <a:t>p</a:t>
            </a:r>
            <a:r>
              <a:rPr lang="en-US" altLang="zh-CN" sz="2400" dirty="0">
                <a:latin typeface="NimbusRomNo9L"/>
              </a:rPr>
              <a:t>, let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CN" sz="2400" dirty="0" err="1">
                <a:latin typeface="CMMI10"/>
              </a:rPr>
              <a:t>L</a:t>
            </a:r>
            <a:r>
              <a:rPr lang="en-US" altLang="zh-CN" sz="2400" baseline="-25000" dirty="0" err="1">
                <a:latin typeface="CMMI7"/>
              </a:rPr>
              <a:t>p</a:t>
            </a:r>
            <a:r>
              <a:rPr lang="zh-Hans" altLang="en-US" sz="2400" baseline="-25000" dirty="0">
                <a:latin typeface="CMMI7"/>
              </a:rPr>
              <a:t> </a:t>
            </a:r>
            <a:r>
              <a:rPr lang="en-US" altLang="zh-CN" sz="2400" dirty="0">
                <a:latin typeface="NimbusRomNo9L"/>
              </a:rPr>
              <a:t>denote the corresponding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CN" sz="2400" dirty="0">
                <a:latin typeface="NimbusRomNo9L"/>
              </a:rPr>
              <a:t>channel</a:t>
            </a:r>
            <a:r>
              <a:rPr lang="zh-Hans" altLang="en-US" sz="2400" dirty="0">
                <a:latin typeface="NimbusRomNo9L"/>
              </a:rPr>
              <a:t> </a:t>
            </a:r>
            <a:r>
              <a:rPr lang="en-US" altLang="zh-CN" sz="2400" dirty="0">
                <a:latin typeface="CMMI10"/>
              </a:rPr>
              <a:t>L</a:t>
            </a:r>
            <a:r>
              <a:rPr lang="en-US" altLang="zh-CN" sz="2400" dirty="0">
                <a:latin typeface="CMR10"/>
              </a:rPr>
              <a:t>(</a:t>
            </a:r>
            <a:r>
              <a:rPr lang="en-US" altLang="zh-CN" sz="2400" dirty="0">
                <a:latin typeface="CMSY10"/>
              </a:rPr>
              <a:t>·</a:t>
            </a:r>
            <a:r>
              <a:rPr lang="en-US" altLang="zh-CN" sz="2400" dirty="0">
                <a:latin typeface="CMMI10"/>
              </a:rPr>
              <a:t>,</a:t>
            </a:r>
            <a:r>
              <a:rPr lang="en-US" altLang="zh-CN" sz="2400" dirty="0">
                <a:latin typeface="CMSY10"/>
              </a:rPr>
              <a:t>·</a:t>
            </a:r>
            <a:r>
              <a:rPr lang="en-US" altLang="zh-CN" sz="2400" dirty="0">
                <a:latin typeface="CMMI10"/>
              </a:rPr>
              <a:t>, p</a:t>
            </a:r>
            <a:r>
              <a:rPr lang="en-US" altLang="zh-CN" sz="2400" dirty="0">
                <a:latin typeface="CMR10"/>
              </a:rPr>
              <a:t>)</a:t>
            </a:r>
            <a:r>
              <a:rPr lang="zh-Hans" altLang="en-US" sz="2400" dirty="0">
                <a:latin typeface="CMR10"/>
              </a:rPr>
              <a:t> </a:t>
            </a:r>
            <a:r>
              <a:rPr lang="en-US" altLang="zh-CN" sz="2400" dirty="0">
                <a:latin typeface="NimbusRomNo9L"/>
              </a:rPr>
              <a:t>in the input label map</a:t>
            </a:r>
            <a:r>
              <a:rPr lang="en-US" altLang="zh-Hans" sz="2400" dirty="0">
                <a:latin typeface="NimbusRomNo9L"/>
              </a:rPr>
              <a:t>,</a:t>
            </a:r>
            <a:r>
              <a:rPr lang="en-US" altLang="zh-CN" dirty="0"/>
              <a:t> </a:t>
            </a:r>
            <a:r>
              <a:rPr lang="en-US" altLang="zh-CN" sz="2400" dirty="0"/>
              <a:t>and</a:t>
            </a:r>
            <a:r>
              <a:rPr lang="zh-Hans" altLang="en-US" sz="2400" dirty="0"/>
              <a:t> </a:t>
            </a:r>
            <a:r>
              <a:rPr lang="en-US" altLang="zh-CN" sz="2400" dirty="0"/>
              <a:t>⊙</a:t>
            </a:r>
            <a:r>
              <a:rPr lang="zh-Hans" altLang="en-US" sz="2400" dirty="0"/>
              <a:t> </a:t>
            </a:r>
            <a:r>
              <a:rPr lang="en-US" altLang="zh-CN" sz="2400" dirty="0"/>
              <a:t>is the</a:t>
            </a:r>
            <a:r>
              <a:rPr lang="zh-Hans" altLang="en-US" sz="2400" dirty="0"/>
              <a:t> </a:t>
            </a:r>
            <a:r>
              <a:rPr lang="en-US" altLang="zh-CN" sz="2400" dirty="0" err="1"/>
              <a:t>Hadamard</a:t>
            </a:r>
            <a:r>
              <a:rPr lang="en-US" altLang="zh-CN" sz="2400" dirty="0"/>
              <a:t> product.</a:t>
            </a:r>
          </a:p>
          <a:p>
            <a:endParaRPr lang="en-US" altLang="zh-CN" sz="2400" dirty="0"/>
          </a:p>
          <a:p>
            <a:r>
              <a:rPr lang="en-US" altLang="zh-CN" sz="2400" dirty="0"/>
              <a:t>This loss tak</a:t>
            </a:r>
            <a:r>
              <a:rPr lang="en-US" altLang="zh-Hans" sz="2400" dirty="0"/>
              <a:t>es</a:t>
            </a:r>
            <a:r>
              <a:rPr lang="en-US" altLang="zh-CN" sz="2400" dirty="0"/>
              <a:t> the best synthesized content for</a:t>
            </a:r>
            <a:r>
              <a:rPr lang="zh-Hans" altLang="en-US" sz="2400" dirty="0"/>
              <a:t> </a:t>
            </a:r>
            <a:r>
              <a:rPr lang="en-US" altLang="zh-CN" sz="2400" dirty="0"/>
              <a:t>each semantic class from the whole collection</a:t>
            </a:r>
          </a:p>
        </p:txBody>
      </p:sp>
    </p:spTree>
    <p:extLst>
      <p:ext uri="{BB962C8B-B14F-4D97-AF65-F5344CB8AC3E}">
        <p14:creationId xmlns:p14="http://schemas.microsoft.com/office/powerpoint/2010/main" val="45131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Hans" cap="none" dirty="0"/>
              <a:t>Result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B59206-6139-D449-ABC7-CDE91DBDB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977" y="2065867"/>
            <a:ext cx="6731068" cy="333586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C0E2EF2-01B6-7F42-9B86-4D306EA631F5}"/>
              </a:ext>
            </a:extLst>
          </p:cNvPr>
          <p:cNvSpPr txBox="1"/>
          <p:nvPr/>
        </p:nvSpPr>
        <p:spPr>
          <a:xfrm>
            <a:off x="5757333" y="579120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ans" dirty="0"/>
              <a:t>input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517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1260</TotalTime>
  <Words>690</Words>
  <Application>Microsoft Macintosh PowerPoint</Application>
  <PresentationFormat>宽屏</PresentationFormat>
  <Paragraphs>42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等线</vt:lpstr>
      <vt:lpstr>宋体</vt:lpstr>
      <vt:lpstr>CMMI10</vt:lpstr>
      <vt:lpstr>CMMI7</vt:lpstr>
      <vt:lpstr>CMR10</vt:lpstr>
      <vt:lpstr>CMR7</vt:lpstr>
      <vt:lpstr>CMSY10</vt:lpstr>
      <vt:lpstr>CMSY7</vt:lpstr>
      <vt:lpstr>MSBM10</vt:lpstr>
      <vt:lpstr>NimbusRomNo9L</vt:lpstr>
      <vt:lpstr>Arial</vt:lpstr>
      <vt:lpstr>Calibri</vt:lpstr>
      <vt:lpstr>Calibri Light</vt:lpstr>
      <vt:lpstr>天体</vt:lpstr>
      <vt:lpstr>Realistic Image Synthesis With  Cascaded Refinement Networks</vt:lpstr>
      <vt:lpstr>PowerPoint 演示文稿</vt:lpstr>
      <vt:lpstr>Cityscapes dataset</vt:lpstr>
      <vt:lpstr>Cascaded Refinement Networks</vt:lpstr>
      <vt:lpstr>Cascaded Refinement Networks</vt:lpstr>
      <vt:lpstr>Cascaded Refinement Networks</vt:lpstr>
      <vt:lpstr>PowerPoint 演示文稿</vt:lpstr>
      <vt:lpstr>Synthesizing A Diverse Collection</vt:lpstr>
      <vt:lpstr>Result</vt:lpstr>
      <vt:lpstr>Result</vt:lpstr>
      <vt:lpstr>Result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by hog and SVM</dc:title>
  <dc:creator>ZhangXiang</dc:creator>
  <cp:lastModifiedBy>ZhangXiang</cp:lastModifiedBy>
  <cp:revision>68</cp:revision>
  <dcterms:created xsi:type="dcterms:W3CDTF">2017-12-12T01:08:05Z</dcterms:created>
  <dcterms:modified xsi:type="dcterms:W3CDTF">2018-05-11T00:43:37Z</dcterms:modified>
</cp:coreProperties>
</file>