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7" r:id="rId2"/>
    <p:sldId id="258" r:id="rId3"/>
    <p:sldId id="262" r:id="rId4"/>
    <p:sldId id="259"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7" r:id="rId19"/>
    <p:sldId id="278"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55"/>
    <p:restoredTop sz="80814"/>
  </p:normalViewPr>
  <p:slideViewPr>
    <p:cSldViewPr snapToGrid="0">
      <p:cViewPr>
        <p:scale>
          <a:sx n="94" d="100"/>
          <a:sy n="94" d="100"/>
        </p:scale>
        <p:origin x="1280"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879CC4-7860-5E46-A18E-C2A30466ADE9}" type="datetimeFigureOut">
              <a:rPr lang="en-US" smtClean="0"/>
              <a:t>4/18/24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1E6CEA-CAEA-F640-9A20-26D746E5BC86}" type="slidenum">
              <a:rPr lang="en-US" smtClean="0"/>
              <a:t>‹#›</a:t>
            </a:fld>
            <a:endParaRPr lang="en-US"/>
          </a:p>
        </p:txBody>
      </p:sp>
    </p:spTree>
    <p:extLst>
      <p:ext uri="{BB962C8B-B14F-4D97-AF65-F5344CB8AC3E}">
        <p14:creationId xmlns:p14="http://schemas.microsoft.com/office/powerpoint/2010/main" val="854710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0" dirty="0">
                <a:effectLst/>
                <a:latin typeface="Menlo" panose="020B0609030804020204" pitchFamily="49" charset="0"/>
              </a:rPr>
              <a:t>The first and second papers addressed how deep neural networks compared to diagnosis by dermatologists, which showed significant advancements in automated cancer detection. It was observed that these networks performed on par with expert dermatologists. </a:t>
            </a:r>
          </a:p>
          <a:p>
            <a:pPr>
              <a:buFont typeface="Arial" panose="020B0604020202020204" pitchFamily="34" charset="0"/>
              <a:buChar char="•"/>
            </a:pPr>
            <a:endParaRPr lang="en-US" b="0" dirty="0">
              <a:effectLst/>
              <a:latin typeface="Menlo" panose="020B0609030804020204" pitchFamily="49" charset="0"/>
            </a:endParaRPr>
          </a:p>
          <a:p>
            <a:pPr>
              <a:buFont typeface="Arial" panose="020B0604020202020204" pitchFamily="34" charset="0"/>
              <a:buChar char="•"/>
            </a:pPr>
            <a:r>
              <a:rPr lang="en-US" b="0" dirty="0">
                <a:effectLst/>
                <a:latin typeface="Menlo" panose="020B0609030804020204" pitchFamily="49" charset="0"/>
              </a:rPr>
              <a:t>The second and fourth papers that we referred to, focused on the use of convolutional neural networks to diagnose diseases from medical images . These papers </a:t>
            </a:r>
            <a:r>
              <a:rPr lang="en-US" dirty="0">
                <a:effectLst/>
                <a:latin typeface="Helvetica Neue" panose="02000503000000020004" pitchFamily="2" charset="0"/>
              </a:rPr>
              <a:t>highlight the importance of selecting appropriate classification techniques for accurate diagnosis.</a:t>
            </a:r>
            <a:endParaRPr lang="en-US" b="0" dirty="0">
              <a:effectLst/>
              <a:latin typeface="Menlo" panose="020B0609030804020204" pitchFamily="49" charset="0"/>
            </a:endParaRPr>
          </a:p>
          <a:p>
            <a:pPr>
              <a:buFont typeface="Arial" panose="020B0604020202020204" pitchFamily="34" charset="0"/>
              <a:buChar char="•"/>
            </a:pPr>
            <a:endParaRPr lang="en-US" b="0" dirty="0">
              <a:effectLst/>
              <a:latin typeface="Menlo" panose="020B0609030804020204" pitchFamily="49" charset="0"/>
            </a:endParaRPr>
          </a:p>
          <a:p>
            <a:pPr>
              <a:buFont typeface="Arial" panose="020B0604020202020204" pitchFamily="34" charset="0"/>
              <a:buChar char="•"/>
            </a:pPr>
            <a:r>
              <a:rPr lang="en-US" b="0" dirty="0">
                <a:effectLst/>
                <a:latin typeface="Menlo" panose="020B0609030804020204" pitchFamily="49" charset="0"/>
              </a:rPr>
              <a:t>The fifth paper that we referred to focused on how data augmentation helps in enhancing image classification in deep learning, and how it helps in optimizing performance. Further refinement and experimentation in medical image classification.</a:t>
            </a:r>
          </a:p>
        </p:txBody>
      </p:sp>
      <p:sp>
        <p:nvSpPr>
          <p:cNvPr id="4" name="Slide Number Placeholder 3"/>
          <p:cNvSpPr>
            <a:spLocks noGrp="1"/>
          </p:cNvSpPr>
          <p:nvPr>
            <p:ph type="sldNum" sz="quarter" idx="5"/>
          </p:nvPr>
        </p:nvSpPr>
        <p:spPr/>
        <p:txBody>
          <a:bodyPr/>
          <a:lstStyle/>
          <a:p>
            <a:fld id="{551E6CEA-CAEA-F640-9A20-26D746E5BC86}" type="slidenum">
              <a:rPr lang="en-US" smtClean="0"/>
              <a:t>4</a:t>
            </a:fld>
            <a:endParaRPr lang="en-US"/>
          </a:p>
        </p:txBody>
      </p:sp>
    </p:spTree>
    <p:extLst>
      <p:ext uri="{BB962C8B-B14F-4D97-AF65-F5344CB8AC3E}">
        <p14:creationId xmlns:p14="http://schemas.microsoft.com/office/powerpoint/2010/main" val="1035866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0" i="0" dirty="0">
                <a:solidFill>
                  <a:srgbClr val="4A4A4A"/>
                </a:solidFill>
                <a:effectLst/>
                <a:highlight>
                  <a:srgbClr val="FFFFFF"/>
                </a:highlight>
                <a:latin typeface="Montserrat" panose="020F0502020204030204" pitchFamily="34" charset="0"/>
              </a:rPr>
              <a:t>The dataset was generated by the International Skin Imaging Collaboration (ISIC) and images are from the following sources: Hospital Clínic de Barcelona, Medical University of Vienna, Memorial Sloan Kettering Cancer Center, Melanoma Institute Australia, University of Queensland, and the University of Athens Medical School.</a:t>
            </a:r>
            <a:endParaRPr lang="en-US" sz="2000" dirty="0"/>
          </a:p>
        </p:txBody>
      </p:sp>
      <p:sp>
        <p:nvSpPr>
          <p:cNvPr id="4" name="Slide Number Placeholder 3"/>
          <p:cNvSpPr>
            <a:spLocks noGrp="1"/>
          </p:cNvSpPr>
          <p:nvPr>
            <p:ph type="sldNum" sz="quarter" idx="5"/>
          </p:nvPr>
        </p:nvSpPr>
        <p:spPr/>
        <p:txBody>
          <a:bodyPr/>
          <a:lstStyle/>
          <a:p>
            <a:fld id="{551E6CEA-CAEA-F640-9A20-26D746E5BC86}" type="slidenum">
              <a:rPr lang="en-US" smtClean="0"/>
              <a:t>5</a:t>
            </a:fld>
            <a:endParaRPr lang="en-US"/>
          </a:p>
        </p:txBody>
      </p:sp>
    </p:spTree>
    <p:extLst>
      <p:ext uri="{BB962C8B-B14F-4D97-AF65-F5344CB8AC3E}">
        <p14:creationId xmlns:p14="http://schemas.microsoft.com/office/powerpoint/2010/main" val="776736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1E6CEA-CAEA-F640-9A20-26D746E5BC86}" type="slidenum">
              <a:rPr lang="en-US" smtClean="0"/>
              <a:t>7</a:t>
            </a:fld>
            <a:endParaRPr lang="en-US"/>
          </a:p>
        </p:txBody>
      </p:sp>
    </p:spTree>
    <p:extLst>
      <p:ext uri="{BB962C8B-B14F-4D97-AF65-F5344CB8AC3E}">
        <p14:creationId xmlns:p14="http://schemas.microsoft.com/office/powerpoint/2010/main" val="2103218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1E6CEA-CAEA-F640-9A20-26D746E5BC86}" type="slidenum">
              <a:rPr lang="en-US" smtClean="0"/>
              <a:t>8</a:t>
            </a:fld>
            <a:endParaRPr lang="en-US"/>
          </a:p>
        </p:txBody>
      </p:sp>
    </p:spTree>
    <p:extLst>
      <p:ext uri="{BB962C8B-B14F-4D97-AF65-F5344CB8AC3E}">
        <p14:creationId xmlns:p14="http://schemas.microsoft.com/office/powerpoint/2010/main" val="2495829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1E6CEA-CAEA-F640-9A20-26D746E5BC86}" type="slidenum">
              <a:rPr lang="en-US" smtClean="0"/>
              <a:t>17</a:t>
            </a:fld>
            <a:endParaRPr lang="en-US"/>
          </a:p>
        </p:txBody>
      </p:sp>
    </p:spTree>
    <p:extLst>
      <p:ext uri="{BB962C8B-B14F-4D97-AF65-F5344CB8AC3E}">
        <p14:creationId xmlns:p14="http://schemas.microsoft.com/office/powerpoint/2010/main" val="1587880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E8708-2C8E-A094-4FE4-FA6646CCF2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D49048-15A7-DA7C-50D7-DCDBC3956A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116F4C-70DB-41A4-C196-4E249629AB98}"/>
              </a:ext>
            </a:extLst>
          </p:cNvPr>
          <p:cNvSpPr>
            <a:spLocks noGrp="1"/>
          </p:cNvSpPr>
          <p:nvPr>
            <p:ph type="dt" sz="half" idx="10"/>
          </p:nvPr>
        </p:nvSpPr>
        <p:spPr/>
        <p:txBody>
          <a:bodyPr/>
          <a:lstStyle/>
          <a:p>
            <a:fld id="{4BA16845-41CF-DC47-AABA-F2FBECD623F6}" type="datetimeFigureOut">
              <a:rPr lang="en-US" smtClean="0"/>
              <a:t>4/18/24</a:t>
            </a:fld>
            <a:endParaRPr lang="en-US"/>
          </a:p>
        </p:txBody>
      </p:sp>
      <p:sp>
        <p:nvSpPr>
          <p:cNvPr id="5" name="Footer Placeholder 4">
            <a:extLst>
              <a:ext uri="{FF2B5EF4-FFF2-40B4-BE49-F238E27FC236}">
                <a16:creationId xmlns:a16="http://schemas.microsoft.com/office/drawing/2014/main" id="{3B019C32-F40E-5099-C50A-859ED7B52C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C2ADEC-9719-AEA7-C2D8-0682D6113D3D}"/>
              </a:ext>
            </a:extLst>
          </p:cNvPr>
          <p:cNvSpPr>
            <a:spLocks noGrp="1"/>
          </p:cNvSpPr>
          <p:nvPr>
            <p:ph type="sldNum" sz="quarter" idx="12"/>
          </p:nvPr>
        </p:nvSpPr>
        <p:spPr/>
        <p:txBody>
          <a:bodyPr/>
          <a:lstStyle/>
          <a:p>
            <a:fld id="{B24FE366-BF44-1341-AFB4-561D783D75D2}" type="slidenum">
              <a:rPr lang="en-US" smtClean="0"/>
              <a:t>‹#›</a:t>
            </a:fld>
            <a:endParaRPr lang="en-US"/>
          </a:p>
        </p:txBody>
      </p:sp>
    </p:spTree>
    <p:extLst>
      <p:ext uri="{BB962C8B-B14F-4D97-AF65-F5344CB8AC3E}">
        <p14:creationId xmlns:p14="http://schemas.microsoft.com/office/powerpoint/2010/main" val="3331936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44FC1-1DCF-DC2E-E58C-0E27F23BB1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1645BF-A55B-2F4D-FEF8-B842AFAAF1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730C41-4B07-9A07-6367-364AE15E1246}"/>
              </a:ext>
            </a:extLst>
          </p:cNvPr>
          <p:cNvSpPr>
            <a:spLocks noGrp="1"/>
          </p:cNvSpPr>
          <p:nvPr>
            <p:ph type="dt" sz="half" idx="10"/>
          </p:nvPr>
        </p:nvSpPr>
        <p:spPr/>
        <p:txBody>
          <a:bodyPr/>
          <a:lstStyle/>
          <a:p>
            <a:fld id="{4BA16845-41CF-DC47-AABA-F2FBECD623F6}" type="datetimeFigureOut">
              <a:rPr lang="en-US" smtClean="0"/>
              <a:t>4/18/24</a:t>
            </a:fld>
            <a:endParaRPr lang="en-US"/>
          </a:p>
        </p:txBody>
      </p:sp>
      <p:sp>
        <p:nvSpPr>
          <p:cNvPr id="5" name="Footer Placeholder 4">
            <a:extLst>
              <a:ext uri="{FF2B5EF4-FFF2-40B4-BE49-F238E27FC236}">
                <a16:creationId xmlns:a16="http://schemas.microsoft.com/office/drawing/2014/main" id="{476C8442-7E6C-2D49-45FF-DE5FE3AF46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69F0B-7EA3-7639-F54C-C7939EFB895C}"/>
              </a:ext>
            </a:extLst>
          </p:cNvPr>
          <p:cNvSpPr>
            <a:spLocks noGrp="1"/>
          </p:cNvSpPr>
          <p:nvPr>
            <p:ph type="sldNum" sz="quarter" idx="12"/>
          </p:nvPr>
        </p:nvSpPr>
        <p:spPr/>
        <p:txBody>
          <a:bodyPr/>
          <a:lstStyle/>
          <a:p>
            <a:fld id="{B24FE366-BF44-1341-AFB4-561D783D75D2}" type="slidenum">
              <a:rPr lang="en-US" smtClean="0"/>
              <a:t>‹#›</a:t>
            </a:fld>
            <a:endParaRPr lang="en-US"/>
          </a:p>
        </p:txBody>
      </p:sp>
    </p:spTree>
    <p:extLst>
      <p:ext uri="{BB962C8B-B14F-4D97-AF65-F5344CB8AC3E}">
        <p14:creationId xmlns:p14="http://schemas.microsoft.com/office/powerpoint/2010/main" val="3955198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2C6738-00F2-E984-3B2F-D1334FC8E6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666C84-B291-838A-C5DE-F0496AD351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5EBE95-3A44-3044-F3BF-CBDE88494AF9}"/>
              </a:ext>
            </a:extLst>
          </p:cNvPr>
          <p:cNvSpPr>
            <a:spLocks noGrp="1"/>
          </p:cNvSpPr>
          <p:nvPr>
            <p:ph type="dt" sz="half" idx="10"/>
          </p:nvPr>
        </p:nvSpPr>
        <p:spPr/>
        <p:txBody>
          <a:bodyPr/>
          <a:lstStyle/>
          <a:p>
            <a:fld id="{4BA16845-41CF-DC47-AABA-F2FBECD623F6}" type="datetimeFigureOut">
              <a:rPr lang="en-US" smtClean="0"/>
              <a:t>4/18/24</a:t>
            </a:fld>
            <a:endParaRPr lang="en-US"/>
          </a:p>
        </p:txBody>
      </p:sp>
      <p:sp>
        <p:nvSpPr>
          <p:cNvPr id="5" name="Footer Placeholder 4">
            <a:extLst>
              <a:ext uri="{FF2B5EF4-FFF2-40B4-BE49-F238E27FC236}">
                <a16:creationId xmlns:a16="http://schemas.microsoft.com/office/drawing/2014/main" id="{ABDE672E-121E-EEBB-0462-860CA1EA1D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85CA45-ED7A-3ED7-29A7-4179C910CF39}"/>
              </a:ext>
            </a:extLst>
          </p:cNvPr>
          <p:cNvSpPr>
            <a:spLocks noGrp="1"/>
          </p:cNvSpPr>
          <p:nvPr>
            <p:ph type="sldNum" sz="quarter" idx="12"/>
          </p:nvPr>
        </p:nvSpPr>
        <p:spPr/>
        <p:txBody>
          <a:bodyPr/>
          <a:lstStyle/>
          <a:p>
            <a:fld id="{B24FE366-BF44-1341-AFB4-561D783D75D2}" type="slidenum">
              <a:rPr lang="en-US" smtClean="0"/>
              <a:t>‹#›</a:t>
            </a:fld>
            <a:endParaRPr lang="en-US"/>
          </a:p>
        </p:txBody>
      </p:sp>
    </p:spTree>
    <p:extLst>
      <p:ext uri="{BB962C8B-B14F-4D97-AF65-F5344CB8AC3E}">
        <p14:creationId xmlns:p14="http://schemas.microsoft.com/office/powerpoint/2010/main" val="4027301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89ADB-31DB-A14B-3DDF-4467E0B858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4F08E2-247C-4DE0-4AF7-30FCDA07E4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32479C-65C2-A397-9447-742AB5087A4C}"/>
              </a:ext>
            </a:extLst>
          </p:cNvPr>
          <p:cNvSpPr>
            <a:spLocks noGrp="1"/>
          </p:cNvSpPr>
          <p:nvPr>
            <p:ph type="dt" sz="half" idx="10"/>
          </p:nvPr>
        </p:nvSpPr>
        <p:spPr/>
        <p:txBody>
          <a:bodyPr/>
          <a:lstStyle/>
          <a:p>
            <a:fld id="{4BA16845-41CF-DC47-AABA-F2FBECD623F6}" type="datetimeFigureOut">
              <a:rPr lang="en-US" smtClean="0"/>
              <a:t>4/18/24</a:t>
            </a:fld>
            <a:endParaRPr lang="en-US"/>
          </a:p>
        </p:txBody>
      </p:sp>
      <p:sp>
        <p:nvSpPr>
          <p:cNvPr id="5" name="Footer Placeholder 4">
            <a:extLst>
              <a:ext uri="{FF2B5EF4-FFF2-40B4-BE49-F238E27FC236}">
                <a16:creationId xmlns:a16="http://schemas.microsoft.com/office/drawing/2014/main" id="{8BB26C86-359D-76A0-C11E-ECDB5292D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877240-2F60-3648-04CD-936C051262E0}"/>
              </a:ext>
            </a:extLst>
          </p:cNvPr>
          <p:cNvSpPr>
            <a:spLocks noGrp="1"/>
          </p:cNvSpPr>
          <p:nvPr>
            <p:ph type="sldNum" sz="quarter" idx="12"/>
          </p:nvPr>
        </p:nvSpPr>
        <p:spPr/>
        <p:txBody>
          <a:bodyPr/>
          <a:lstStyle/>
          <a:p>
            <a:fld id="{B24FE366-BF44-1341-AFB4-561D783D75D2}" type="slidenum">
              <a:rPr lang="en-US" smtClean="0"/>
              <a:t>‹#›</a:t>
            </a:fld>
            <a:endParaRPr lang="en-US"/>
          </a:p>
        </p:txBody>
      </p:sp>
    </p:spTree>
    <p:extLst>
      <p:ext uri="{BB962C8B-B14F-4D97-AF65-F5344CB8AC3E}">
        <p14:creationId xmlns:p14="http://schemas.microsoft.com/office/powerpoint/2010/main" val="3259695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9FEA2-FE94-D9AE-DB3F-9CA1AAA076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92CD41-0F0E-67B5-9D73-6086B76D06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A2A0F2-1235-55FB-A01E-6A97D3ACAB4F}"/>
              </a:ext>
            </a:extLst>
          </p:cNvPr>
          <p:cNvSpPr>
            <a:spLocks noGrp="1"/>
          </p:cNvSpPr>
          <p:nvPr>
            <p:ph type="dt" sz="half" idx="10"/>
          </p:nvPr>
        </p:nvSpPr>
        <p:spPr/>
        <p:txBody>
          <a:bodyPr/>
          <a:lstStyle/>
          <a:p>
            <a:fld id="{4BA16845-41CF-DC47-AABA-F2FBECD623F6}" type="datetimeFigureOut">
              <a:rPr lang="en-US" smtClean="0"/>
              <a:t>4/18/24</a:t>
            </a:fld>
            <a:endParaRPr lang="en-US"/>
          </a:p>
        </p:txBody>
      </p:sp>
      <p:sp>
        <p:nvSpPr>
          <p:cNvPr id="5" name="Footer Placeholder 4">
            <a:extLst>
              <a:ext uri="{FF2B5EF4-FFF2-40B4-BE49-F238E27FC236}">
                <a16:creationId xmlns:a16="http://schemas.microsoft.com/office/drawing/2014/main" id="{53718FE5-98ED-5401-FE45-76CFD93116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C008EB-0380-503D-EFE9-84AD7A4A6A00}"/>
              </a:ext>
            </a:extLst>
          </p:cNvPr>
          <p:cNvSpPr>
            <a:spLocks noGrp="1"/>
          </p:cNvSpPr>
          <p:nvPr>
            <p:ph type="sldNum" sz="quarter" idx="12"/>
          </p:nvPr>
        </p:nvSpPr>
        <p:spPr/>
        <p:txBody>
          <a:bodyPr/>
          <a:lstStyle/>
          <a:p>
            <a:fld id="{B24FE366-BF44-1341-AFB4-561D783D75D2}" type="slidenum">
              <a:rPr lang="en-US" smtClean="0"/>
              <a:t>‹#›</a:t>
            </a:fld>
            <a:endParaRPr lang="en-US"/>
          </a:p>
        </p:txBody>
      </p:sp>
    </p:spTree>
    <p:extLst>
      <p:ext uri="{BB962C8B-B14F-4D97-AF65-F5344CB8AC3E}">
        <p14:creationId xmlns:p14="http://schemas.microsoft.com/office/powerpoint/2010/main" val="1852194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3A001-3E68-09EE-7BB5-BA6C6C1822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CEFEC5-4E81-D310-6FDD-CEF3445B33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26DD02-8569-A8F6-6999-49C2C14B69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19ADB9-18FD-DF3B-4D9C-45AADB6205F7}"/>
              </a:ext>
            </a:extLst>
          </p:cNvPr>
          <p:cNvSpPr>
            <a:spLocks noGrp="1"/>
          </p:cNvSpPr>
          <p:nvPr>
            <p:ph type="dt" sz="half" idx="10"/>
          </p:nvPr>
        </p:nvSpPr>
        <p:spPr/>
        <p:txBody>
          <a:bodyPr/>
          <a:lstStyle/>
          <a:p>
            <a:fld id="{4BA16845-41CF-DC47-AABA-F2FBECD623F6}" type="datetimeFigureOut">
              <a:rPr lang="en-US" smtClean="0"/>
              <a:t>4/18/24</a:t>
            </a:fld>
            <a:endParaRPr lang="en-US"/>
          </a:p>
        </p:txBody>
      </p:sp>
      <p:sp>
        <p:nvSpPr>
          <p:cNvPr id="6" name="Footer Placeholder 5">
            <a:extLst>
              <a:ext uri="{FF2B5EF4-FFF2-40B4-BE49-F238E27FC236}">
                <a16:creationId xmlns:a16="http://schemas.microsoft.com/office/drawing/2014/main" id="{B27D5FB6-6B5F-046A-2B7D-80FC6F4D37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7FE334-0153-EB02-7C4C-2F5231DB6F6C}"/>
              </a:ext>
            </a:extLst>
          </p:cNvPr>
          <p:cNvSpPr>
            <a:spLocks noGrp="1"/>
          </p:cNvSpPr>
          <p:nvPr>
            <p:ph type="sldNum" sz="quarter" idx="12"/>
          </p:nvPr>
        </p:nvSpPr>
        <p:spPr/>
        <p:txBody>
          <a:bodyPr/>
          <a:lstStyle/>
          <a:p>
            <a:fld id="{B24FE366-BF44-1341-AFB4-561D783D75D2}" type="slidenum">
              <a:rPr lang="en-US" smtClean="0"/>
              <a:t>‹#›</a:t>
            </a:fld>
            <a:endParaRPr lang="en-US"/>
          </a:p>
        </p:txBody>
      </p:sp>
    </p:spTree>
    <p:extLst>
      <p:ext uri="{BB962C8B-B14F-4D97-AF65-F5344CB8AC3E}">
        <p14:creationId xmlns:p14="http://schemas.microsoft.com/office/powerpoint/2010/main" val="812874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F3CE1-1379-B6FD-3103-296B401B41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DFD2E7-9B45-0DD9-401F-C01520350C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90E6FB-C2B6-C398-BAD7-481E548D8B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AA25C9-67B7-EC7D-CF72-A33E350CFE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E6263E-2423-DDA2-ED8E-EF34B0DD3A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896D0-9B04-AE16-A7F0-AE6B04177606}"/>
              </a:ext>
            </a:extLst>
          </p:cNvPr>
          <p:cNvSpPr>
            <a:spLocks noGrp="1"/>
          </p:cNvSpPr>
          <p:nvPr>
            <p:ph type="dt" sz="half" idx="10"/>
          </p:nvPr>
        </p:nvSpPr>
        <p:spPr/>
        <p:txBody>
          <a:bodyPr/>
          <a:lstStyle/>
          <a:p>
            <a:fld id="{4BA16845-41CF-DC47-AABA-F2FBECD623F6}" type="datetimeFigureOut">
              <a:rPr lang="en-US" smtClean="0"/>
              <a:t>4/18/24</a:t>
            </a:fld>
            <a:endParaRPr lang="en-US"/>
          </a:p>
        </p:txBody>
      </p:sp>
      <p:sp>
        <p:nvSpPr>
          <p:cNvPr id="8" name="Footer Placeholder 7">
            <a:extLst>
              <a:ext uri="{FF2B5EF4-FFF2-40B4-BE49-F238E27FC236}">
                <a16:creationId xmlns:a16="http://schemas.microsoft.com/office/drawing/2014/main" id="{1E907494-BE55-A99A-5266-DA8161D5B3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E89F0C-F958-785A-2877-D720295D9608}"/>
              </a:ext>
            </a:extLst>
          </p:cNvPr>
          <p:cNvSpPr>
            <a:spLocks noGrp="1"/>
          </p:cNvSpPr>
          <p:nvPr>
            <p:ph type="sldNum" sz="quarter" idx="12"/>
          </p:nvPr>
        </p:nvSpPr>
        <p:spPr/>
        <p:txBody>
          <a:bodyPr/>
          <a:lstStyle/>
          <a:p>
            <a:fld id="{B24FE366-BF44-1341-AFB4-561D783D75D2}" type="slidenum">
              <a:rPr lang="en-US" smtClean="0"/>
              <a:t>‹#›</a:t>
            </a:fld>
            <a:endParaRPr lang="en-US"/>
          </a:p>
        </p:txBody>
      </p:sp>
    </p:spTree>
    <p:extLst>
      <p:ext uri="{BB962C8B-B14F-4D97-AF65-F5344CB8AC3E}">
        <p14:creationId xmlns:p14="http://schemas.microsoft.com/office/powerpoint/2010/main" val="667549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0E224-2734-125E-E72F-832A6A4016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D5E30A-0433-7C47-805B-AE87BD5DB60A}"/>
              </a:ext>
            </a:extLst>
          </p:cNvPr>
          <p:cNvSpPr>
            <a:spLocks noGrp="1"/>
          </p:cNvSpPr>
          <p:nvPr>
            <p:ph type="dt" sz="half" idx="10"/>
          </p:nvPr>
        </p:nvSpPr>
        <p:spPr/>
        <p:txBody>
          <a:bodyPr/>
          <a:lstStyle/>
          <a:p>
            <a:fld id="{4BA16845-41CF-DC47-AABA-F2FBECD623F6}" type="datetimeFigureOut">
              <a:rPr lang="en-US" smtClean="0"/>
              <a:t>4/18/24</a:t>
            </a:fld>
            <a:endParaRPr lang="en-US"/>
          </a:p>
        </p:txBody>
      </p:sp>
      <p:sp>
        <p:nvSpPr>
          <p:cNvPr id="4" name="Footer Placeholder 3">
            <a:extLst>
              <a:ext uri="{FF2B5EF4-FFF2-40B4-BE49-F238E27FC236}">
                <a16:creationId xmlns:a16="http://schemas.microsoft.com/office/drawing/2014/main" id="{587C1C80-8F36-A3F9-3A97-FD582D354E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5D1668-EF9D-A631-9622-2E656FB9DC70}"/>
              </a:ext>
            </a:extLst>
          </p:cNvPr>
          <p:cNvSpPr>
            <a:spLocks noGrp="1"/>
          </p:cNvSpPr>
          <p:nvPr>
            <p:ph type="sldNum" sz="quarter" idx="12"/>
          </p:nvPr>
        </p:nvSpPr>
        <p:spPr/>
        <p:txBody>
          <a:bodyPr/>
          <a:lstStyle/>
          <a:p>
            <a:fld id="{B24FE366-BF44-1341-AFB4-561D783D75D2}" type="slidenum">
              <a:rPr lang="en-US" smtClean="0"/>
              <a:t>‹#›</a:t>
            </a:fld>
            <a:endParaRPr lang="en-US"/>
          </a:p>
        </p:txBody>
      </p:sp>
    </p:spTree>
    <p:extLst>
      <p:ext uri="{BB962C8B-B14F-4D97-AF65-F5344CB8AC3E}">
        <p14:creationId xmlns:p14="http://schemas.microsoft.com/office/powerpoint/2010/main" val="3696964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BE52DB-86EF-54DB-12A8-61B98E11FF98}"/>
              </a:ext>
            </a:extLst>
          </p:cNvPr>
          <p:cNvSpPr>
            <a:spLocks noGrp="1"/>
          </p:cNvSpPr>
          <p:nvPr>
            <p:ph type="dt" sz="half" idx="10"/>
          </p:nvPr>
        </p:nvSpPr>
        <p:spPr/>
        <p:txBody>
          <a:bodyPr/>
          <a:lstStyle/>
          <a:p>
            <a:fld id="{4BA16845-41CF-DC47-AABA-F2FBECD623F6}" type="datetimeFigureOut">
              <a:rPr lang="en-US" smtClean="0"/>
              <a:t>4/18/24</a:t>
            </a:fld>
            <a:endParaRPr lang="en-US"/>
          </a:p>
        </p:txBody>
      </p:sp>
      <p:sp>
        <p:nvSpPr>
          <p:cNvPr id="3" name="Footer Placeholder 2">
            <a:extLst>
              <a:ext uri="{FF2B5EF4-FFF2-40B4-BE49-F238E27FC236}">
                <a16:creationId xmlns:a16="http://schemas.microsoft.com/office/drawing/2014/main" id="{11BAF759-DE42-9588-E233-4115671804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45CE74-BAAB-E8C6-725F-22ABC33F4629}"/>
              </a:ext>
            </a:extLst>
          </p:cNvPr>
          <p:cNvSpPr>
            <a:spLocks noGrp="1"/>
          </p:cNvSpPr>
          <p:nvPr>
            <p:ph type="sldNum" sz="quarter" idx="12"/>
          </p:nvPr>
        </p:nvSpPr>
        <p:spPr/>
        <p:txBody>
          <a:bodyPr/>
          <a:lstStyle/>
          <a:p>
            <a:fld id="{B24FE366-BF44-1341-AFB4-561D783D75D2}" type="slidenum">
              <a:rPr lang="en-US" smtClean="0"/>
              <a:t>‹#›</a:t>
            </a:fld>
            <a:endParaRPr lang="en-US"/>
          </a:p>
        </p:txBody>
      </p:sp>
    </p:spTree>
    <p:extLst>
      <p:ext uri="{BB962C8B-B14F-4D97-AF65-F5344CB8AC3E}">
        <p14:creationId xmlns:p14="http://schemas.microsoft.com/office/powerpoint/2010/main" val="2049848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BAAA7-D90C-7FE6-DC03-7608D87FA3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6078D9-04B7-E032-B637-D88A239AAD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C3F223-58D4-7C83-2ED0-2539DB58A9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BE5497-F99F-0C81-DE98-2C7F6A8B0F01}"/>
              </a:ext>
            </a:extLst>
          </p:cNvPr>
          <p:cNvSpPr>
            <a:spLocks noGrp="1"/>
          </p:cNvSpPr>
          <p:nvPr>
            <p:ph type="dt" sz="half" idx="10"/>
          </p:nvPr>
        </p:nvSpPr>
        <p:spPr/>
        <p:txBody>
          <a:bodyPr/>
          <a:lstStyle/>
          <a:p>
            <a:fld id="{4BA16845-41CF-DC47-AABA-F2FBECD623F6}" type="datetimeFigureOut">
              <a:rPr lang="en-US" smtClean="0"/>
              <a:t>4/18/24</a:t>
            </a:fld>
            <a:endParaRPr lang="en-US"/>
          </a:p>
        </p:txBody>
      </p:sp>
      <p:sp>
        <p:nvSpPr>
          <p:cNvPr id="6" name="Footer Placeholder 5">
            <a:extLst>
              <a:ext uri="{FF2B5EF4-FFF2-40B4-BE49-F238E27FC236}">
                <a16:creationId xmlns:a16="http://schemas.microsoft.com/office/drawing/2014/main" id="{BCE37CED-B3F4-2EC5-0FE6-86C74B64E5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69DB5B-D8D7-CD06-CFC2-8BD73C234B25}"/>
              </a:ext>
            </a:extLst>
          </p:cNvPr>
          <p:cNvSpPr>
            <a:spLocks noGrp="1"/>
          </p:cNvSpPr>
          <p:nvPr>
            <p:ph type="sldNum" sz="quarter" idx="12"/>
          </p:nvPr>
        </p:nvSpPr>
        <p:spPr/>
        <p:txBody>
          <a:bodyPr/>
          <a:lstStyle/>
          <a:p>
            <a:fld id="{B24FE366-BF44-1341-AFB4-561D783D75D2}" type="slidenum">
              <a:rPr lang="en-US" smtClean="0"/>
              <a:t>‹#›</a:t>
            </a:fld>
            <a:endParaRPr lang="en-US"/>
          </a:p>
        </p:txBody>
      </p:sp>
    </p:spTree>
    <p:extLst>
      <p:ext uri="{BB962C8B-B14F-4D97-AF65-F5344CB8AC3E}">
        <p14:creationId xmlns:p14="http://schemas.microsoft.com/office/powerpoint/2010/main" val="1628866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30761-D7BD-1B55-79A7-D41DD49F1E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0B88F3-F94E-A6F7-6103-E56D58134E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A5B538-B4EA-8863-6A7A-10EA928450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CA8A69-20E3-063D-8D77-1D0A7FA5E3A1}"/>
              </a:ext>
            </a:extLst>
          </p:cNvPr>
          <p:cNvSpPr>
            <a:spLocks noGrp="1"/>
          </p:cNvSpPr>
          <p:nvPr>
            <p:ph type="dt" sz="half" idx="10"/>
          </p:nvPr>
        </p:nvSpPr>
        <p:spPr/>
        <p:txBody>
          <a:bodyPr/>
          <a:lstStyle/>
          <a:p>
            <a:fld id="{4BA16845-41CF-DC47-AABA-F2FBECD623F6}" type="datetimeFigureOut">
              <a:rPr lang="en-US" smtClean="0"/>
              <a:t>4/18/24</a:t>
            </a:fld>
            <a:endParaRPr lang="en-US"/>
          </a:p>
        </p:txBody>
      </p:sp>
      <p:sp>
        <p:nvSpPr>
          <p:cNvPr id="6" name="Footer Placeholder 5">
            <a:extLst>
              <a:ext uri="{FF2B5EF4-FFF2-40B4-BE49-F238E27FC236}">
                <a16:creationId xmlns:a16="http://schemas.microsoft.com/office/drawing/2014/main" id="{7E3BBB76-EF7F-6218-AB18-408DFF478D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46BBB2-56FF-451C-275A-DE41AC6A7FD3}"/>
              </a:ext>
            </a:extLst>
          </p:cNvPr>
          <p:cNvSpPr>
            <a:spLocks noGrp="1"/>
          </p:cNvSpPr>
          <p:nvPr>
            <p:ph type="sldNum" sz="quarter" idx="12"/>
          </p:nvPr>
        </p:nvSpPr>
        <p:spPr/>
        <p:txBody>
          <a:bodyPr/>
          <a:lstStyle/>
          <a:p>
            <a:fld id="{B24FE366-BF44-1341-AFB4-561D783D75D2}" type="slidenum">
              <a:rPr lang="en-US" smtClean="0"/>
              <a:t>‹#›</a:t>
            </a:fld>
            <a:endParaRPr lang="en-US"/>
          </a:p>
        </p:txBody>
      </p:sp>
    </p:spTree>
    <p:extLst>
      <p:ext uri="{BB962C8B-B14F-4D97-AF65-F5344CB8AC3E}">
        <p14:creationId xmlns:p14="http://schemas.microsoft.com/office/powerpoint/2010/main" val="1959699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796BCF-0444-9593-911A-B55CEDD3A8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2E10B0-C9E4-9F3A-48CD-5656082439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49A4E2-D5D0-9589-487A-1F746B5109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A16845-41CF-DC47-AABA-F2FBECD623F6}" type="datetimeFigureOut">
              <a:rPr lang="en-US" smtClean="0"/>
              <a:t>4/18/24</a:t>
            </a:fld>
            <a:endParaRPr lang="en-US"/>
          </a:p>
        </p:txBody>
      </p:sp>
      <p:sp>
        <p:nvSpPr>
          <p:cNvPr id="5" name="Footer Placeholder 4">
            <a:extLst>
              <a:ext uri="{FF2B5EF4-FFF2-40B4-BE49-F238E27FC236}">
                <a16:creationId xmlns:a16="http://schemas.microsoft.com/office/drawing/2014/main" id="{23421602-2C08-10AD-6989-A705CD1767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9560C3-5EF3-7187-6574-D9A5C1690B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4FE366-BF44-1341-AFB4-561D783D75D2}" type="slidenum">
              <a:rPr lang="en-US" smtClean="0"/>
              <a:t>‹#›</a:t>
            </a:fld>
            <a:endParaRPr lang="en-US"/>
          </a:p>
        </p:txBody>
      </p:sp>
    </p:spTree>
    <p:extLst>
      <p:ext uri="{BB962C8B-B14F-4D97-AF65-F5344CB8AC3E}">
        <p14:creationId xmlns:p14="http://schemas.microsoft.com/office/powerpoint/2010/main" val="225417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hyperlink" Target="https://colab.research.google.com/drive/1HWq4IFvTQIlntEwluWd_IP6R434jMjxR#scrollTo=WAjzttaxYhpM&amp;line=2&amp;uniqifier=1"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A close-up of a person looking at a person&#10;&#10;Description automatically generated">
            <a:extLst>
              <a:ext uri="{FF2B5EF4-FFF2-40B4-BE49-F238E27FC236}">
                <a16:creationId xmlns:a16="http://schemas.microsoft.com/office/drawing/2014/main" id="{8CB8D200-314D-44C8-E1D5-0931D005BE66}"/>
              </a:ext>
            </a:extLst>
          </p:cNvPr>
          <p:cNvPicPr>
            <a:picLocks noChangeAspect="1"/>
          </p:cNvPicPr>
          <p:nvPr/>
        </p:nvPicPr>
        <p:blipFill rotWithShape="1">
          <a:blip r:embed="rId2"/>
          <a:srcRect b="19"/>
          <a:stretch/>
        </p:blipFill>
        <p:spPr>
          <a:xfrm>
            <a:off x="20" y="1282"/>
            <a:ext cx="12191980" cy="6856718"/>
          </a:xfrm>
          <a:prstGeom prst="rect">
            <a:avLst/>
          </a:prstGeom>
        </p:spPr>
      </p:pic>
    </p:spTree>
    <p:extLst>
      <p:ext uri="{BB962C8B-B14F-4D97-AF65-F5344CB8AC3E}">
        <p14:creationId xmlns:p14="http://schemas.microsoft.com/office/powerpoint/2010/main" val="3570950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white text on a white background&#10;&#10;Description automatically generated">
            <a:extLst>
              <a:ext uri="{FF2B5EF4-FFF2-40B4-BE49-F238E27FC236}">
                <a16:creationId xmlns:a16="http://schemas.microsoft.com/office/drawing/2014/main" id="{8AA6B457-8BEC-A3FC-4D2E-427493383CCC}"/>
              </a:ext>
            </a:extLst>
          </p:cNvPr>
          <p:cNvPicPr>
            <a:picLocks noChangeAspect="1"/>
          </p:cNvPicPr>
          <p:nvPr/>
        </p:nvPicPr>
        <p:blipFill rotWithShape="1">
          <a:blip r:embed="rId2"/>
          <a:srcRect r="872" b="1"/>
          <a:stretch/>
        </p:blipFill>
        <p:spPr>
          <a:xfrm>
            <a:off x="13668" y="1282"/>
            <a:ext cx="12191980" cy="6856718"/>
          </a:xfrm>
          <a:prstGeom prst="rect">
            <a:avLst/>
          </a:prstGeom>
        </p:spPr>
      </p:pic>
    </p:spTree>
    <p:extLst>
      <p:ext uri="{BB962C8B-B14F-4D97-AF65-F5344CB8AC3E}">
        <p14:creationId xmlns:p14="http://schemas.microsoft.com/office/powerpoint/2010/main" val="482886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screenshot of a computer program&#10;&#10;Description automatically generated">
            <a:extLst>
              <a:ext uri="{FF2B5EF4-FFF2-40B4-BE49-F238E27FC236}">
                <a16:creationId xmlns:a16="http://schemas.microsoft.com/office/drawing/2014/main" id="{4B19C65F-C137-B124-0B61-000F271A329E}"/>
              </a:ext>
            </a:extLst>
          </p:cNvPr>
          <p:cNvPicPr>
            <a:picLocks noChangeAspect="1"/>
          </p:cNvPicPr>
          <p:nvPr/>
        </p:nvPicPr>
        <p:blipFill rotWithShape="1">
          <a:blip r:embed="rId2"/>
          <a:srcRect r="872" b="1"/>
          <a:stretch/>
        </p:blipFill>
        <p:spPr>
          <a:xfrm>
            <a:off x="20" y="1282"/>
            <a:ext cx="12191980" cy="6856718"/>
          </a:xfrm>
          <a:prstGeom prst="rect">
            <a:avLst/>
          </a:prstGeom>
        </p:spPr>
      </p:pic>
    </p:spTree>
    <p:extLst>
      <p:ext uri="{BB962C8B-B14F-4D97-AF65-F5344CB8AC3E}">
        <p14:creationId xmlns:p14="http://schemas.microsoft.com/office/powerpoint/2010/main" val="3823374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white text with black text&#10;&#10;Description automatically generated">
            <a:extLst>
              <a:ext uri="{FF2B5EF4-FFF2-40B4-BE49-F238E27FC236}">
                <a16:creationId xmlns:a16="http://schemas.microsoft.com/office/drawing/2014/main" id="{6268D2CE-9764-6D09-B0FD-86B26E46B66A}"/>
              </a:ext>
            </a:extLst>
          </p:cNvPr>
          <p:cNvPicPr>
            <a:picLocks noChangeAspect="1"/>
          </p:cNvPicPr>
          <p:nvPr/>
        </p:nvPicPr>
        <p:blipFill rotWithShape="1">
          <a:blip r:embed="rId2"/>
          <a:srcRect r="872" b="1"/>
          <a:stretch/>
        </p:blipFill>
        <p:spPr>
          <a:xfrm>
            <a:off x="20" y="1282"/>
            <a:ext cx="12191980" cy="6856718"/>
          </a:xfrm>
          <a:prstGeom prst="rect">
            <a:avLst/>
          </a:prstGeom>
        </p:spPr>
      </p:pic>
    </p:spTree>
    <p:extLst>
      <p:ext uri="{BB962C8B-B14F-4D97-AF65-F5344CB8AC3E}">
        <p14:creationId xmlns:p14="http://schemas.microsoft.com/office/powerpoint/2010/main" val="2275116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screenshot of a document&#10;&#10;Description automatically generated">
            <a:extLst>
              <a:ext uri="{FF2B5EF4-FFF2-40B4-BE49-F238E27FC236}">
                <a16:creationId xmlns:a16="http://schemas.microsoft.com/office/drawing/2014/main" id="{9D1815AB-6D70-63A6-410E-D15D7BFA0FB1}"/>
              </a:ext>
            </a:extLst>
          </p:cNvPr>
          <p:cNvPicPr>
            <a:picLocks noChangeAspect="1"/>
          </p:cNvPicPr>
          <p:nvPr/>
        </p:nvPicPr>
        <p:blipFill rotWithShape="1">
          <a:blip r:embed="rId2"/>
          <a:srcRect r="872" b="1"/>
          <a:stretch/>
        </p:blipFill>
        <p:spPr>
          <a:xfrm>
            <a:off x="20" y="1282"/>
            <a:ext cx="12191980" cy="6856718"/>
          </a:xfrm>
          <a:prstGeom prst="rect">
            <a:avLst/>
          </a:prstGeom>
        </p:spPr>
      </p:pic>
    </p:spTree>
    <p:extLst>
      <p:ext uri="{BB962C8B-B14F-4D97-AF65-F5344CB8AC3E}">
        <p14:creationId xmlns:p14="http://schemas.microsoft.com/office/powerpoint/2010/main" val="2372496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graph of loss and accuracy&#10;&#10;Description automatically generated">
            <a:extLst>
              <a:ext uri="{FF2B5EF4-FFF2-40B4-BE49-F238E27FC236}">
                <a16:creationId xmlns:a16="http://schemas.microsoft.com/office/drawing/2014/main" id="{2CB1E5D7-FCA1-BE75-3B80-A6B9BA8D7C98}"/>
              </a:ext>
            </a:extLst>
          </p:cNvPr>
          <p:cNvPicPr>
            <a:picLocks noChangeAspect="1"/>
          </p:cNvPicPr>
          <p:nvPr/>
        </p:nvPicPr>
        <p:blipFill rotWithShape="1">
          <a:blip r:embed="rId2"/>
          <a:srcRect r="872" b="1"/>
          <a:stretch/>
        </p:blipFill>
        <p:spPr>
          <a:xfrm>
            <a:off x="20" y="1282"/>
            <a:ext cx="12191980" cy="6856718"/>
          </a:xfrm>
          <a:prstGeom prst="rect">
            <a:avLst/>
          </a:prstGeom>
        </p:spPr>
      </p:pic>
    </p:spTree>
    <p:extLst>
      <p:ext uri="{BB962C8B-B14F-4D97-AF65-F5344CB8AC3E}">
        <p14:creationId xmlns:p14="http://schemas.microsoft.com/office/powerpoint/2010/main" val="4019853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graph of results on a white background&#10;&#10;Description automatically generated">
            <a:extLst>
              <a:ext uri="{FF2B5EF4-FFF2-40B4-BE49-F238E27FC236}">
                <a16:creationId xmlns:a16="http://schemas.microsoft.com/office/drawing/2014/main" id="{9A1262B8-ABFD-5220-E811-7AF1D5BBEEF9}"/>
              </a:ext>
            </a:extLst>
          </p:cNvPr>
          <p:cNvPicPr>
            <a:picLocks noChangeAspect="1"/>
          </p:cNvPicPr>
          <p:nvPr/>
        </p:nvPicPr>
        <p:blipFill rotWithShape="1">
          <a:blip r:embed="rId2"/>
          <a:srcRect r="872" b="1"/>
          <a:stretch/>
        </p:blipFill>
        <p:spPr>
          <a:xfrm>
            <a:off x="20" y="1282"/>
            <a:ext cx="12191980" cy="6856718"/>
          </a:xfrm>
          <a:prstGeom prst="rect">
            <a:avLst/>
          </a:prstGeom>
        </p:spPr>
      </p:pic>
    </p:spTree>
    <p:extLst>
      <p:ext uri="{BB962C8B-B14F-4D97-AF65-F5344CB8AC3E}">
        <p14:creationId xmlns:p14="http://schemas.microsoft.com/office/powerpoint/2010/main" val="1676065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graph of loss and accuracy&#10;&#10;Description automatically generated">
            <a:extLst>
              <a:ext uri="{FF2B5EF4-FFF2-40B4-BE49-F238E27FC236}">
                <a16:creationId xmlns:a16="http://schemas.microsoft.com/office/drawing/2014/main" id="{B51F6474-B9F6-A267-3F16-434CA0AC8B15}"/>
              </a:ext>
            </a:extLst>
          </p:cNvPr>
          <p:cNvPicPr>
            <a:picLocks noChangeAspect="1"/>
          </p:cNvPicPr>
          <p:nvPr/>
        </p:nvPicPr>
        <p:blipFill rotWithShape="1">
          <a:blip r:embed="rId2"/>
          <a:srcRect r="872" b="1"/>
          <a:stretch/>
        </p:blipFill>
        <p:spPr>
          <a:xfrm>
            <a:off x="20" y="1282"/>
            <a:ext cx="12191980" cy="6856718"/>
          </a:xfrm>
          <a:prstGeom prst="rect">
            <a:avLst/>
          </a:prstGeom>
        </p:spPr>
      </p:pic>
    </p:spTree>
    <p:extLst>
      <p:ext uri="{BB962C8B-B14F-4D97-AF65-F5344CB8AC3E}">
        <p14:creationId xmlns:p14="http://schemas.microsoft.com/office/powerpoint/2010/main" val="13282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C0CBE59D-887D-3FA6-FC6E-07049ABB2D0C}"/>
              </a:ext>
            </a:extLst>
          </p:cNvPr>
          <p:cNvPicPr>
            <a:picLocks noChangeAspect="1"/>
          </p:cNvPicPr>
          <p:nvPr/>
        </p:nvPicPr>
        <p:blipFill rotWithShape="1">
          <a:blip r:embed="rId3"/>
          <a:srcRect r="872" b="1"/>
          <a:stretch/>
        </p:blipFill>
        <p:spPr>
          <a:xfrm>
            <a:off x="20" y="1282"/>
            <a:ext cx="12191980" cy="6856718"/>
          </a:xfrm>
          <a:prstGeom prst="rect">
            <a:avLst/>
          </a:prstGeom>
        </p:spPr>
      </p:pic>
    </p:spTree>
    <p:extLst>
      <p:ext uri="{BB962C8B-B14F-4D97-AF65-F5344CB8AC3E}">
        <p14:creationId xmlns:p14="http://schemas.microsoft.com/office/powerpoint/2010/main" val="1253735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screenshot of a white text&#10;&#10;Description automatically generated">
            <a:extLst>
              <a:ext uri="{FF2B5EF4-FFF2-40B4-BE49-F238E27FC236}">
                <a16:creationId xmlns:a16="http://schemas.microsoft.com/office/drawing/2014/main" id="{5626ECBA-95CD-DB38-8597-7E1285241E88}"/>
              </a:ext>
            </a:extLst>
          </p:cNvPr>
          <p:cNvPicPr>
            <a:picLocks noChangeAspect="1"/>
          </p:cNvPicPr>
          <p:nvPr/>
        </p:nvPicPr>
        <p:blipFill rotWithShape="1">
          <a:blip r:embed="rId2"/>
          <a:srcRect r="872" b="1"/>
          <a:stretch/>
        </p:blipFill>
        <p:spPr>
          <a:xfrm>
            <a:off x="20" y="1282"/>
            <a:ext cx="12191980" cy="6856718"/>
          </a:xfrm>
          <a:prstGeom prst="rect">
            <a:avLst/>
          </a:prstGeom>
        </p:spPr>
      </p:pic>
    </p:spTree>
    <p:extLst>
      <p:ext uri="{BB962C8B-B14F-4D97-AF65-F5344CB8AC3E}">
        <p14:creationId xmlns:p14="http://schemas.microsoft.com/office/powerpoint/2010/main" val="201974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white text on a white background&#10;&#10;Description automatically generated">
            <a:extLst>
              <a:ext uri="{FF2B5EF4-FFF2-40B4-BE49-F238E27FC236}">
                <a16:creationId xmlns:a16="http://schemas.microsoft.com/office/drawing/2014/main" id="{07C5726D-A758-4F97-EB46-525D37F51E19}"/>
              </a:ext>
            </a:extLst>
          </p:cNvPr>
          <p:cNvPicPr>
            <a:picLocks noChangeAspect="1"/>
          </p:cNvPicPr>
          <p:nvPr/>
        </p:nvPicPr>
        <p:blipFill rotWithShape="1">
          <a:blip r:embed="rId2"/>
          <a:srcRect r="872" b="1"/>
          <a:stretch/>
        </p:blipFill>
        <p:spPr>
          <a:xfrm>
            <a:off x="20" y="1282"/>
            <a:ext cx="12191980" cy="6856718"/>
          </a:xfrm>
          <a:prstGeom prst="rect">
            <a:avLst/>
          </a:prstGeom>
        </p:spPr>
      </p:pic>
    </p:spTree>
    <p:extLst>
      <p:ext uri="{BB962C8B-B14F-4D97-AF65-F5344CB8AC3E}">
        <p14:creationId xmlns:p14="http://schemas.microsoft.com/office/powerpoint/2010/main" val="1714186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A white page with text and black text&#10;&#10;Description automatically generated with medium confidence">
            <a:extLst>
              <a:ext uri="{FF2B5EF4-FFF2-40B4-BE49-F238E27FC236}">
                <a16:creationId xmlns:a16="http://schemas.microsoft.com/office/drawing/2014/main" id="{871E76FF-AAF3-62E6-84B8-6C44F186515E}"/>
              </a:ext>
            </a:extLst>
          </p:cNvPr>
          <p:cNvPicPr>
            <a:picLocks noChangeAspect="1"/>
          </p:cNvPicPr>
          <p:nvPr/>
        </p:nvPicPr>
        <p:blipFill rotWithShape="1">
          <a:blip r:embed="rId2"/>
          <a:srcRect b="19"/>
          <a:stretch/>
        </p:blipFill>
        <p:spPr>
          <a:xfrm>
            <a:off x="20" y="1282"/>
            <a:ext cx="12191980" cy="6856718"/>
          </a:xfrm>
          <a:prstGeom prst="rect">
            <a:avLst/>
          </a:prstGeom>
        </p:spPr>
      </p:pic>
    </p:spTree>
    <p:extLst>
      <p:ext uri="{BB962C8B-B14F-4D97-AF65-F5344CB8AC3E}">
        <p14:creationId xmlns:p14="http://schemas.microsoft.com/office/powerpoint/2010/main" val="1827677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close-up of a thank you note&#10;&#10;Description automatically generated">
            <a:extLst>
              <a:ext uri="{FF2B5EF4-FFF2-40B4-BE49-F238E27FC236}">
                <a16:creationId xmlns:a16="http://schemas.microsoft.com/office/drawing/2014/main" id="{823351FF-D94E-EA03-8403-D3DB50AB35B0}"/>
              </a:ext>
            </a:extLst>
          </p:cNvPr>
          <p:cNvPicPr>
            <a:picLocks noChangeAspect="1"/>
          </p:cNvPicPr>
          <p:nvPr/>
        </p:nvPicPr>
        <p:blipFill rotWithShape="1">
          <a:blip r:embed="rId2"/>
          <a:srcRect l="871" r="1" b="1"/>
          <a:stretch/>
        </p:blipFill>
        <p:spPr>
          <a:xfrm>
            <a:off x="20" y="1282"/>
            <a:ext cx="12191980" cy="6856718"/>
          </a:xfrm>
          <a:prstGeom prst="rect">
            <a:avLst/>
          </a:prstGeom>
        </p:spPr>
      </p:pic>
    </p:spTree>
    <p:extLst>
      <p:ext uri="{BB962C8B-B14F-4D97-AF65-F5344CB8AC3E}">
        <p14:creationId xmlns:p14="http://schemas.microsoft.com/office/powerpoint/2010/main" val="789009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A close-up of a statement&#10;&#10;Description automatically generated">
            <a:extLst>
              <a:ext uri="{FF2B5EF4-FFF2-40B4-BE49-F238E27FC236}">
                <a16:creationId xmlns:a16="http://schemas.microsoft.com/office/drawing/2014/main" id="{F3E8768E-21C3-22C7-406F-EC8120DC257F}"/>
              </a:ext>
            </a:extLst>
          </p:cNvPr>
          <p:cNvPicPr>
            <a:picLocks noChangeAspect="1"/>
          </p:cNvPicPr>
          <p:nvPr/>
        </p:nvPicPr>
        <p:blipFill rotWithShape="1">
          <a:blip r:embed="rId2"/>
          <a:srcRect b="19"/>
          <a:stretch/>
        </p:blipFill>
        <p:spPr>
          <a:xfrm>
            <a:off x="20" y="1282"/>
            <a:ext cx="12191980" cy="6856718"/>
          </a:xfrm>
          <a:prstGeom prst="rect">
            <a:avLst/>
          </a:prstGeom>
        </p:spPr>
      </p:pic>
    </p:spTree>
    <p:extLst>
      <p:ext uri="{BB962C8B-B14F-4D97-AF65-F5344CB8AC3E}">
        <p14:creationId xmlns:p14="http://schemas.microsoft.com/office/powerpoint/2010/main" val="3244389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a:extLst>
              <a:ext uri="{FF2B5EF4-FFF2-40B4-BE49-F238E27FC236}">
                <a16:creationId xmlns:a16="http://schemas.microsoft.com/office/drawing/2014/main" id="{CF3F4D9A-DCE0-8D6C-3AE6-615EDED71516}"/>
              </a:ext>
            </a:extLst>
          </p:cNvPr>
          <p:cNvPicPr>
            <a:picLocks noChangeAspect="1"/>
          </p:cNvPicPr>
          <p:nvPr/>
        </p:nvPicPr>
        <p:blipFill rotWithShape="1">
          <a:blip r:embed="rId3"/>
          <a:srcRect l="458" r="414" b="1"/>
          <a:stretch/>
        </p:blipFill>
        <p:spPr>
          <a:xfrm>
            <a:off x="20" y="1282"/>
            <a:ext cx="12191980" cy="6856718"/>
          </a:xfrm>
          <a:prstGeom prst="rect">
            <a:avLst/>
          </a:prstGeom>
        </p:spPr>
      </p:pic>
    </p:spTree>
    <p:extLst>
      <p:ext uri="{BB962C8B-B14F-4D97-AF65-F5344CB8AC3E}">
        <p14:creationId xmlns:p14="http://schemas.microsoft.com/office/powerpoint/2010/main" val="2792809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close-up of a data&#10;&#10;Description automatically generated">
            <a:extLst>
              <a:ext uri="{FF2B5EF4-FFF2-40B4-BE49-F238E27FC236}">
                <a16:creationId xmlns:a16="http://schemas.microsoft.com/office/drawing/2014/main" id="{244C6D28-8007-2E3D-E72F-011F1E3C535A}"/>
              </a:ext>
            </a:extLst>
          </p:cNvPr>
          <p:cNvPicPr>
            <a:picLocks noChangeAspect="1"/>
          </p:cNvPicPr>
          <p:nvPr/>
        </p:nvPicPr>
        <p:blipFill rotWithShape="1">
          <a:blip r:embed="rId3"/>
          <a:srcRect r="872" b="1"/>
          <a:stretch/>
        </p:blipFill>
        <p:spPr>
          <a:xfrm>
            <a:off x="20" y="1282"/>
            <a:ext cx="12191980" cy="6856718"/>
          </a:xfrm>
          <a:prstGeom prst="rect">
            <a:avLst/>
          </a:prstGeom>
        </p:spPr>
      </p:pic>
      <p:sp>
        <p:nvSpPr>
          <p:cNvPr id="4" name="TextBox 3">
            <a:extLst>
              <a:ext uri="{FF2B5EF4-FFF2-40B4-BE49-F238E27FC236}">
                <a16:creationId xmlns:a16="http://schemas.microsoft.com/office/drawing/2014/main" id="{49AA3F20-B668-5FF9-4A87-112A7434CA58}"/>
              </a:ext>
            </a:extLst>
          </p:cNvPr>
          <p:cNvSpPr txBox="1"/>
          <p:nvPr/>
        </p:nvSpPr>
        <p:spPr>
          <a:xfrm>
            <a:off x="6953534" y="4967787"/>
            <a:ext cx="4817660" cy="2062103"/>
          </a:xfrm>
          <a:prstGeom prst="rect">
            <a:avLst/>
          </a:prstGeom>
          <a:noFill/>
        </p:spPr>
        <p:txBody>
          <a:bodyPr wrap="square" rtlCol="0">
            <a:spAutoFit/>
          </a:bodyPr>
          <a:lstStyle/>
          <a:p>
            <a:pPr algn="just"/>
            <a:r>
              <a:rPr lang="en-US" sz="1600" dirty="0">
                <a:solidFill>
                  <a:schemeClr val="tx1">
                    <a:lumMod val="75000"/>
                    <a:lumOff val="25000"/>
                  </a:schemeClr>
                </a:solidFill>
              </a:rPr>
              <a:t>The dataset was generated by the International Skin Imaging Collaboration (ISIC) and images are from the following sources: Hospital Clínic de Barcelona, Medical University of Vienna, Memorial Sloan Kettering Cancer Center, Melanoma Institute Australia, University of Queensland, and the University of Athens Medical School.</a:t>
            </a:r>
          </a:p>
          <a:p>
            <a:pPr algn="just"/>
            <a:endParaRPr lang="en-US" sz="1600" dirty="0"/>
          </a:p>
        </p:txBody>
      </p:sp>
      <p:sp>
        <p:nvSpPr>
          <p:cNvPr id="5" name="Rectangle 4">
            <a:extLst>
              <a:ext uri="{FF2B5EF4-FFF2-40B4-BE49-F238E27FC236}">
                <a16:creationId xmlns:a16="http://schemas.microsoft.com/office/drawing/2014/main" id="{673C8275-FEF1-4816-EED4-E4B98A7A0C12}"/>
              </a:ext>
            </a:extLst>
          </p:cNvPr>
          <p:cNvSpPr/>
          <p:nvPr/>
        </p:nvSpPr>
        <p:spPr>
          <a:xfrm>
            <a:off x="6878472" y="4967787"/>
            <a:ext cx="4967785" cy="1815152"/>
          </a:xfrm>
          <a:prstGeom prst="rect">
            <a:avLst/>
          </a:prstGeom>
          <a:noFill/>
          <a:ln>
            <a:solidFill>
              <a:schemeClr val="tx1">
                <a:lumMod val="75000"/>
                <a:lumOff val="25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3498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collection of skin diseases&#10;&#10;Description automatically generated">
            <a:extLst>
              <a:ext uri="{FF2B5EF4-FFF2-40B4-BE49-F238E27FC236}">
                <a16:creationId xmlns:a16="http://schemas.microsoft.com/office/drawing/2014/main" id="{D74B9022-F85B-2C13-2E35-65FB1D15954F}"/>
              </a:ext>
            </a:extLst>
          </p:cNvPr>
          <p:cNvPicPr>
            <a:picLocks noChangeAspect="1"/>
          </p:cNvPicPr>
          <p:nvPr/>
        </p:nvPicPr>
        <p:blipFill rotWithShape="1">
          <a:blip r:embed="rId2"/>
          <a:srcRect r="872" b="1"/>
          <a:stretch/>
        </p:blipFill>
        <p:spPr>
          <a:xfrm>
            <a:off x="20" y="1282"/>
            <a:ext cx="12191980" cy="6856718"/>
          </a:xfrm>
          <a:prstGeom prst="rect">
            <a:avLst/>
          </a:prstGeom>
        </p:spPr>
      </p:pic>
      <p:sp>
        <p:nvSpPr>
          <p:cNvPr id="4" name="TextBox 3">
            <a:extLst>
              <a:ext uri="{FF2B5EF4-FFF2-40B4-BE49-F238E27FC236}">
                <a16:creationId xmlns:a16="http://schemas.microsoft.com/office/drawing/2014/main" id="{4BE94D48-7CA8-116A-DB6B-8D9DA758077B}"/>
              </a:ext>
            </a:extLst>
          </p:cNvPr>
          <p:cNvSpPr txBox="1"/>
          <p:nvPr/>
        </p:nvSpPr>
        <p:spPr>
          <a:xfrm>
            <a:off x="2542903" y="5275608"/>
            <a:ext cx="1548356" cy="523220"/>
          </a:xfrm>
          <a:prstGeom prst="rect">
            <a:avLst/>
          </a:prstGeom>
          <a:noFill/>
        </p:spPr>
        <p:txBody>
          <a:bodyPr wrap="square" rtlCol="0">
            <a:spAutoFit/>
          </a:bodyPr>
          <a:lstStyle/>
          <a:p>
            <a:r>
              <a:rPr lang="en-US" sz="2800" dirty="0">
                <a:solidFill>
                  <a:schemeClr val="tx1">
                    <a:lumMod val="75000"/>
                    <a:lumOff val="25000"/>
                  </a:schemeClr>
                </a:solidFill>
              </a:rPr>
              <a:t>CLASS 1</a:t>
            </a:r>
          </a:p>
        </p:txBody>
      </p:sp>
      <p:sp>
        <p:nvSpPr>
          <p:cNvPr id="5" name="TextBox 4">
            <a:extLst>
              <a:ext uri="{FF2B5EF4-FFF2-40B4-BE49-F238E27FC236}">
                <a16:creationId xmlns:a16="http://schemas.microsoft.com/office/drawing/2014/main" id="{0543166A-0728-99CB-47C1-FFE055DB6BC1}"/>
              </a:ext>
            </a:extLst>
          </p:cNvPr>
          <p:cNvSpPr txBox="1"/>
          <p:nvPr/>
        </p:nvSpPr>
        <p:spPr>
          <a:xfrm>
            <a:off x="8550184" y="5275608"/>
            <a:ext cx="1379629" cy="523220"/>
          </a:xfrm>
          <a:prstGeom prst="rect">
            <a:avLst/>
          </a:prstGeom>
          <a:noFill/>
        </p:spPr>
        <p:txBody>
          <a:bodyPr wrap="square" rtlCol="0">
            <a:spAutoFit/>
          </a:bodyPr>
          <a:lstStyle/>
          <a:p>
            <a:r>
              <a:rPr lang="en-US" sz="2800" dirty="0"/>
              <a:t>CLASS 0</a:t>
            </a:r>
          </a:p>
        </p:txBody>
      </p:sp>
    </p:spTree>
    <p:extLst>
      <p:ext uri="{BB962C8B-B14F-4D97-AF65-F5344CB8AC3E}">
        <p14:creationId xmlns:p14="http://schemas.microsoft.com/office/powerpoint/2010/main" val="2111481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p:tgtEl>
                                          <p:spTgt spid="5"/>
                                        </p:tgtEl>
                                        <p:attrNameLst>
                                          <p:attrName>ppt_y</p:attrName>
                                        </p:attrNameLst>
                                      </p:cBhvr>
                                      <p:tavLst>
                                        <p:tav tm="0">
                                          <p:val>
                                            <p:strVal val="#ppt_y+#ppt_h*1.125000"/>
                                          </p:val>
                                        </p:tav>
                                        <p:tav tm="100000">
                                          <p:val>
                                            <p:strVal val="#ppt_y"/>
                                          </p:val>
                                        </p:tav>
                                      </p:tavLst>
                                    </p:anim>
                                    <p:animEffect transition="in" filter="wipe(up)">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white background with yellow text&#10;&#10;Description automatically generated">
            <a:extLst>
              <a:ext uri="{FF2B5EF4-FFF2-40B4-BE49-F238E27FC236}">
                <a16:creationId xmlns:a16="http://schemas.microsoft.com/office/drawing/2014/main" id="{E8F5EC2D-8716-0487-FA30-8833E2EBDA7C}"/>
              </a:ext>
            </a:extLst>
          </p:cNvPr>
          <p:cNvPicPr>
            <a:picLocks noChangeAspect="1"/>
          </p:cNvPicPr>
          <p:nvPr/>
        </p:nvPicPr>
        <p:blipFill rotWithShape="1">
          <a:blip r:embed="rId3"/>
          <a:srcRect r="872" b="1"/>
          <a:stretch/>
        </p:blipFill>
        <p:spPr>
          <a:xfrm>
            <a:off x="20" y="13648"/>
            <a:ext cx="12191980" cy="6856718"/>
          </a:xfrm>
          <a:prstGeom prst="rect">
            <a:avLst/>
          </a:prstGeom>
        </p:spPr>
      </p:pic>
      <p:pic>
        <p:nvPicPr>
          <p:cNvPr id="5" name="Picture 4" descr="A comparison of a graph&#10;&#10;Description automatically generated">
            <a:extLst>
              <a:ext uri="{FF2B5EF4-FFF2-40B4-BE49-F238E27FC236}">
                <a16:creationId xmlns:a16="http://schemas.microsoft.com/office/drawing/2014/main" id="{34D93E98-51DA-DF2E-5C1B-705B8AB94B30}"/>
              </a:ext>
            </a:extLst>
          </p:cNvPr>
          <p:cNvPicPr>
            <a:picLocks noChangeAspect="1"/>
          </p:cNvPicPr>
          <p:nvPr/>
        </p:nvPicPr>
        <p:blipFill>
          <a:blip r:embed="rId4"/>
          <a:stretch>
            <a:fillRect/>
          </a:stretch>
        </p:blipFill>
        <p:spPr>
          <a:xfrm>
            <a:off x="3591479" y="1057229"/>
            <a:ext cx="5231956" cy="2506254"/>
          </a:xfrm>
          <a:prstGeom prst="rect">
            <a:avLst/>
          </a:prstGeom>
        </p:spPr>
      </p:pic>
      <p:pic>
        <p:nvPicPr>
          <p:cNvPr id="11" name="Picture 10" descr="A screenshot of a computer screen&#10;&#10;Description automatically generated">
            <a:extLst>
              <a:ext uri="{FF2B5EF4-FFF2-40B4-BE49-F238E27FC236}">
                <a16:creationId xmlns:a16="http://schemas.microsoft.com/office/drawing/2014/main" id="{ED94344F-51DE-BE0E-1974-95D80F33F998}"/>
              </a:ext>
            </a:extLst>
          </p:cNvPr>
          <p:cNvPicPr>
            <a:picLocks noChangeAspect="1"/>
          </p:cNvPicPr>
          <p:nvPr/>
        </p:nvPicPr>
        <p:blipFill rotWithShape="1">
          <a:blip r:embed="rId5"/>
          <a:srcRect t="18741" b="-1"/>
          <a:stretch/>
        </p:blipFill>
        <p:spPr>
          <a:xfrm>
            <a:off x="1271336" y="3862051"/>
            <a:ext cx="10033826" cy="2806150"/>
          </a:xfrm>
          <a:prstGeom prst="rect">
            <a:avLst/>
          </a:prstGeom>
        </p:spPr>
      </p:pic>
      <p:sp>
        <p:nvSpPr>
          <p:cNvPr id="12" name="TextBox 11">
            <a:extLst>
              <a:ext uri="{FF2B5EF4-FFF2-40B4-BE49-F238E27FC236}">
                <a16:creationId xmlns:a16="http://schemas.microsoft.com/office/drawing/2014/main" id="{36CB389F-FA8A-48FD-EFA7-4CD8638BF9D7}"/>
              </a:ext>
            </a:extLst>
          </p:cNvPr>
          <p:cNvSpPr txBox="1"/>
          <p:nvPr/>
        </p:nvSpPr>
        <p:spPr>
          <a:xfrm>
            <a:off x="205958" y="1277278"/>
            <a:ext cx="2960324" cy="2308324"/>
          </a:xfrm>
          <a:prstGeom prst="rect">
            <a:avLst/>
          </a:prstGeom>
          <a:noFill/>
        </p:spPr>
        <p:txBody>
          <a:bodyPr wrap="square" rtlCol="0">
            <a:spAutoFit/>
          </a:bodyPr>
          <a:lstStyle/>
          <a:p>
            <a:r>
              <a:rPr lang="en-US" sz="1600" dirty="0"/>
              <a:t>Body Part Ratio by Gender and Target: Looks like some body parts are more likely to be infected, torso, lower, extremity, upper extremity then comes head and neck . Scanned body part locations are similar in order between males and females with small differences on distribution.</a:t>
            </a:r>
          </a:p>
        </p:txBody>
      </p:sp>
      <p:sp>
        <p:nvSpPr>
          <p:cNvPr id="13" name="TextBox 12">
            <a:extLst>
              <a:ext uri="{FF2B5EF4-FFF2-40B4-BE49-F238E27FC236}">
                <a16:creationId xmlns:a16="http://schemas.microsoft.com/office/drawing/2014/main" id="{EC8BFA10-C0FF-193D-A26D-1D7512E064F3}"/>
              </a:ext>
            </a:extLst>
          </p:cNvPr>
          <p:cNvSpPr txBox="1"/>
          <p:nvPr/>
        </p:nvSpPr>
        <p:spPr>
          <a:xfrm>
            <a:off x="9248633" y="1552445"/>
            <a:ext cx="2841760" cy="2308324"/>
          </a:xfrm>
          <a:prstGeom prst="rect">
            <a:avLst/>
          </a:prstGeom>
          <a:noFill/>
        </p:spPr>
        <p:txBody>
          <a:bodyPr wrap="square" rtlCol="0">
            <a:spAutoFit/>
          </a:bodyPr>
          <a:lstStyle/>
          <a:p>
            <a:r>
              <a:rPr lang="en-US" sz="1600" dirty="0"/>
              <a:t>The dataset exhibits a skewed age distribution, with the majority of cases concentrated in older age groups, suggesting a need to collect more balanced data or apply appropriate techniques to mitigate potential biases in the melanoma classification model.</a:t>
            </a:r>
          </a:p>
        </p:txBody>
      </p:sp>
      <p:cxnSp>
        <p:nvCxnSpPr>
          <p:cNvPr id="15" name="Elbow Connector 14">
            <a:extLst>
              <a:ext uri="{FF2B5EF4-FFF2-40B4-BE49-F238E27FC236}">
                <a16:creationId xmlns:a16="http://schemas.microsoft.com/office/drawing/2014/main" id="{EDFAE62D-BFC7-B60A-4724-65D2FED3FE49}"/>
              </a:ext>
            </a:extLst>
          </p:cNvPr>
          <p:cNvCxnSpPr/>
          <p:nvPr/>
        </p:nvCxnSpPr>
        <p:spPr>
          <a:xfrm>
            <a:off x="298196" y="3563483"/>
            <a:ext cx="880902" cy="72709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3" name="Elbow Connector 22">
            <a:extLst>
              <a:ext uri="{FF2B5EF4-FFF2-40B4-BE49-F238E27FC236}">
                <a16:creationId xmlns:a16="http://schemas.microsoft.com/office/drawing/2014/main" id="{E1B76B89-B322-1489-1351-9AC6A7AABB03}"/>
              </a:ext>
            </a:extLst>
          </p:cNvPr>
          <p:cNvCxnSpPr/>
          <p:nvPr/>
        </p:nvCxnSpPr>
        <p:spPr>
          <a:xfrm rot="10800000">
            <a:off x="8871046" y="1173707"/>
            <a:ext cx="859809" cy="37873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71666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white background with yellow text&#10;&#10;Description automatically generated">
            <a:extLst>
              <a:ext uri="{FF2B5EF4-FFF2-40B4-BE49-F238E27FC236}">
                <a16:creationId xmlns:a16="http://schemas.microsoft.com/office/drawing/2014/main" id="{9C7DDB64-AA8F-0A5F-9428-EEFCB066E40D}"/>
              </a:ext>
            </a:extLst>
          </p:cNvPr>
          <p:cNvPicPr>
            <a:picLocks noChangeAspect="1"/>
          </p:cNvPicPr>
          <p:nvPr/>
        </p:nvPicPr>
        <p:blipFill rotWithShape="1">
          <a:blip r:embed="rId3"/>
          <a:srcRect r="872" b="1"/>
          <a:stretch/>
        </p:blipFill>
        <p:spPr>
          <a:xfrm>
            <a:off x="20" y="1282"/>
            <a:ext cx="12191980" cy="6856718"/>
          </a:xfrm>
          <a:prstGeom prst="rect">
            <a:avLst/>
          </a:prstGeom>
        </p:spPr>
      </p:pic>
      <p:pic>
        <p:nvPicPr>
          <p:cNvPr id="13" name="Picture 12" descr="A diagram of a number of people&#10;&#10;Description automatically generated with medium confidence">
            <a:hlinkClick r:id="rId4"/>
            <a:extLst>
              <a:ext uri="{FF2B5EF4-FFF2-40B4-BE49-F238E27FC236}">
                <a16:creationId xmlns:a16="http://schemas.microsoft.com/office/drawing/2014/main" id="{2574DACF-A0B9-1C59-9204-DB77E53C8C23}"/>
              </a:ext>
            </a:extLst>
          </p:cNvPr>
          <p:cNvPicPr>
            <a:picLocks noChangeAspect="1"/>
          </p:cNvPicPr>
          <p:nvPr/>
        </p:nvPicPr>
        <p:blipFill rotWithShape="1">
          <a:blip r:embed="rId5"/>
          <a:srcRect l="8136"/>
          <a:stretch/>
        </p:blipFill>
        <p:spPr>
          <a:xfrm>
            <a:off x="955964" y="1260763"/>
            <a:ext cx="5928342" cy="5259532"/>
          </a:xfrm>
          <a:prstGeom prst="rect">
            <a:avLst/>
          </a:prstGeom>
        </p:spPr>
      </p:pic>
      <p:sp>
        <p:nvSpPr>
          <p:cNvPr id="14" name="TextBox 13">
            <a:extLst>
              <a:ext uri="{FF2B5EF4-FFF2-40B4-BE49-F238E27FC236}">
                <a16:creationId xmlns:a16="http://schemas.microsoft.com/office/drawing/2014/main" id="{66E5E561-6EF1-CE8F-D181-658834D43F2B}"/>
              </a:ext>
            </a:extLst>
          </p:cNvPr>
          <p:cNvSpPr txBox="1"/>
          <p:nvPr/>
        </p:nvSpPr>
        <p:spPr>
          <a:xfrm>
            <a:off x="7689273" y="1801090"/>
            <a:ext cx="3837709" cy="3934691"/>
          </a:xfrm>
          <a:prstGeom prst="rect">
            <a:avLst/>
          </a:prstGeom>
        </p:spPr>
        <p:txBody>
          <a:bodyPr wrap="square" rtlCol="0">
            <a:spAutoFit/>
          </a:bodyPr>
          <a:lstStyle/>
          <a:p>
            <a:endParaRPr lang="en-US" dirty="0"/>
          </a:p>
        </p:txBody>
      </p:sp>
      <p:sp>
        <p:nvSpPr>
          <p:cNvPr id="16" name="TextBox 15">
            <a:extLst>
              <a:ext uri="{FF2B5EF4-FFF2-40B4-BE49-F238E27FC236}">
                <a16:creationId xmlns:a16="http://schemas.microsoft.com/office/drawing/2014/main" id="{5C9E767B-E17A-0043-3450-938A93648A5B}"/>
              </a:ext>
            </a:extLst>
          </p:cNvPr>
          <p:cNvSpPr txBox="1"/>
          <p:nvPr/>
        </p:nvSpPr>
        <p:spPr>
          <a:xfrm>
            <a:off x="7183581" y="1644776"/>
            <a:ext cx="4849091" cy="4247317"/>
          </a:xfrm>
          <a:prstGeom prst="rect">
            <a:avLst/>
          </a:prstGeom>
          <a:noFill/>
        </p:spPr>
        <p:txBody>
          <a:bodyPr wrap="square">
            <a:spAutoFit/>
          </a:bodyPr>
          <a:lstStyle/>
          <a:p>
            <a:pPr algn="l"/>
            <a:r>
              <a:rPr lang="en-US" b="1" i="0" dirty="0">
                <a:solidFill>
                  <a:schemeClr val="tx1">
                    <a:lumMod val="75000"/>
                    <a:lumOff val="25000"/>
                  </a:schemeClr>
                </a:solidFill>
                <a:effectLst/>
                <a:latin typeface="Roboto" panose="02000000000000000000" pitchFamily="2" charset="0"/>
              </a:rPr>
              <a:t>Data From the Chart:</a:t>
            </a:r>
          </a:p>
          <a:p>
            <a:pPr algn="l">
              <a:buFont typeface="Arial" panose="020B0604020202020204" pitchFamily="34" charset="0"/>
              <a:buChar char="•"/>
            </a:pPr>
            <a:r>
              <a:rPr lang="en-US" b="0" i="0" dirty="0">
                <a:solidFill>
                  <a:schemeClr val="tx1">
                    <a:lumMod val="75000"/>
                    <a:lumOff val="25000"/>
                  </a:schemeClr>
                </a:solidFill>
                <a:effectLst/>
                <a:latin typeface="Roboto" panose="02000000000000000000" pitchFamily="2" charset="0"/>
              </a:rPr>
              <a:t> Only 14% of our targets are malignant.</a:t>
            </a:r>
          </a:p>
          <a:p>
            <a:pPr algn="l">
              <a:buFont typeface="Arial" panose="020B0604020202020204" pitchFamily="34" charset="0"/>
              <a:buChar char="•"/>
            </a:pPr>
            <a:r>
              <a:rPr lang="en-US" b="0" i="0" dirty="0">
                <a:solidFill>
                  <a:schemeClr val="tx1">
                    <a:lumMod val="75000"/>
                    <a:lumOff val="25000"/>
                  </a:schemeClr>
                </a:solidFill>
                <a:effectLst/>
                <a:latin typeface="Roboto" panose="02000000000000000000" pitchFamily="2" charset="0"/>
              </a:rPr>
              <a:t> On malignant images males are dominant with 57%</a:t>
            </a:r>
          </a:p>
          <a:p>
            <a:pPr algn="l">
              <a:buFont typeface="Arial" panose="020B0604020202020204" pitchFamily="34" charset="0"/>
              <a:buChar char="•"/>
            </a:pPr>
            <a:r>
              <a:rPr lang="en-US" b="0" i="0" dirty="0">
                <a:solidFill>
                  <a:schemeClr val="tx1">
                    <a:lumMod val="75000"/>
                    <a:lumOff val="25000"/>
                  </a:schemeClr>
                </a:solidFill>
                <a:effectLst/>
                <a:latin typeface="Roboto" panose="02000000000000000000" pitchFamily="2" charset="0"/>
              </a:rPr>
              <a:t> Gender wise benign images are more balance 52-48% male female ratio.</a:t>
            </a:r>
          </a:p>
          <a:p>
            <a:pPr algn="l">
              <a:buFont typeface="Arial" panose="020B0604020202020204" pitchFamily="34" charset="0"/>
              <a:buChar char="•"/>
            </a:pPr>
            <a:r>
              <a:rPr lang="en-US" b="0" i="0" dirty="0">
                <a:solidFill>
                  <a:schemeClr val="tx1">
                    <a:lumMod val="75000"/>
                    <a:lumOff val="25000"/>
                  </a:schemeClr>
                </a:solidFill>
                <a:effectLst/>
                <a:latin typeface="Roboto" panose="02000000000000000000" pitchFamily="2" charset="0"/>
              </a:rPr>
              <a:t> Malignant image scan locations differs based on the patients gender:</a:t>
            </a:r>
          </a:p>
          <a:p>
            <a:pPr algn="l">
              <a:buFont typeface="Arial" panose="020B0604020202020204" pitchFamily="34" charset="0"/>
              <a:buChar char="•"/>
            </a:pPr>
            <a:r>
              <a:rPr lang="en-US" b="0" i="0" dirty="0">
                <a:solidFill>
                  <a:schemeClr val="tx1">
                    <a:lumMod val="75000"/>
                    <a:lumOff val="25000"/>
                  </a:schemeClr>
                </a:solidFill>
                <a:effectLst/>
                <a:latin typeface="Roboto" panose="02000000000000000000" pitchFamily="2" charset="0"/>
              </a:rPr>
              <a:t> Lower extremity is more common with female scans than males 18% males vs 26% females</a:t>
            </a:r>
          </a:p>
          <a:p>
            <a:pPr algn="l">
              <a:buFont typeface="Arial" panose="020B0604020202020204" pitchFamily="34" charset="0"/>
              <a:buChar char="•"/>
            </a:pPr>
            <a:r>
              <a:rPr lang="en-US" b="0" i="0" dirty="0">
                <a:solidFill>
                  <a:schemeClr val="tx1">
                    <a:lumMod val="75000"/>
                    <a:lumOff val="25000"/>
                  </a:schemeClr>
                </a:solidFill>
                <a:effectLst/>
                <a:latin typeface="Roboto" panose="02000000000000000000" pitchFamily="2" charset="0"/>
              </a:rPr>
              <a:t> Again upper extremity malignant scans is common with females than males (14- 19%)</a:t>
            </a:r>
          </a:p>
          <a:p>
            <a:pPr algn="l">
              <a:buFont typeface="Arial" panose="020B0604020202020204" pitchFamily="34" charset="0"/>
              <a:buChar char="•"/>
            </a:pPr>
            <a:r>
              <a:rPr lang="en-US" b="0" i="0" dirty="0">
                <a:solidFill>
                  <a:schemeClr val="tx1">
                    <a:lumMod val="75000"/>
                    <a:lumOff val="25000"/>
                  </a:schemeClr>
                </a:solidFill>
                <a:effectLst/>
                <a:latin typeface="Roboto" panose="02000000000000000000" pitchFamily="2" charset="0"/>
              </a:rPr>
              <a:t> Benign image scan locations more similar between male and female patients.</a:t>
            </a:r>
          </a:p>
        </p:txBody>
      </p:sp>
    </p:spTree>
    <p:extLst>
      <p:ext uri="{BB962C8B-B14F-4D97-AF65-F5344CB8AC3E}">
        <p14:creationId xmlns:p14="http://schemas.microsoft.com/office/powerpoint/2010/main" val="2182989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white paper with black text&#10;&#10;Description automatically generated">
            <a:extLst>
              <a:ext uri="{FF2B5EF4-FFF2-40B4-BE49-F238E27FC236}">
                <a16:creationId xmlns:a16="http://schemas.microsoft.com/office/drawing/2014/main" id="{D230273B-9429-CC65-392D-428131C7B963}"/>
              </a:ext>
            </a:extLst>
          </p:cNvPr>
          <p:cNvPicPr>
            <a:picLocks noChangeAspect="1"/>
          </p:cNvPicPr>
          <p:nvPr/>
        </p:nvPicPr>
        <p:blipFill rotWithShape="1">
          <a:blip r:embed="rId2"/>
          <a:srcRect r="872" b="1"/>
          <a:stretch/>
        </p:blipFill>
        <p:spPr>
          <a:xfrm>
            <a:off x="20" y="1282"/>
            <a:ext cx="12191980" cy="6856718"/>
          </a:xfrm>
          <a:prstGeom prst="rect">
            <a:avLst/>
          </a:prstGeom>
        </p:spPr>
      </p:pic>
    </p:spTree>
    <p:extLst>
      <p:ext uri="{BB962C8B-B14F-4D97-AF65-F5344CB8AC3E}">
        <p14:creationId xmlns:p14="http://schemas.microsoft.com/office/powerpoint/2010/main" val="3578721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812</TotalTime>
  <Words>421</Words>
  <Application>Microsoft Macintosh PowerPoint</Application>
  <PresentationFormat>Widescreen</PresentationFormat>
  <Paragraphs>24</Paragraphs>
  <Slides>20</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Helvetica Neue</vt:lpstr>
      <vt:lpstr>Menlo</vt:lpstr>
      <vt:lpstr>Montserrat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Valli Meenaa Vellaiyan</dc:creator>
  <cp:lastModifiedBy>Valli Meenaa Vellaiyan</cp:lastModifiedBy>
  <cp:revision>9</cp:revision>
  <dcterms:created xsi:type="dcterms:W3CDTF">2024-02-22T22:29:37Z</dcterms:created>
  <dcterms:modified xsi:type="dcterms:W3CDTF">2024-04-18T23:54:34Z</dcterms:modified>
</cp:coreProperties>
</file>