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6"/>
  </p:notesMasterIdLst>
  <p:handoutMasterIdLst>
    <p:handoutMasterId r:id="rId27"/>
  </p:handoutMasterIdLst>
  <p:sldIdLst>
    <p:sldId id="267" r:id="rId5"/>
    <p:sldId id="283" r:id="rId6"/>
    <p:sldId id="306" r:id="rId7"/>
    <p:sldId id="313" r:id="rId8"/>
    <p:sldId id="299" r:id="rId9"/>
    <p:sldId id="304" r:id="rId10"/>
    <p:sldId id="288" r:id="rId11"/>
    <p:sldId id="302" r:id="rId12"/>
    <p:sldId id="303" r:id="rId13"/>
    <p:sldId id="307" r:id="rId14"/>
    <p:sldId id="293" r:id="rId15"/>
    <p:sldId id="309" r:id="rId16"/>
    <p:sldId id="314" r:id="rId17"/>
    <p:sldId id="315" r:id="rId18"/>
    <p:sldId id="300" r:id="rId19"/>
    <p:sldId id="310" r:id="rId20"/>
    <p:sldId id="305" r:id="rId21"/>
    <p:sldId id="298" r:id="rId22"/>
    <p:sldId id="316" r:id="rId23"/>
    <p:sldId id="311" r:id="rId24"/>
    <p:sldId id="317"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06" autoAdjust="0"/>
    <p:restoredTop sz="94599" autoAdjust="0"/>
  </p:normalViewPr>
  <p:slideViewPr>
    <p:cSldViewPr>
      <p:cViewPr varScale="1">
        <p:scale>
          <a:sx n="79" d="100"/>
          <a:sy n="79" d="100"/>
        </p:scale>
        <p:origin x="102" y="10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427755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C41C92C1-AE7C-474C-99D6-47D26ED5DC2D}" type="datetime1">
              <a:rPr lang="en-US" smtClean="0"/>
              <a:t>5/3/2022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696E57D5-CC31-4CC2-8681-73B4399A31F7}" type="datetime1">
              <a:rPr lang="en-US" smtClean="0"/>
              <a:t>5/3/2022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13E905CC-957A-43E9-93A4-16439AA4E658}" type="datetime1">
              <a:rPr lang="en-US" smtClean="0"/>
              <a:t>5/3/2022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A3A230-5162-4DB7-9F04-4442493EE05D}" type="datetime1">
              <a:rPr lang="en-US" smtClean="0"/>
              <a:t>5/3/2022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D2FE35D-DE3D-4EEF-B36C-007907C647B7}" type="datetime1">
              <a:rPr lang="en-US" smtClean="0"/>
              <a:t>5/3/2022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E57706CD-79BD-4EA2-AF20-DB4A4C5855B5}" type="datetime1">
              <a:rPr lang="en-US" smtClean="0"/>
              <a:t>5/3/2022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04207797-313E-4288-ADFE-B3E8EA0435A2}" type="datetime1">
              <a:rPr lang="en-US" smtClean="0"/>
              <a:t>5/3/2022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E19E4575-E711-42E0-B6A9-AA0FA7CB42CD}" type="datetime1">
              <a:rPr lang="en-US" smtClean="0"/>
              <a:t>5/3/2022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208E1724-B1D4-4CDC-B915-D9C3160BADD9}" type="datetime1">
              <a:rPr lang="en-US" smtClean="0"/>
              <a:t>5/3/2022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C5FB842F-EEE7-4DA2-8D17-9D770F16E0A4}" type="datetime1">
              <a:rPr lang="en-US" smtClean="0"/>
              <a:t>5/3/2022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BE706AF9-1297-4264-A072-DA2515AB8398}" type="datetime1">
              <a:rPr lang="en-US" smtClean="0"/>
              <a:t>5/3/2022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5CF1CB98-598D-401B-85F8-F4F35A060588}" type="datetime1">
              <a:rPr lang="en-US" smtClean="0"/>
              <a:t>5/3/2022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document/d/1n-Zx0Ha3EoofbIagziuHXbLnK4GaTMdF/edit?usp=sharing&amp;ouid=110208802551791659043&amp;rtpof=true&amp;sd=tr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796" y="2209323"/>
            <a:ext cx="10448544" cy="863599"/>
          </a:xfrm>
        </p:spPr>
        <p:txBody>
          <a:bodyPr>
            <a:normAutofit/>
          </a:bodyPr>
          <a:lstStyle/>
          <a:p>
            <a:r>
              <a:rPr lang="en-US" sz="4000" dirty="0"/>
              <a:t>B. Tech Final Year Project – </a:t>
            </a:r>
            <a:r>
              <a:rPr lang="en-US" sz="4000" dirty="0" smtClean="0"/>
              <a:t>Final Review</a:t>
            </a:r>
            <a:endParaRPr lang="en-US" sz="4000" dirty="0"/>
          </a:p>
        </p:txBody>
      </p:sp>
      <p:sp>
        <p:nvSpPr>
          <p:cNvPr id="3" name="Subtitle 2"/>
          <p:cNvSpPr>
            <a:spLocks noGrp="1"/>
          </p:cNvSpPr>
          <p:nvPr>
            <p:ph type="subTitle" idx="1"/>
          </p:nvPr>
        </p:nvSpPr>
        <p:spPr>
          <a:xfrm>
            <a:off x="1382103" y="3352323"/>
            <a:ext cx="9429931" cy="991077"/>
          </a:xfrm>
        </p:spPr>
        <p:txBody>
          <a:bodyPr>
            <a:noAutofit/>
          </a:bodyPr>
          <a:lstStyle/>
          <a:p>
            <a:r>
              <a:rPr lang="en-US" sz="2400" cap="none" dirty="0"/>
              <a:t>Employment Of ANN For Predictive Motor Maintenance And Bearing Fault Detection Using Park's Vector Analysis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76200"/>
            <a:ext cx="2554997" cy="867735"/>
          </a:xfrm>
          <a:prstGeom prst="rect">
            <a:avLst/>
          </a:prstGeom>
        </p:spPr>
      </p:pic>
      <p:pic>
        <p:nvPicPr>
          <p:cNvPr id="5" name="Picture 4"/>
          <p:cNvPicPr>
            <a:picLocks noChangeAspect="1"/>
          </p:cNvPicPr>
          <p:nvPr/>
        </p:nvPicPr>
        <p:blipFill>
          <a:blip r:embed="rId4"/>
          <a:stretch>
            <a:fillRect/>
          </a:stretch>
        </p:blipFill>
        <p:spPr>
          <a:xfrm>
            <a:off x="9552837" y="76200"/>
            <a:ext cx="2561375" cy="851289"/>
          </a:xfrm>
          <a:prstGeom prst="rect">
            <a:avLst/>
          </a:prstGeom>
        </p:spPr>
      </p:pic>
      <p:sp>
        <p:nvSpPr>
          <p:cNvPr id="7" name="Subtitle 2"/>
          <p:cNvSpPr txBox="1">
            <a:spLocks/>
          </p:cNvSpPr>
          <p:nvPr/>
        </p:nvSpPr>
        <p:spPr>
          <a:xfrm>
            <a:off x="455612" y="5105400"/>
            <a:ext cx="4190999" cy="9910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pPr algn="l"/>
            <a:r>
              <a:rPr lang="en-US" b="1" cap="none" dirty="0"/>
              <a:t>Team Members:</a:t>
            </a:r>
          </a:p>
          <a:p>
            <a:pPr algn="l"/>
            <a:r>
              <a:rPr lang="en-US" cap="none" dirty="0"/>
              <a:t>18BIS0091 V Valli Meenaa</a:t>
            </a:r>
          </a:p>
          <a:p>
            <a:pPr algn="l"/>
            <a:r>
              <a:rPr lang="en-US" cap="none" dirty="0"/>
              <a:t>18BIS0132 B Aadhi Aadhavan</a:t>
            </a:r>
          </a:p>
        </p:txBody>
      </p:sp>
      <p:sp>
        <p:nvSpPr>
          <p:cNvPr id="8" name="Subtitle 2"/>
          <p:cNvSpPr txBox="1">
            <a:spLocks/>
          </p:cNvSpPr>
          <p:nvPr/>
        </p:nvSpPr>
        <p:spPr>
          <a:xfrm>
            <a:off x="7847013" y="5105400"/>
            <a:ext cx="4190999" cy="9910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pPr algn="l"/>
            <a:r>
              <a:rPr lang="en-US" b="1" cap="none" dirty="0"/>
              <a:t>Guided By:</a:t>
            </a:r>
          </a:p>
          <a:p>
            <a:pPr algn="l"/>
            <a:r>
              <a:rPr lang="en-US" cap="none" dirty="0"/>
              <a:t>Internal: Prof. Sujatha R</a:t>
            </a:r>
          </a:p>
          <a:p>
            <a:pPr algn="l"/>
            <a:r>
              <a:rPr lang="en-US" cap="none" dirty="0"/>
              <a:t>External: Prof. Madiah Binti Omar</a:t>
            </a:r>
          </a:p>
        </p:txBody>
      </p:sp>
      <p:sp>
        <p:nvSpPr>
          <p:cNvPr id="9" name="Subtitle 2"/>
          <p:cNvSpPr txBox="1">
            <a:spLocks/>
          </p:cNvSpPr>
          <p:nvPr/>
        </p:nvSpPr>
        <p:spPr>
          <a:xfrm>
            <a:off x="1141412" y="6248400"/>
            <a:ext cx="9429931"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r>
              <a:rPr lang="en-US" sz="1600" cap="none" dirty="0"/>
              <a:t>Place of work: Universiti Teknologi Petronas, Ipoh, Perak, Malaysia</a:t>
            </a:r>
          </a:p>
        </p:txBody>
      </p:sp>
      <p:sp>
        <p:nvSpPr>
          <p:cNvPr id="6" name="Slide Number Placeholder 5"/>
          <p:cNvSpPr>
            <a:spLocks noGrp="1"/>
          </p:cNvSpPr>
          <p:nvPr>
            <p:ph type="sldNum" sz="quarter" idx="12"/>
          </p:nvPr>
        </p:nvSpPr>
        <p:spPr/>
        <p:txBody>
          <a:bodyPr/>
          <a:lstStyle/>
          <a:p>
            <a:fld id="{DF28FB93-0A08-4E7D-8E63-9EFA29F1E093}" type="slidenum">
              <a:rPr lang="en-US" smtClean="0"/>
              <a:pPr/>
              <a:t>1</a:t>
            </a:fld>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803400"/>
            <a:ext cx="9751060" cy="3606800"/>
          </a:xfrm>
        </p:spPr>
        <p:txBody>
          <a:bodyPr>
            <a:normAutofit/>
          </a:bodyPr>
          <a:lstStyle/>
          <a:p>
            <a:pPr algn="just"/>
            <a:endParaRPr lang="en-US" sz="2000" dirty="0"/>
          </a:p>
          <a:p>
            <a:pPr algn="just"/>
            <a:endParaRPr lang="en-US" sz="2000" dirty="0"/>
          </a:p>
        </p:txBody>
      </p:sp>
      <p:sp>
        <p:nvSpPr>
          <p:cNvPr id="7" name="Content Placeholder 2">
            <a:extLst>
              <a:ext uri="{FF2B5EF4-FFF2-40B4-BE49-F238E27FC236}">
                <a16:creationId xmlns:a16="http://schemas.microsoft.com/office/drawing/2014/main" xmlns="" id="{29D9ECD5-578B-465A-9D60-06C1E0E01889}"/>
              </a:ext>
            </a:extLst>
          </p:cNvPr>
          <p:cNvSpPr txBox="1">
            <a:spLocks/>
          </p:cNvSpPr>
          <p:nvPr/>
        </p:nvSpPr>
        <p:spPr>
          <a:xfrm>
            <a:off x="836612" y="1062120"/>
            <a:ext cx="10591800" cy="5338679"/>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lvl="1" algn="just"/>
            <a:r>
              <a:rPr lang="en-US" b="1" dirty="0"/>
              <a:t>Design ANN architecture to classify the park vector results as healthy and unhealthy:</a:t>
            </a:r>
          </a:p>
          <a:p>
            <a:pPr lvl="2" algn="just"/>
            <a:r>
              <a:rPr lang="en-US" dirty="0"/>
              <a:t>This was achieved by designing an ANN model which is comprised of 1 input layer, 2 hidden layers and 1 output layer. </a:t>
            </a:r>
          </a:p>
          <a:p>
            <a:pPr lvl="2" algn="just"/>
            <a:r>
              <a:rPr lang="en-US" dirty="0"/>
              <a:t>An accuracy of 99% was achieved on the test set, allowing us to conduct industrial experimentation. </a:t>
            </a:r>
          </a:p>
          <a:p>
            <a:pPr marL="603504" lvl="2" indent="0" algn="just">
              <a:buNone/>
            </a:pPr>
            <a:endParaRPr lang="en-US" dirty="0"/>
          </a:p>
          <a:p>
            <a:pPr marL="603504" lvl="2" indent="0" algn="just">
              <a:buNone/>
            </a:pPr>
            <a:endParaRPr lang="en-US" dirty="0"/>
          </a:p>
          <a:p>
            <a:pPr marL="603504" lvl="2" indent="0" algn="just">
              <a:buNone/>
            </a:pPr>
            <a:endParaRPr lang="en-US" dirty="0"/>
          </a:p>
          <a:p>
            <a:pPr marL="603504" lvl="2" indent="0" algn="just">
              <a:buNone/>
            </a:pPr>
            <a:endParaRPr lang="en-US" dirty="0"/>
          </a:p>
          <a:p>
            <a:pPr marL="603504" lvl="2" indent="0" algn="just">
              <a:buNone/>
            </a:pPr>
            <a:endParaRPr lang="en-US" dirty="0"/>
          </a:p>
          <a:p>
            <a:pPr marL="603504" lvl="2" indent="0" algn="just">
              <a:buNone/>
            </a:pPr>
            <a:endParaRPr lang="en-US" dirty="0"/>
          </a:p>
          <a:p>
            <a:pPr lvl="1" algn="just"/>
            <a:r>
              <a:rPr lang="en-US" b="1" dirty="0"/>
              <a:t>Deployment of ANN in </a:t>
            </a:r>
            <a:r>
              <a:rPr lang="en-US" b="1" dirty="0" err="1"/>
              <a:t>Rpi</a:t>
            </a:r>
            <a:r>
              <a:rPr lang="en-US" b="1" dirty="0"/>
              <a:t>:</a:t>
            </a:r>
          </a:p>
          <a:p>
            <a:pPr lvl="2" algn="just"/>
            <a:r>
              <a:rPr lang="en-US" sz="1800" dirty="0">
                <a:hlinkClick r:id="rId2"/>
              </a:rPr>
              <a:t>https://docs.google.com/document/d/1n-Zx0Ha3EoofbIagziuHXbLnK4GaTMdF/edit?usp=sharing&amp;ouid=110208802551791659043&amp;rtpof=true&amp;sd=true</a:t>
            </a:r>
            <a:r>
              <a:rPr lang="en-US" sz="1800" dirty="0"/>
              <a:t> </a:t>
            </a:r>
          </a:p>
          <a:p>
            <a:pPr marL="603504" lvl="2" indent="0" algn="just">
              <a:buNone/>
            </a:pPr>
            <a:endParaRPr lang="en-US" b="1" dirty="0"/>
          </a:p>
        </p:txBody>
      </p:sp>
      <p:pic>
        <p:nvPicPr>
          <p:cNvPr id="2" name="Picture 1">
            <a:extLst>
              <a:ext uri="{FF2B5EF4-FFF2-40B4-BE49-F238E27FC236}">
                <a16:creationId xmlns:a16="http://schemas.microsoft.com/office/drawing/2014/main" xmlns="" id="{45BE82BA-C2F1-42EE-B9F0-B384CEC34B03}"/>
              </a:ext>
            </a:extLst>
          </p:cNvPr>
          <p:cNvPicPr>
            <a:picLocks noChangeAspect="1"/>
          </p:cNvPicPr>
          <p:nvPr/>
        </p:nvPicPr>
        <p:blipFill>
          <a:blip r:embed="rId3"/>
          <a:stretch>
            <a:fillRect/>
          </a:stretch>
        </p:blipFill>
        <p:spPr>
          <a:xfrm>
            <a:off x="4265612" y="2930611"/>
            <a:ext cx="3121429" cy="1954985"/>
          </a:xfrm>
          <a:prstGeom prst="rect">
            <a:avLst/>
          </a:prstGeom>
        </p:spPr>
      </p:pic>
      <p:sp>
        <p:nvSpPr>
          <p:cNvPr id="4" name="Slide Number Placeholder 3"/>
          <p:cNvSpPr>
            <a:spLocks noGrp="1"/>
          </p:cNvSpPr>
          <p:nvPr>
            <p:ph type="sldNum" sz="quarter" idx="12"/>
          </p:nvPr>
        </p:nvSpPr>
        <p:spPr/>
        <p:txBody>
          <a:bodyPr/>
          <a:lstStyle/>
          <a:p>
            <a:fld id="{DF28FB93-0A08-4E7D-8E63-9EFA29F1E093}" type="slidenum">
              <a:rPr lang="en-US" smtClean="0"/>
              <a:pPr/>
              <a:t>10</a:t>
            </a:fld>
            <a:endParaRPr lang="en-US"/>
          </a:p>
        </p:txBody>
      </p:sp>
    </p:spTree>
    <p:extLst>
      <p:ext uri="{BB962C8B-B14F-4D97-AF65-F5344CB8AC3E}">
        <p14:creationId xmlns:p14="http://schemas.microsoft.com/office/powerpoint/2010/main" val="168819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Example of data fed to the ANN</a:t>
            </a:r>
          </a:p>
        </p:txBody>
      </p:sp>
      <p:sp>
        <p:nvSpPr>
          <p:cNvPr id="3" name="Content Placeholder 2"/>
          <p:cNvSpPr txBox="1">
            <a:spLocks/>
          </p:cNvSpPr>
          <p:nvPr/>
        </p:nvSpPr>
        <p:spPr>
          <a:xfrm>
            <a:off x="1218883" y="1803400"/>
            <a:ext cx="9751060" cy="4521200"/>
          </a:xfrm>
          <a:prstGeom prst="rect">
            <a:avLst/>
          </a:prstGeom>
        </p:spPr>
        <p:txBody>
          <a:bodyPr>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lgn="just">
              <a:buNone/>
            </a:pPr>
            <a:r>
              <a:rPr lang="en-US" sz="2000" dirty="0"/>
              <a:t>Healthy:</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Unhealthy:</a:t>
            </a:r>
          </a:p>
          <a:p>
            <a:pPr marL="0" indent="0" algn="just">
              <a:buNone/>
            </a:pPr>
            <a:endParaRPr lang="en-US" sz="2000" dirty="0"/>
          </a:p>
        </p:txBody>
      </p:sp>
      <p:pic>
        <p:nvPicPr>
          <p:cNvPr id="4" name="Picture 3"/>
          <p:cNvPicPr>
            <a:picLocks noChangeAspect="1"/>
          </p:cNvPicPr>
          <p:nvPr/>
        </p:nvPicPr>
        <p:blipFill>
          <a:blip r:embed="rId2"/>
          <a:stretch>
            <a:fillRect/>
          </a:stretch>
        </p:blipFill>
        <p:spPr>
          <a:xfrm>
            <a:off x="3274619" y="2209800"/>
            <a:ext cx="5639587" cy="1676634"/>
          </a:xfrm>
          <a:prstGeom prst="rect">
            <a:avLst/>
          </a:prstGeom>
        </p:spPr>
      </p:pic>
      <p:pic>
        <p:nvPicPr>
          <p:cNvPr id="5" name="Picture 4"/>
          <p:cNvPicPr>
            <a:picLocks noChangeAspect="1"/>
          </p:cNvPicPr>
          <p:nvPr/>
        </p:nvPicPr>
        <p:blipFill>
          <a:blip r:embed="rId3"/>
          <a:stretch>
            <a:fillRect/>
          </a:stretch>
        </p:blipFill>
        <p:spPr>
          <a:xfrm>
            <a:off x="3327013" y="4419600"/>
            <a:ext cx="5534797" cy="1495634"/>
          </a:xfrm>
          <a:prstGeom prst="rect">
            <a:avLst/>
          </a:prstGeom>
        </p:spPr>
      </p:pic>
      <p:sp>
        <p:nvSpPr>
          <p:cNvPr id="6" name="Slide Number Placeholder 5"/>
          <p:cNvSpPr>
            <a:spLocks noGrp="1"/>
          </p:cNvSpPr>
          <p:nvPr>
            <p:ph type="sldNum" sz="quarter" idx="12"/>
          </p:nvPr>
        </p:nvSpPr>
        <p:spPr/>
        <p:txBody>
          <a:bodyPr/>
          <a:lstStyle/>
          <a:p>
            <a:fld id="{DF28FB93-0A08-4E7D-8E63-9EFA29F1E093}" type="slidenum">
              <a:rPr lang="en-US" smtClean="0"/>
              <a:pPr/>
              <a:t>11</a:t>
            </a:fld>
            <a:endParaRPr lang="en-US"/>
          </a:p>
        </p:txBody>
      </p:sp>
    </p:spTree>
    <p:extLst>
      <p:ext uri="{BB962C8B-B14F-4D97-AF65-F5344CB8AC3E}">
        <p14:creationId xmlns:p14="http://schemas.microsoft.com/office/powerpoint/2010/main" val="7084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6200"/>
            <a:ext cx="9751060" cy="1168400"/>
          </a:xfrm>
        </p:spPr>
        <p:txBody>
          <a:bodyPr/>
          <a:lstStyle/>
          <a:p>
            <a:pPr algn="ctr"/>
            <a:r>
              <a:rPr lang="en-US" dirty="0" smtClean="0"/>
              <a:t>Results</a:t>
            </a:r>
            <a:endParaRPr lang="en-US" dirty="0"/>
          </a:p>
        </p:txBody>
      </p:sp>
      <p:sp>
        <p:nvSpPr>
          <p:cNvPr id="3" name="Content Placeholder 2"/>
          <p:cNvSpPr>
            <a:spLocks noGrp="1"/>
          </p:cNvSpPr>
          <p:nvPr>
            <p:ph idx="1"/>
          </p:nvPr>
        </p:nvSpPr>
        <p:spPr>
          <a:xfrm>
            <a:off x="1218883" y="1219200"/>
            <a:ext cx="9751060" cy="4597400"/>
          </a:xfrm>
        </p:spPr>
        <p:txBody>
          <a:bodyPr>
            <a:normAutofit/>
          </a:bodyPr>
          <a:lstStyle/>
          <a:p>
            <a:pPr algn="just"/>
            <a:r>
              <a:rPr lang="en-US" u="sng" dirty="0" smtClean="0"/>
              <a:t>ANN Accuracy</a:t>
            </a:r>
          </a:p>
          <a:p>
            <a:pPr lvl="1" algn="just"/>
            <a:r>
              <a:rPr lang="en-US" dirty="0"/>
              <a:t>The accuracy of the ANN model on the validation and the test set was &gt;99.99%. This is shown in table 1 below</a:t>
            </a:r>
            <a:r>
              <a:rPr lang="en-US" dirty="0" smtClean="0"/>
              <a:t>.</a:t>
            </a:r>
            <a:endParaRPr lang="en-US" dirty="0"/>
          </a:p>
          <a:p>
            <a:pPr marL="301752" lvl="1" indent="0" algn="just">
              <a:buNone/>
            </a:pPr>
            <a:endParaRPr lang="en-US" dirty="0" smtClean="0"/>
          </a:p>
          <a:p>
            <a:pPr marL="301752" lvl="1" indent="0" algn="just">
              <a:buNone/>
            </a:pPr>
            <a:endParaRPr lang="en-US" dirty="0"/>
          </a:p>
          <a:p>
            <a:pPr marL="301752" lvl="1" indent="0" algn="just">
              <a:buNone/>
            </a:pPr>
            <a:endParaRPr lang="en-US" dirty="0" smtClean="0"/>
          </a:p>
          <a:p>
            <a:pPr marL="301752" lvl="1" indent="0" algn="just">
              <a:buNone/>
            </a:pPr>
            <a:endParaRPr lang="en-US" dirty="0"/>
          </a:p>
          <a:p>
            <a:pPr lvl="1" algn="just"/>
            <a:r>
              <a:rPr lang="en-IN" dirty="0"/>
              <a:t>The confusion matrix for the designed model is as shown in table </a:t>
            </a:r>
            <a:r>
              <a:rPr lang="en-IN" dirty="0" smtClean="0"/>
              <a:t>2</a:t>
            </a:r>
          </a:p>
          <a:p>
            <a:pPr marL="301752" lvl="1" indent="0" algn="just">
              <a:buNone/>
            </a:pPr>
            <a:endParaRPr lang="en-US" dirty="0"/>
          </a:p>
          <a:p>
            <a:pPr lvl="1" algn="just"/>
            <a:endParaRPr lang="en-US" dirty="0" smtClean="0"/>
          </a:p>
        </p:txBody>
      </p:sp>
      <p:sp>
        <p:nvSpPr>
          <p:cNvPr id="4" name="Slide Number Placeholder 3"/>
          <p:cNvSpPr>
            <a:spLocks noGrp="1"/>
          </p:cNvSpPr>
          <p:nvPr>
            <p:ph type="sldNum" sz="quarter" idx="12"/>
          </p:nvPr>
        </p:nvSpPr>
        <p:spPr/>
        <p:txBody>
          <a:bodyPr/>
          <a:lstStyle/>
          <a:p>
            <a:fld id="{DF28FB93-0A08-4E7D-8E63-9EFA29F1E093}" type="slidenum">
              <a:rPr lang="en-US" smtClean="0"/>
              <a:pPr/>
              <a:t>12</a:t>
            </a:fld>
            <a:endParaRPr lang="en-US"/>
          </a:p>
        </p:txBody>
      </p:sp>
      <p:pic>
        <p:nvPicPr>
          <p:cNvPr id="5" name="Picture 4"/>
          <p:cNvPicPr/>
          <p:nvPr/>
        </p:nvPicPr>
        <p:blipFill>
          <a:blip r:embed="rId2"/>
          <a:stretch>
            <a:fillRect/>
          </a:stretch>
        </p:blipFill>
        <p:spPr>
          <a:xfrm>
            <a:off x="3137852" y="2362200"/>
            <a:ext cx="6004560" cy="1291908"/>
          </a:xfrm>
          <a:prstGeom prst="rect">
            <a:avLst/>
          </a:prstGeom>
        </p:spPr>
      </p:pic>
      <p:pic>
        <p:nvPicPr>
          <p:cNvPr id="7" name="Picture 6"/>
          <p:cNvPicPr>
            <a:picLocks noChangeAspect="1"/>
          </p:cNvPicPr>
          <p:nvPr/>
        </p:nvPicPr>
        <p:blipFill>
          <a:blip r:embed="rId3"/>
          <a:stretch>
            <a:fillRect/>
          </a:stretch>
        </p:blipFill>
        <p:spPr>
          <a:xfrm>
            <a:off x="4408251" y="4314630"/>
            <a:ext cx="3372321" cy="1400370"/>
          </a:xfrm>
          <a:prstGeom prst="rect">
            <a:avLst/>
          </a:prstGeom>
        </p:spPr>
      </p:pic>
    </p:spTree>
    <p:extLst>
      <p:ext uri="{BB962C8B-B14F-4D97-AF65-F5344CB8AC3E}">
        <p14:creationId xmlns:p14="http://schemas.microsoft.com/office/powerpoint/2010/main" val="24723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685800"/>
            <a:ext cx="9751060" cy="4597400"/>
          </a:xfrm>
        </p:spPr>
        <p:txBody>
          <a:bodyPr>
            <a:normAutofit/>
          </a:bodyPr>
          <a:lstStyle/>
          <a:p>
            <a:pPr lvl="1" algn="just"/>
            <a:r>
              <a:rPr lang="en-US" dirty="0" smtClean="0"/>
              <a:t>In </a:t>
            </a:r>
            <a:r>
              <a:rPr lang="en-US" dirty="0"/>
              <a:t>a confusion matrix, the cell, (0,0) shows the number of true positives, (0,1) shows false positives, (1,) shows false negatives and (1,1) shows true negatives. Thus, from the above inference, we can deduce that our model has a 100% classification accuracy </a:t>
            </a:r>
            <a:endParaRPr lang="en-US" dirty="0" smtClean="0"/>
          </a:p>
          <a:p>
            <a:pPr algn="just"/>
            <a:r>
              <a:rPr lang="en-US" u="sng" dirty="0" smtClean="0"/>
              <a:t>Deployment of ANN in </a:t>
            </a:r>
            <a:r>
              <a:rPr lang="en-US" u="sng" dirty="0" err="1" smtClean="0"/>
              <a:t>Rpi</a:t>
            </a:r>
            <a:r>
              <a:rPr lang="en-US" u="sng" dirty="0" smtClean="0"/>
              <a:t>:</a:t>
            </a:r>
          </a:p>
          <a:p>
            <a:pPr lvl="1" algn="just"/>
            <a:r>
              <a:rPr lang="en-US" dirty="0"/>
              <a:t>The ANN model was deployed in a </a:t>
            </a:r>
            <a:r>
              <a:rPr lang="en-US" dirty="0" err="1"/>
              <a:t>RaspberryPI</a:t>
            </a:r>
            <a:r>
              <a:rPr lang="en-US" dirty="0"/>
              <a:t> 4 Model B with 8GB RAM, coupled with a 16GB SD card. It was running the 64bit version of the </a:t>
            </a:r>
            <a:r>
              <a:rPr lang="en-US" dirty="0" err="1"/>
              <a:t>Raspbian</a:t>
            </a:r>
            <a:r>
              <a:rPr lang="en-US" dirty="0"/>
              <a:t> OS which is developed on </a:t>
            </a:r>
            <a:r>
              <a:rPr lang="en-US" dirty="0" err="1"/>
              <a:t>Debian</a:t>
            </a:r>
            <a:r>
              <a:rPr lang="en-US" dirty="0"/>
              <a:t>. </a:t>
            </a:r>
            <a:endParaRPr lang="en-US" dirty="0" smtClean="0"/>
          </a:p>
          <a:p>
            <a:pPr lvl="1" algn="just"/>
            <a:endParaRPr lang="en-US" dirty="0"/>
          </a:p>
          <a:p>
            <a:pPr lvl="1" algn="just"/>
            <a:endParaRPr lang="en-US" dirty="0" smtClean="0"/>
          </a:p>
        </p:txBody>
      </p:sp>
      <p:sp>
        <p:nvSpPr>
          <p:cNvPr id="4" name="Slide Number Placeholder 3"/>
          <p:cNvSpPr>
            <a:spLocks noGrp="1"/>
          </p:cNvSpPr>
          <p:nvPr>
            <p:ph type="sldNum" sz="quarter" idx="12"/>
          </p:nvPr>
        </p:nvSpPr>
        <p:spPr/>
        <p:txBody>
          <a:bodyPr/>
          <a:lstStyle/>
          <a:p>
            <a:fld id="{DF28FB93-0A08-4E7D-8E63-9EFA29F1E093}" type="slidenum">
              <a:rPr lang="en-US" smtClean="0"/>
              <a:pPr/>
              <a:t>13</a:t>
            </a:fld>
            <a:endParaRPr lang="en-US"/>
          </a:p>
        </p:txBody>
      </p:sp>
      <p:pic>
        <p:nvPicPr>
          <p:cNvPr id="8" name="Picture 7"/>
          <p:cNvPicPr/>
          <p:nvPr/>
        </p:nvPicPr>
        <p:blipFill rotWithShape="1">
          <a:blip r:embed="rId2"/>
          <a:srcRect l="16037" t="16593" r="20275" b="30276"/>
          <a:stretch/>
        </p:blipFill>
        <p:spPr bwMode="auto">
          <a:xfrm rot="16200000">
            <a:off x="4646613" y="2708910"/>
            <a:ext cx="2895600" cy="43357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849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295400"/>
            <a:ext cx="9751060" cy="4597400"/>
          </a:xfrm>
        </p:spPr>
        <p:txBody>
          <a:bodyPr>
            <a:normAutofit/>
          </a:bodyPr>
          <a:lstStyle/>
          <a:p>
            <a:pPr lvl="1" algn="just"/>
            <a:r>
              <a:rPr lang="en-US" dirty="0" smtClean="0"/>
              <a:t>The </a:t>
            </a:r>
            <a:r>
              <a:rPr lang="en-US" dirty="0"/>
              <a:t>model was successful deployed. Even though it was built on </a:t>
            </a:r>
            <a:r>
              <a:rPr lang="en-US" dirty="0" err="1"/>
              <a:t>tensorflow</a:t>
            </a:r>
            <a:r>
              <a:rPr lang="en-US" dirty="0"/>
              <a:t> and </a:t>
            </a:r>
            <a:r>
              <a:rPr lang="en-US" dirty="0" err="1"/>
              <a:t>keras</a:t>
            </a:r>
            <a:r>
              <a:rPr lang="en-US" dirty="0"/>
              <a:t> which is computationally intensive, the model was built to be light on the computation. </a:t>
            </a:r>
          </a:p>
          <a:p>
            <a:pPr lvl="1" algn="just"/>
            <a:endParaRPr lang="en-US" dirty="0"/>
          </a:p>
          <a:p>
            <a:pPr lvl="2" algn="just"/>
            <a:r>
              <a:rPr lang="en-US" dirty="0"/>
              <a:t>Training time on the </a:t>
            </a:r>
            <a:r>
              <a:rPr lang="en-US" dirty="0" err="1"/>
              <a:t>RaspberryPI</a:t>
            </a:r>
            <a:r>
              <a:rPr lang="en-US" dirty="0"/>
              <a:t> </a:t>
            </a:r>
            <a:r>
              <a:rPr lang="en-US" dirty="0" err="1"/>
              <a:t>SoC</a:t>
            </a:r>
            <a:r>
              <a:rPr lang="en-US" dirty="0"/>
              <a:t>: 1.3 minutes</a:t>
            </a:r>
          </a:p>
          <a:p>
            <a:pPr lvl="2" algn="just"/>
            <a:r>
              <a:rPr lang="en-US" dirty="0"/>
              <a:t>Training time on conventional desktop: 50 seconds</a:t>
            </a:r>
          </a:p>
          <a:p>
            <a:pPr lvl="2" algn="just"/>
            <a:r>
              <a:rPr lang="en-US" dirty="0"/>
              <a:t>Training time on cloud compiler (</a:t>
            </a:r>
            <a:r>
              <a:rPr lang="en-US" dirty="0" err="1"/>
              <a:t>colab</a:t>
            </a:r>
            <a:r>
              <a:rPr lang="en-US" dirty="0"/>
              <a:t>): 36 seconds</a:t>
            </a:r>
          </a:p>
          <a:p>
            <a:pPr lvl="1" algn="just"/>
            <a:endParaRPr lang="en-US" dirty="0"/>
          </a:p>
          <a:p>
            <a:pPr lvl="1" algn="just"/>
            <a:r>
              <a:rPr lang="en-US" dirty="0"/>
              <a:t>Even though the </a:t>
            </a:r>
            <a:r>
              <a:rPr lang="en-US" dirty="0" err="1"/>
              <a:t>RaspberryPi</a:t>
            </a:r>
            <a:r>
              <a:rPr lang="en-US" dirty="0"/>
              <a:t> takes a longer time to train the model as compared to other devices, the small physical footprint of the </a:t>
            </a:r>
            <a:r>
              <a:rPr lang="en-US" dirty="0" err="1"/>
              <a:t>RaspberryPI</a:t>
            </a:r>
            <a:r>
              <a:rPr lang="en-US" dirty="0"/>
              <a:t> allows us to compute on the edge, and also implement the proposed model in remote locations without the employment of expensive data transmission systems. </a:t>
            </a:r>
          </a:p>
          <a:p>
            <a:pPr lvl="1" algn="just"/>
            <a:endParaRPr lang="en-US" dirty="0"/>
          </a:p>
          <a:p>
            <a:pPr lvl="1" algn="just"/>
            <a:endParaRPr lang="en-US" dirty="0" smtClean="0"/>
          </a:p>
        </p:txBody>
      </p:sp>
      <p:sp>
        <p:nvSpPr>
          <p:cNvPr id="4" name="Slide Number Placeholder 3"/>
          <p:cNvSpPr>
            <a:spLocks noGrp="1"/>
          </p:cNvSpPr>
          <p:nvPr>
            <p:ph type="sldNum" sz="quarter" idx="12"/>
          </p:nvPr>
        </p:nvSpPr>
        <p:spPr/>
        <p:txBody>
          <a:bodyPr/>
          <a:lstStyle/>
          <a:p>
            <a:fld id="{DF28FB93-0A08-4E7D-8E63-9EFA29F1E093}" type="slidenum">
              <a:rPr lang="en-US" smtClean="0"/>
              <a:pPr/>
              <a:t>14</a:t>
            </a:fld>
            <a:endParaRPr lang="en-US"/>
          </a:p>
        </p:txBody>
      </p:sp>
    </p:spTree>
    <p:extLst>
      <p:ext uri="{BB962C8B-B14F-4D97-AF65-F5344CB8AC3E}">
        <p14:creationId xmlns:p14="http://schemas.microsoft.com/office/powerpoint/2010/main" val="265126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1218883" y="1803400"/>
            <a:ext cx="9751060" cy="3606800"/>
          </a:xfrm>
        </p:spPr>
        <p:txBody>
          <a:bodyPr>
            <a:normAutofit/>
          </a:bodyPr>
          <a:lstStyle/>
          <a:p>
            <a:pPr algn="just"/>
            <a:r>
              <a:rPr lang="en-US" sz="2000" dirty="0"/>
              <a:t>In the proposed work, we have developed an ANN (artificial neural networks) model for the various bearing fault segregation classification based on Park vector analysis of </a:t>
            </a:r>
            <a:r>
              <a:rPr lang="en-US" sz="2000" dirty="0" smtClean="0"/>
              <a:t>three-phase stator </a:t>
            </a:r>
            <a:r>
              <a:rPr lang="en-US" sz="2000" dirty="0"/>
              <a:t>currents. </a:t>
            </a:r>
            <a:endParaRPr lang="en-US" sz="2000" dirty="0" smtClean="0"/>
          </a:p>
          <a:p>
            <a:pPr algn="just"/>
            <a:r>
              <a:rPr lang="en-US" sz="2000" dirty="0" smtClean="0"/>
              <a:t>The </a:t>
            </a:r>
            <a:r>
              <a:rPr lang="en-US" sz="2000" dirty="0"/>
              <a:t>experimental results indicate that the developed ANN model rendering 100% classification results for the dataset.  It can be foreseen that the proposed method will enhance the reliability and accuracy of the methods used for the online detection and diagnosis of various bearing faults. Further this model was deployed on the </a:t>
            </a:r>
            <a:r>
              <a:rPr lang="en-US" sz="2000" dirty="0" err="1"/>
              <a:t>RaspberryPI</a:t>
            </a:r>
            <a:r>
              <a:rPr lang="en-US" sz="2000" dirty="0"/>
              <a:t> </a:t>
            </a:r>
            <a:r>
              <a:rPr lang="en-US" sz="2000" dirty="0" err="1"/>
              <a:t>SoC</a:t>
            </a:r>
            <a:r>
              <a:rPr lang="en-US" sz="2000" dirty="0"/>
              <a:t> thus qualifying it to be employed in industrial automation and related tasks.</a:t>
            </a:r>
          </a:p>
          <a:p>
            <a:pPr algn="just"/>
            <a:endParaRPr lang="en-US" sz="20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3897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Scope for Improvement</a:t>
            </a:r>
            <a:endParaRPr lang="en-US" dirty="0"/>
          </a:p>
        </p:txBody>
      </p:sp>
      <p:sp>
        <p:nvSpPr>
          <p:cNvPr id="3" name="Content Placeholder 2"/>
          <p:cNvSpPr>
            <a:spLocks noGrp="1"/>
          </p:cNvSpPr>
          <p:nvPr>
            <p:ph idx="1"/>
          </p:nvPr>
        </p:nvSpPr>
        <p:spPr>
          <a:xfrm>
            <a:off x="1218883" y="1803400"/>
            <a:ext cx="9751060" cy="3606800"/>
          </a:xfrm>
        </p:spPr>
        <p:txBody>
          <a:bodyPr>
            <a:normAutofit/>
          </a:bodyPr>
          <a:lstStyle/>
          <a:p>
            <a:pPr algn="just"/>
            <a:r>
              <a:rPr lang="en-US" dirty="0"/>
              <a:t>Hardware:</a:t>
            </a:r>
          </a:p>
          <a:p>
            <a:pPr lvl="1" algn="just"/>
            <a:r>
              <a:rPr lang="en-US" dirty="0"/>
              <a:t>The power requirements of the AI-PMUL transducer requires and </a:t>
            </a:r>
            <a:r>
              <a:rPr lang="en-US" dirty="0" smtClean="0"/>
              <a:t>external power source, thus, making a handheld device impossible.</a:t>
            </a:r>
          </a:p>
          <a:p>
            <a:pPr lvl="1" algn="just"/>
            <a:r>
              <a:rPr lang="en-US" dirty="0" smtClean="0"/>
              <a:t>Design of a common power source for both </a:t>
            </a:r>
            <a:r>
              <a:rPr lang="en-US" dirty="0" err="1" smtClean="0"/>
              <a:t>RPi</a:t>
            </a:r>
            <a:r>
              <a:rPr lang="en-US" dirty="0" smtClean="0"/>
              <a:t> and AI-PMUL </a:t>
            </a:r>
          </a:p>
          <a:p>
            <a:pPr algn="just"/>
            <a:r>
              <a:rPr lang="en-US" dirty="0" smtClean="0"/>
              <a:t>Software:</a:t>
            </a:r>
          </a:p>
          <a:p>
            <a:pPr lvl="1" algn="just"/>
            <a:r>
              <a:rPr lang="en-US" dirty="0" smtClean="0"/>
              <a:t>Restricted size of dataset provided by Petronas (protected by NDA).</a:t>
            </a:r>
          </a:p>
        </p:txBody>
      </p:sp>
      <p:sp>
        <p:nvSpPr>
          <p:cNvPr id="4" name="Slide Number Placeholder 3"/>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285903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 Timeline</a:t>
            </a:r>
          </a:p>
        </p:txBody>
      </p:sp>
      <p:pic>
        <p:nvPicPr>
          <p:cNvPr id="8" name="Picture 7">
            <a:extLst>
              <a:ext uri="{FF2B5EF4-FFF2-40B4-BE49-F238E27FC236}">
                <a16:creationId xmlns:a16="http://schemas.microsoft.com/office/drawing/2014/main" xmlns="" id="{66480D4B-6ABC-4387-8A55-05A6CCE722A0}"/>
              </a:ext>
            </a:extLst>
          </p:cNvPr>
          <p:cNvPicPr>
            <a:picLocks noChangeAspect="1"/>
          </p:cNvPicPr>
          <p:nvPr/>
        </p:nvPicPr>
        <p:blipFill>
          <a:blip r:embed="rId2"/>
          <a:stretch>
            <a:fillRect/>
          </a:stretch>
        </p:blipFill>
        <p:spPr>
          <a:xfrm>
            <a:off x="2208212" y="1752600"/>
            <a:ext cx="7467600" cy="4162425"/>
          </a:xfrm>
          <a:prstGeom prst="rect">
            <a:avLst/>
          </a:prstGeom>
        </p:spPr>
      </p:pic>
      <p:sp>
        <p:nvSpPr>
          <p:cNvPr id="3" name="Slide Number Placeholder 2"/>
          <p:cNvSpPr>
            <a:spLocks noGrp="1"/>
          </p:cNvSpPr>
          <p:nvPr>
            <p:ph type="sldNum" sz="quarter" idx="12"/>
          </p:nvPr>
        </p:nvSpPr>
        <p:spPr/>
        <p:txBody>
          <a:bodyPr/>
          <a:lstStyle/>
          <a:p>
            <a:fld id="{DF28FB93-0A08-4E7D-8E63-9EFA29F1E093}" type="slidenum">
              <a:rPr lang="en-US" smtClean="0"/>
              <a:pPr/>
              <a:t>17</a:t>
            </a:fld>
            <a:endParaRPr lang="en-US"/>
          </a:p>
        </p:txBody>
      </p:sp>
    </p:spTree>
    <p:extLst>
      <p:ext uri="{BB962C8B-B14F-4D97-AF65-F5344CB8AC3E}">
        <p14:creationId xmlns:p14="http://schemas.microsoft.com/office/powerpoint/2010/main" val="35743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9751060" cy="1168400"/>
          </a:xfrm>
        </p:spPr>
        <p:txBody>
          <a:bodyPr/>
          <a:lstStyle/>
          <a:p>
            <a:pPr algn="ctr"/>
            <a:r>
              <a:rPr lang="en-US" dirty="0" smtClean="0"/>
              <a:t>References</a:t>
            </a:r>
            <a:endParaRPr lang="en-US" dirty="0"/>
          </a:p>
        </p:txBody>
      </p:sp>
      <p:sp>
        <p:nvSpPr>
          <p:cNvPr id="3" name="Content Placeholder 2"/>
          <p:cNvSpPr txBox="1">
            <a:spLocks/>
          </p:cNvSpPr>
          <p:nvPr/>
        </p:nvSpPr>
        <p:spPr>
          <a:xfrm>
            <a:off x="1218883" y="1447800"/>
            <a:ext cx="9751060" cy="4673600"/>
          </a:xfrm>
          <a:prstGeom prst="rect">
            <a:avLst/>
          </a:prstGeom>
        </p:spPr>
        <p:txBody>
          <a:bodyPr>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just"/>
            <a:r>
              <a:rPr lang="en-US" sz="2000" dirty="0"/>
              <a:t>T. G. </a:t>
            </a:r>
            <a:r>
              <a:rPr lang="en-US" sz="2000" dirty="0" err="1"/>
              <a:t>Vilhekar</a:t>
            </a:r>
            <a:r>
              <a:rPr lang="en-US" sz="2000" dirty="0"/>
              <a:t>, M. S. </a:t>
            </a:r>
            <a:r>
              <a:rPr lang="en-US" sz="2000" dirty="0" err="1"/>
              <a:t>Ballal</a:t>
            </a:r>
            <a:r>
              <a:rPr lang="en-US" sz="2000" dirty="0"/>
              <a:t>, and H. M. </a:t>
            </a:r>
            <a:r>
              <a:rPr lang="en-US" sz="2000" dirty="0" err="1"/>
              <a:t>Suryawanshi</a:t>
            </a:r>
            <a:r>
              <a:rPr lang="en-US" sz="2000" dirty="0"/>
              <a:t>, “Application of Multiple Parks Vector Approach for Detection of Multiple Faults in Induction Motors,” Journal of Power Electronics, vol. 17, no. 4, pp. 972-982, 2017</a:t>
            </a:r>
            <a:r>
              <a:rPr lang="en-US" sz="2000" dirty="0" smtClean="0"/>
              <a:t>.</a:t>
            </a:r>
          </a:p>
          <a:p>
            <a:pPr algn="just"/>
            <a:r>
              <a:rPr lang="en-US" sz="2000" dirty="0"/>
              <a:t>P. K. </a:t>
            </a:r>
            <a:r>
              <a:rPr lang="en-US" sz="2000" dirty="0" err="1"/>
              <a:t>Kankar</a:t>
            </a:r>
            <a:r>
              <a:rPr lang="en-US" sz="2000" dirty="0"/>
              <a:t>, S. C. Sharma, and S. P. Harsha, “Fault diagnosis of ball bearings using machine learning methods,” Expert Systems with applications, vol. 38, no. 3, pp. 1876-1886, 2011</a:t>
            </a:r>
            <a:r>
              <a:rPr lang="en-US" sz="2000" dirty="0" smtClean="0"/>
              <a:t>.</a:t>
            </a:r>
          </a:p>
          <a:p>
            <a:pPr algn="just"/>
            <a:r>
              <a:rPr lang="en-US" sz="2000" dirty="0"/>
              <a:t>T. A. </a:t>
            </a:r>
            <a:r>
              <a:rPr lang="en-US" sz="2000" dirty="0" err="1"/>
              <a:t>Dhomad</a:t>
            </a:r>
            <a:r>
              <a:rPr lang="en-US" sz="2000" dirty="0"/>
              <a:t>, and A. A. </a:t>
            </a:r>
            <a:r>
              <a:rPr lang="en-US" sz="2000" dirty="0" err="1"/>
              <a:t>Jaber</a:t>
            </a:r>
            <a:r>
              <a:rPr lang="en-US" sz="2000" dirty="0"/>
              <a:t>, “Bearing fault diagnosis using motor current signature analysis and the artificial neural network,” International Journal on advanced </a:t>
            </a:r>
            <a:r>
              <a:rPr lang="en-US" sz="2000" dirty="0" err="1"/>
              <a:t>scince</a:t>
            </a:r>
            <a:r>
              <a:rPr lang="en-US" sz="2000" dirty="0"/>
              <a:t> Engineering Information Technology, vol. 10, 2020</a:t>
            </a:r>
            <a:r>
              <a:rPr lang="en-US" sz="2000" dirty="0" smtClean="0"/>
              <a:t>.</a:t>
            </a:r>
          </a:p>
          <a:p>
            <a:pPr algn="just"/>
            <a:r>
              <a:rPr lang="en-US" sz="2000" dirty="0"/>
              <a:t>S. M. Jawad, and A. A. </a:t>
            </a:r>
            <a:r>
              <a:rPr lang="en-US" sz="2000" dirty="0" err="1"/>
              <a:t>Jaber</a:t>
            </a:r>
            <a:r>
              <a:rPr lang="en-US" sz="2000" dirty="0"/>
              <a:t>, "A Data-Driven Approach Based Bearing Faults Detection and Diagnosis: A Review." p. 012111</a:t>
            </a:r>
            <a:r>
              <a:rPr lang="en-US" sz="2000" dirty="0" smtClean="0"/>
              <a:t>.</a:t>
            </a:r>
          </a:p>
          <a:p>
            <a:pPr algn="just"/>
            <a:r>
              <a:rPr lang="en-US" sz="2000" dirty="0"/>
              <a:t>J. </a:t>
            </a:r>
            <a:r>
              <a:rPr lang="en-US" sz="2000" dirty="0" err="1"/>
              <a:t>Zarei</a:t>
            </a:r>
            <a:r>
              <a:rPr lang="en-US" sz="2000" dirty="0"/>
              <a:t>, and S. </a:t>
            </a:r>
            <a:r>
              <a:rPr lang="en-US" sz="2000" dirty="0" err="1"/>
              <a:t>Yousefizadeh</a:t>
            </a:r>
            <a:r>
              <a:rPr lang="en-US" sz="2000" dirty="0"/>
              <a:t>, Fault Detection in Induction Motors using Park's Vector Approach and Wavelet Analysis, 2014.</a:t>
            </a:r>
          </a:p>
        </p:txBody>
      </p:sp>
      <p:sp>
        <p:nvSpPr>
          <p:cNvPr id="4" name="Slide Number Placeholder 3"/>
          <p:cNvSpPr>
            <a:spLocks noGrp="1"/>
          </p:cNvSpPr>
          <p:nvPr>
            <p:ph type="sldNum" sz="quarter" idx="12"/>
          </p:nvPr>
        </p:nvSpPr>
        <p:spPr/>
        <p:txBody>
          <a:bodyPr/>
          <a:lstStyle/>
          <a:p>
            <a:fld id="{DF28FB93-0A08-4E7D-8E63-9EFA29F1E093}" type="slidenum">
              <a:rPr lang="en-US" smtClean="0"/>
              <a:pPr/>
              <a:t>18</a:t>
            </a:fld>
            <a:endParaRPr lang="en-US"/>
          </a:p>
        </p:txBody>
      </p:sp>
    </p:spTree>
    <p:extLst>
      <p:ext uri="{BB962C8B-B14F-4D97-AF65-F5344CB8AC3E}">
        <p14:creationId xmlns:p14="http://schemas.microsoft.com/office/powerpoint/2010/main" val="385230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18883" y="1193800"/>
            <a:ext cx="9751060" cy="4673600"/>
          </a:xfrm>
          <a:prstGeom prst="rect">
            <a:avLst/>
          </a:prstGeom>
        </p:spPr>
        <p:txBody>
          <a:bodyPr>
            <a:normAutofit lnSpcReduction="10000"/>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just"/>
            <a:r>
              <a:rPr lang="en-US" sz="2000" dirty="0"/>
              <a:t>R. N. </a:t>
            </a:r>
            <a:r>
              <a:rPr lang="en-US" sz="2000" dirty="0" err="1"/>
              <a:t>Toma</a:t>
            </a:r>
            <a:r>
              <a:rPr lang="en-US" sz="2000" dirty="0"/>
              <a:t>, A. E. </a:t>
            </a:r>
            <a:r>
              <a:rPr lang="en-US" sz="2000" dirty="0" err="1"/>
              <a:t>Prosvirin</a:t>
            </a:r>
            <a:r>
              <a:rPr lang="en-US" sz="2000" dirty="0"/>
              <a:t>, and J.-M. Kim, “Bearing fault diagnosis of induction motors using a genetic algorithm and machine learning classifiers,” Sensors, vol. 20, no. 7, pp. 1884, 2020.</a:t>
            </a:r>
          </a:p>
          <a:p>
            <a:pPr algn="just"/>
            <a:r>
              <a:rPr lang="en-US" sz="2000" dirty="0"/>
              <a:t>N. </a:t>
            </a:r>
            <a:r>
              <a:rPr lang="en-US" sz="2000" dirty="0" err="1"/>
              <a:t>Mehala</a:t>
            </a:r>
            <a:r>
              <a:rPr lang="en-US" sz="2000" dirty="0"/>
              <a:t>, and R. </a:t>
            </a:r>
            <a:r>
              <a:rPr lang="en-US" sz="2000" dirty="0" err="1"/>
              <a:t>Dahiya</a:t>
            </a:r>
            <a:r>
              <a:rPr lang="en-US" sz="2000" dirty="0"/>
              <a:t>, “Detection of bearing faults of induction motor using Park’s vector approach,” International Journal of Engineering and Technology, vol. 2, no. 4, pp. 263-266, 2010.</a:t>
            </a:r>
          </a:p>
          <a:p>
            <a:pPr algn="just"/>
            <a:r>
              <a:rPr lang="en-US" sz="2000" dirty="0"/>
              <a:t>J. </a:t>
            </a:r>
            <a:r>
              <a:rPr lang="en-US" sz="2000" dirty="0" err="1"/>
              <a:t>Burriel</a:t>
            </a:r>
            <a:r>
              <a:rPr lang="en-US" sz="2000" dirty="0"/>
              <a:t>-Valencia, A. </a:t>
            </a:r>
            <a:r>
              <a:rPr lang="en-US" sz="2000" dirty="0" err="1"/>
              <a:t>Sapena-Baño</a:t>
            </a:r>
            <a:r>
              <a:rPr lang="en-US" sz="2000" dirty="0"/>
              <a:t>, M. Pineda-Sanchez, and J. Martinez-Roman, "Multilayer Park's vector approach, a method for fault detection on induction motors." pp. 775-780.</a:t>
            </a:r>
            <a:endParaRPr lang="en-US" sz="2000" dirty="0" smtClean="0"/>
          </a:p>
          <a:p>
            <a:pPr algn="just"/>
            <a:r>
              <a:rPr lang="en-US" sz="2000" dirty="0"/>
              <a:t>Wen, Long; Li, </a:t>
            </a:r>
            <a:r>
              <a:rPr lang="en-US" sz="2000" dirty="0" err="1"/>
              <a:t>Xinyu</a:t>
            </a:r>
            <a:r>
              <a:rPr lang="en-US" sz="2000" dirty="0"/>
              <a:t>; Gao, Liang (2019). A transfer convolutional neural network for fault diagnosis based on ResNet-50. Neural Computing and Applications, (), –. </a:t>
            </a:r>
            <a:r>
              <a:rPr lang="en-US" sz="2000" dirty="0" smtClean="0"/>
              <a:t>doi:10.1007/s00521-019-04097-w</a:t>
            </a:r>
          </a:p>
          <a:p>
            <a:pPr algn="just"/>
            <a:r>
              <a:rPr lang="en-US" sz="2000" dirty="0"/>
              <a:t>S. </a:t>
            </a:r>
            <a:r>
              <a:rPr lang="en-US" sz="2000" dirty="0" err="1"/>
              <a:t>Shashidhara</a:t>
            </a:r>
            <a:r>
              <a:rPr lang="en-US" sz="2000" dirty="0"/>
              <a:t>, and P. S. Raju, “BEARING FAULT DETECTION OF INDUCTION MOTOR BY ANN METHOD,” 2014.</a:t>
            </a:r>
          </a:p>
        </p:txBody>
      </p:sp>
      <p:sp>
        <p:nvSpPr>
          <p:cNvPr id="4" name="Slide Number Placeholder 3"/>
          <p:cNvSpPr>
            <a:spLocks noGrp="1"/>
          </p:cNvSpPr>
          <p:nvPr>
            <p:ph type="sldNum" sz="quarter" idx="12"/>
          </p:nvPr>
        </p:nvSpPr>
        <p:spPr/>
        <p:txBody>
          <a:bodyPr/>
          <a:lstStyle/>
          <a:p>
            <a:fld id="{DF28FB93-0A08-4E7D-8E63-9EFA29F1E093}" type="slidenum">
              <a:rPr lang="en-US" smtClean="0"/>
              <a:pPr/>
              <a:t>19</a:t>
            </a:fld>
            <a:endParaRPr lang="en-US"/>
          </a:p>
        </p:txBody>
      </p:sp>
    </p:spTree>
    <p:extLst>
      <p:ext uri="{BB962C8B-B14F-4D97-AF65-F5344CB8AC3E}">
        <p14:creationId xmlns:p14="http://schemas.microsoft.com/office/powerpoint/2010/main" val="186425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355600"/>
            <a:ext cx="9751060" cy="1168400"/>
          </a:xfrm>
        </p:spPr>
        <p:txBody>
          <a:bodyPr/>
          <a:lstStyle/>
          <a:p>
            <a:pPr algn="ctr"/>
            <a:r>
              <a:rPr lang="en-US" dirty="0" smtClean="0"/>
              <a:t>Motivation</a:t>
            </a:r>
            <a:endParaRPr lang="en-US" dirty="0"/>
          </a:p>
        </p:txBody>
      </p:sp>
      <p:sp>
        <p:nvSpPr>
          <p:cNvPr id="4" name="Content Placeholder 3"/>
          <p:cNvSpPr>
            <a:spLocks noGrp="1"/>
          </p:cNvSpPr>
          <p:nvPr>
            <p:ph idx="1"/>
          </p:nvPr>
        </p:nvSpPr>
        <p:spPr>
          <a:xfrm>
            <a:off x="1218882" y="1676400"/>
            <a:ext cx="10133329" cy="5029200"/>
          </a:xfrm>
        </p:spPr>
        <p:txBody>
          <a:bodyPr>
            <a:normAutofit/>
          </a:bodyPr>
          <a:lstStyle/>
          <a:p>
            <a:r>
              <a:rPr lang="en-US" dirty="0"/>
              <a:t>Predictive maintenance is an emerging concept that is gaining mainstream popularity in the field of industrial automation. </a:t>
            </a:r>
            <a:endParaRPr lang="en-US" dirty="0" smtClean="0"/>
          </a:p>
          <a:p>
            <a:r>
              <a:rPr lang="en-US" dirty="0" smtClean="0"/>
              <a:t>It </a:t>
            </a:r>
            <a:r>
              <a:rPr lang="en-US" dirty="0"/>
              <a:t>involves constant monitoring of the machinery to understand the factors which are involved in the deteriorating health of a certain machine or system. </a:t>
            </a:r>
            <a:endParaRPr lang="en-US" dirty="0" smtClean="0"/>
          </a:p>
          <a:p>
            <a:r>
              <a:rPr lang="en-US" dirty="0" smtClean="0"/>
              <a:t>This </a:t>
            </a:r>
            <a:r>
              <a:rPr lang="en-US" dirty="0"/>
              <a:t>allows the industry to know the instantaneous health of important machinery and conduct maintenance and shut-downs as and when necessary, without causing extensive damage to said machinery or the entire subsystem. </a:t>
            </a: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49519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438400"/>
            <a:ext cx="9751060" cy="1168400"/>
          </a:xfrm>
        </p:spPr>
        <p:txBody>
          <a:bodyPr/>
          <a:lstStyle/>
          <a:p>
            <a:pPr algn="ctr"/>
            <a:r>
              <a:rPr lang="en-US" dirty="0" smtClean="0"/>
              <a:t>Thank You</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20</a:t>
            </a:fld>
            <a:endParaRPr lang="en-US"/>
          </a:p>
        </p:txBody>
      </p:sp>
    </p:spTree>
    <p:extLst>
      <p:ext uri="{BB962C8B-B14F-4D97-AF65-F5344CB8AC3E}">
        <p14:creationId xmlns:p14="http://schemas.microsoft.com/office/powerpoint/2010/main" val="429216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F28FB93-0A08-4E7D-8E63-9EFA29F1E093}" type="slidenum">
              <a:rPr lang="en-US" smtClean="0"/>
              <a:pPr/>
              <a:t>21</a:t>
            </a:fld>
            <a:endParaRPr lang="en-US"/>
          </a:p>
        </p:txBody>
      </p:sp>
      <p:pic>
        <p:nvPicPr>
          <p:cNvPr id="4" name="Picture 3"/>
          <p:cNvPicPr>
            <a:picLocks noChangeAspect="1"/>
          </p:cNvPicPr>
          <p:nvPr/>
        </p:nvPicPr>
        <p:blipFill>
          <a:blip r:embed="rId2"/>
          <a:stretch>
            <a:fillRect/>
          </a:stretch>
        </p:blipFill>
        <p:spPr>
          <a:xfrm>
            <a:off x="1065212" y="654087"/>
            <a:ext cx="10133012" cy="5481537"/>
          </a:xfrm>
          <a:prstGeom prst="rect">
            <a:avLst/>
          </a:prstGeom>
        </p:spPr>
      </p:pic>
    </p:spTree>
    <p:extLst>
      <p:ext uri="{BB962C8B-B14F-4D97-AF65-F5344CB8AC3E}">
        <p14:creationId xmlns:p14="http://schemas.microsoft.com/office/powerpoint/2010/main" val="196581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7051"/>
            <a:ext cx="7772400" cy="848895"/>
          </a:xfrm>
        </p:spPr>
        <p:txBody>
          <a:bodyPr>
            <a:normAutofit/>
          </a:bodyPr>
          <a:lstStyle/>
          <a:p>
            <a:pPr algn="ctr"/>
            <a:r>
              <a:rPr lang="en-US" dirty="0"/>
              <a:t>Literature Review</a:t>
            </a:r>
          </a:p>
        </p:txBody>
      </p:sp>
      <p:graphicFrame>
        <p:nvGraphicFramePr>
          <p:cNvPr id="4" name="Table 4">
            <a:extLst>
              <a:ext uri="{FF2B5EF4-FFF2-40B4-BE49-F238E27FC236}">
                <a16:creationId xmlns:a16="http://schemas.microsoft.com/office/drawing/2014/main" xmlns="" id="{5DE9CC30-A29E-41CD-970E-00AF6024B3DB}"/>
              </a:ext>
            </a:extLst>
          </p:cNvPr>
          <p:cNvGraphicFramePr>
            <a:graphicFrameLocks noGrp="1"/>
          </p:cNvGraphicFramePr>
          <p:nvPr>
            <p:extLst>
              <p:ext uri="{D42A27DB-BD31-4B8C-83A1-F6EECF244321}">
                <p14:modId xmlns:p14="http://schemas.microsoft.com/office/powerpoint/2010/main" val="761578601"/>
              </p:ext>
            </p:extLst>
          </p:nvPr>
        </p:nvGraphicFramePr>
        <p:xfrm>
          <a:off x="608012" y="885946"/>
          <a:ext cx="10972800" cy="538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3037209032"/>
                    </a:ext>
                  </a:extLst>
                </a:gridCol>
                <a:gridCol w="2057400">
                  <a:extLst>
                    <a:ext uri="{9D8B030D-6E8A-4147-A177-3AD203B41FA5}">
                      <a16:colId xmlns:a16="http://schemas.microsoft.com/office/drawing/2014/main" xmlns="" val="2401166116"/>
                    </a:ext>
                  </a:extLst>
                </a:gridCol>
                <a:gridCol w="1905000">
                  <a:extLst>
                    <a:ext uri="{9D8B030D-6E8A-4147-A177-3AD203B41FA5}">
                      <a16:colId xmlns:a16="http://schemas.microsoft.com/office/drawing/2014/main" xmlns="" val="1474709734"/>
                    </a:ext>
                  </a:extLst>
                </a:gridCol>
                <a:gridCol w="6324600">
                  <a:extLst>
                    <a:ext uri="{9D8B030D-6E8A-4147-A177-3AD203B41FA5}">
                      <a16:colId xmlns:a16="http://schemas.microsoft.com/office/drawing/2014/main" xmlns="" val="1770470607"/>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Publication</a:t>
                      </a:r>
                    </a:p>
                  </a:txBody>
                  <a:tcPr/>
                </a:tc>
                <a:tc>
                  <a:txBody>
                    <a:bodyPr/>
                    <a:lstStyle/>
                    <a:p>
                      <a:r>
                        <a:rPr lang="en-IN" dirty="0"/>
                        <a:t>Description</a:t>
                      </a:r>
                    </a:p>
                  </a:txBody>
                  <a:tcPr/>
                </a:tc>
                <a:extLst>
                  <a:ext uri="{0D108BD9-81ED-4DB2-BD59-A6C34878D82A}">
                    <a16:rowId xmlns:a16="http://schemas.microsoft.com/office/drawing/2014/main" xmlns="" val="1622671089"/>
                  </a:ext>
                </a:extLst>
              </a:tr>
              <a:tr h="370840">
                <a:tc>
                  <a:txBody>
                    <a:bodyPr/>
                    <a:lstStyle/>
                    <a:p>
                      <a:r>
                        <a:rPr lang="en-IN" sz="1300" dirty="0"/>
                        <a:t>[1]</a:t>
                      </a:r>
                    </a:p>
                  </a:txBody>
                  <a:tcPr/>
                </a:tc>
                <a:tc>
                  <a:txBody>
                    <a:bodyPr/>
                    <a:lstStyle/>
                    <a:p>
                      <a:r>
                        <a:rPr lang="en-IN" sz="1300" dirty="0"/>
                        <a:t>Application of Multiple Parks Vector Approach for Detection of Multiple Faults in Induction Motors</a:t>
                      </a:r>
                    </a:p>
                  </a:txBody>
                  <a:tcPr/>
                </a:tc>
                <a:tc>
                  <a:txBody>
                    <a:bodyPr/>
                    <a:lstStyle/>
                    <a:p>
                      <a:r>
                        <a:rPr lang="en-IN" sz="1300" dirty="0"/>
                        <a:t>Journal of Power Electronics, vol. 17, no. 4, pp. 972-982, 2017</a:t>
                      </a:r>
                    </a:p>
                  </a:txBody>
                  <a:tcPr/>
                </a:tc>
                <a:tc>
                  <a:txBody>
                    <a:bodyPr/>
                    <a:lstStyle/>
                    <a:p>
                      <a:r>
                        <a:rPr lang="en-IN" sz="1300" dirty="0"/>
                        <a:t>Despite the fact that Park's vector approach is simple and easy to understand, it is difficult to classify multiple faults. In contrast, its extended version can easily categorize fault types but is difficult to analyse. Thus, to classify multiple faults, a new concept, Multi-layer Park's vector approach (MPVA), which combines multiple approaches, was proposed</a:t>
                      </a:r>
                    </a:p>
                  </a:txBody>
                  <a:tcPr/>
                </a:tc>
                <a:extLst>
                  <a:ext uri="{0D108BD9-81ED-4DB2-BD59-A6C34878D82A}">
                    <a16:rowId xmlns:a16="http://schemas.microsoft.com/office/drawing/2014/main" xmlns="" val="2037509139"/>
                  </a:ext>
                </a:extLst>
              </a:tr>
              <a:tr h="370840">
                <a:tc>
                  <a:txBody>
                    <a:bodyPr/>
                    <a:lstStyle/>
                    <a:p>
                      <a:r>
                        <a:rPr lang="en-IN" sz="1300" dirty="0"/>
                        <a:t>[2]</a:t>
                      </a:r>
                    </a:p>
                  </a:txBody>
                  <a:tcPr/>
                </a:tc>
                <a:tc>
                  <a:txBody>
                    <a:bodyPr/>
                    <a:lstStyle/>
                    <a:p>
                      <a:r>
                        <a:rPr lang="en-IN" sz="1300" dirty="0"/>
                        <a:t>Fault diagnosis of ball bearings using machine learning methods</a:t>
                      </a:r>
                    </a:p>
                  </a:txBody>
                  <a:tcPr/>
                </a:tc>
                <a:tc>
                  <a:txBody>
                    <a:bodyPr/>
                    <a:lstStyle/>
                    <a:p>
                      <a:r>
                        <a:rPr lang="en-IN" sz="1300" dirty="0"/>
                        <a:t>Expert Systems with applications, vol. 38, no. 3, pp. 1876-1886, 2011</a:t>
                      </a:r>
                    </a:p>
                  </a:txBody>
                  <a:tcPr/>
                </a:tc>
                <a:tc>
                  <a:txBody>
                    <a:bodyPr/>
                    <a:lstStyle/>
                    <a:p>
                      <a:r>
                        <a:rPr lang="en-IN" sz="1300" dirty="0"/>
                        <a:t>The use of an ANN and a support vector machine (SVM) in bearing fault detection was explored. vibration signals were collected as the response to the diagnosis. The results show that both algorithms can be used to develop a knowledge base system</a:t>
                      </a:r>
                    </a:p>
                  </a:txBody>
                  <a:tcPr/>
                </a:tc>
                <a:extLst>
                  <a:ext uri="{0D108BD9-81ED-4DB2-BD59-A6C34878D82A}">
                    <a16:rowId xmlns:a16="http://schemas.microsoft.com/office/drawing/2014/main" xmlns="" val="1318120824"/>
                  </a:ext>
                </a:extLst>
              </a:tr>
              <a:tr h="370840">
                <a:tc>
                  <a:txBody>
                    <a:bodyPr/>
                    <a:lstStyle/>
                    <a:p>
                      <a:r>
                        <a:rPr lang="en-IN" sz="1300" dirty="0"/>
                        <a:t>[3]</a:t>
                      </a:r>
                    </a:p>
                  </a:txBody>
                  <a:tcPr/>
                </a:tc>
                <a:tc>
                  <a:txBody>
                    <a:bodyPr/>
                    <a:lstStyle/>
                    <a:p>
                      <a:r>
                        <a:rPr lang="en-IN" sz="1300" dirty="0"/>
                        <a:t>Bearing fault diagnosis using motor current signature analysis and the artificial neural network</a:t>
                      </a:r>
                    </a:p>
                  </a:txBody>
                  <a:tcPr/>
                </a:tc>
                <a:tc>
                  <a:txBody>
                    <a:bodyPr/>
                    <a:lstStyle/>
                    <a:p>
                      <a:r>
                        <a:rPr lang="en-IN" sz="1300" dirty="0"/>
                        <a:t>International Journal on advanced science Engineering Information Technology, vol. 10, 2020</a:t>
                      </a:r>
                    </a:p>
                  </a:txBody>
                  <a:tcPr/>
                </a:tc>
                <a:tc>
                  <a:txBody>
                    <a:bodyPr/>
                    <a:lstStyle/>
                    <a:p>
                      <a:r>
                        <a:rPr lang="en-IN" sz="1300" dirty="0"/>
                        <a:t>Utilized an SCT013 current sensor and Arduino MEGA for the acquisition of time-domain signals, which later fed into ANN. The researchers managed to classify the motor health condition based on 360 validation data sets and findings showed that the application of MCSA with ANN is an effective method to diagnosis different bearings faults</a:t>
                      </a:r>
                    </a:p>
                  </a:txBody>
                  <a:tcPr/>
                </a:tc>
                <a:extLst>
                  <a:ext uri="{0D108BD9-81ED-4DB2-BD59-A6C34878D82A}">
                    <a16:rowId xmlns:a16="http://schemas.microsoft.com/office/drawing/2014/main" xmlns="" val="767212138"/>
                  </a:ext>
                </a:extLst>
              </a:tr>
              <a:tr h="370840">
                <a:tc>
                  <a:txBody>
                    <a:bodyPr/>
                    <a:lstStyle/>
                    <a:p>
                      <a:r>
                        <a:rPr lang="en-IN" sz="1300" dirty="0"/>
                        <a:t>[4]</a:t>
                      </a:r>
                    </a:p>
                  </a:txBody>
                  <a:tcPr/>
                </a:tc>
                <a:tc>
                  <a:txBody>
                    <a:bodyPr/>
                    <a:lstStyle/>
                    <a:p>
                      <a:r>
                        <a:rPr lang="en-IN" sz="1300" dirty="0"/>
                        <a:t>A Data-Driven Approach Based Bearing Faults Detection and Diagnosis: A Review</a:t>
                      </a:r>
                    </a:p>
                  </a:txBody>
                  <a:tcPr/>
                </a:tc>
                <a:tc>
                  <a:txBody>
                    <a:bodyPr/>
                    <a:lstStyle/>
                    <a:p>
                      <a:r>
                        <a:rPr lang="en-IN" sz="1300" dirty="0"/>
                        <a:t>IOP Conference Series. Materials Science and Engineering; Bristol Vol. 1094, </a:t>
                      </a:r>
                      <a:r>
                        <a:rPr lang="en-IN" sz="1300" dirty="0" err="1"/>
                        <a:t>Iss</a:t>
                      </a:r>
                      <a:r>
                        <a:rPr lang="en-IN" sz="1300" dirty="0"/>
                        <a:t>. 1</a:t>
                      </a:r>
                    </a:p>
                  </a:txBody>
                  <a:tcPr/>
                </a:tc>
                <a:tc>
                  <a:txBody>
                    <a:bodyPr/>
                    <a:lstStyle/>
                    <a:p>
                      <a:r>
                        <a:rPr lang="en-IN" sz="1300" dirty="0" smtClean="0"/>
                        <a:t>Combination </a:t>
                      </a:r>
                      <a:r>
                        <a:rPr lang="en-IN" sz="1300" dirty="0"/>
                        <a:t>of statistical control charts and AI-based methods would produce a robust method for industrial fault detection</a:t>
                      </a:r>
                    </a:p>
                  </a:txBody>
                  <a:tcPr/>
                </a:tc>
                <a:extLst>
                  <a:ext uri="{0D108BD9-81ED-4DB2-BD59-A6C34878D82A}">
                    <a16:rowId xmlns:a16="http://schemas.microsoft.com/office/drawing/2014/main" xmlns="" val="4099689266"/>
                  </a:ext>
                </a:extLst>
              </a:tr>
              <a:tr h="370840">
                <a:tc>
                  <a:txBody>
                    <a:bodyPr/>
                    <a:lstStyle/>
                    <a:p>
                      <a:r>
                        <a:rPr lang="en-IN" sz="1300" dirty="0"/>
                        <a:t>[5]</a:t>
                      </a:r>
                    </a:p>
                  </a:txBody>
                  <a:tcPr/>
                </a:tc>
                <a:tc>
                  <a:txBody>
                    <a:bodyPr/>
                    <a:lstStyle/>
                    <a:p>
                      <a:r>
                        <a:rPr lang="en-IN" sz="1300" dirty="0"/>
                        <a:t>Fault Detection in Induction Motors using Park's Vector Approach and Wavelet Analysis</a:t>
                      </a:r>
                    </a:p>
                  </a:txBody>
                  <a:tcPr/>
                </a:tc>
                <a:tc>
                  <a:txBody>
                    <a:bodyPr/>
                    <a:lstStyle/>
                    <a:p>
                      <a:r>
                        <a:rPr lang="en-IN" sz="1300" dirty="0"/>
                        <a:t>International Conference on Mechatronics and Control (ICMC), 2014, pp. 1064-1068</a:t>
                      </a:r>
                    </a:p>
                  </a:txBody>
                  <a:tcPr/>
                </a:tc>
                <a:tc>
                  <a:txBody>
                    <a:bodyPr/>
                    <a:lstStyle/>
                    <a:p>
                      <a:r>
                        <a:rPr lang="en-IN" sz="1300" dirty="0"/>
                        <a:t>Proposed Park's vector modulus for stator current signal using wavelet packet transform. The results demonstrated that the Park vector increased the amplitude of the fault components and eliminated the main frequency of the original current measurement signal.</a:t>
                      </a:r>
                    </a:p>
                  </a:txBody>
                  <a:tcPr/>
                </a:tc>
                <a:extLst>
                  <a:ext uri="{0D108BD9-81ED-4DB2-BD59-A6C34878D82A}">
                    <a16:rowId xmlns:a16="http://schemas.microsoft.com/office/drawing/2014/main" xmlns="" val="3997790023"/>
                  </a:ext>
                </a:extLst>
              </a:tr>
            </a:tbl>
          </a:graphicData>
        </a:graphic>
      </p:graphicFrame>
      <p:sp>
        <p:nvSpPr>
          <p:cNvPr id="3" name="Slide Number Placeholder 2"/>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37061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Hardware &amp; Software Details</a:t>
            </a:r>
            <a:endParaRPr lang="en-US" dirty="0"/>
          </a:p>
        </p:txBody>
      </p:sp>
      <p:sp>
        <p:nvSpPr>
          <p:cNvPr id="3" name="Content Placeholder 2"/>
          <p:cNvSpPr>
            <a:spLocks noGrp="1"/>
          </p:cNvSpPr>
          <p:nvPr>
            <p:ph idx="1"/>
          </p:nvPr>
        </p:nvSpPr>
        <p:spPr>
          <a:xfrm>
            <a:off x="1218883" y="2057400"/>
            <a:ext cx="9751060" cy="3352800"/>
          </a:xfrm>
        </p:spPr>
        <p:txBody>
          <a:bodyPr numCol="2">
            <a:normAutofit/>
          </a:bodyPr>
          <a:lstStyle/>
          <a:p>
            <a:pPr algn="just"/>
            <a:r>
              <a:rPr lang="en-US" sz="2000" dirty="0" smtClean="0"/>
              <a:t>Industrial 3-phase Induction Motor	</a:t>
            </a:r>
          </a:p>
          <a:p>
            <a:pPr algn="just"/>
            <a:r>
              <a:rPr lang="en-US" sz="2000" dirty="0" smtClean="0"/>
              <a:t>Clamp Transducers (LEM RT-2000)</a:t>
            </a:r>
          </a:p>
          <a:p>
            <a:pPr algn="just"/>
            <a:r>
              <a:rPr lang="en-US" sz="2000" dirty="0" smtClean="0"/>
              <a:t>Rogowski Coils</a:t>
            </a:r>
          </a:p>
          <a:p>
            <a:pPr algn="just"/>
            <a:r>
              <a:rPr lang="en-US" sz="2000" dirty="0" smtClean="0"/>
              <a:t>BNC Female </a:t>
            </a:r>
            <a:r>
              <a:rPr lang="en-US" sz="2000" smtClean="0"/>
              <a:t>Connector </a:t>
            </a:r>
            <a:endParaRPr lang="en-US" sz="2000" dirty="0" smtClean="0"/>
          </a:p>
          <a:p>
            <a:pPr algn="just"/>
            <a:r>
              <a:rPr lang="en-US" sz="2000" dirty="0" smtClean="0"/>
              <a:t>Integrator/Signal Conditioner (LEM AI-PMUL)</a:t>
            </a:r>
          </a:p>
          <a:p>
            <a:pPr algn="just"/>
            <a:r>
              <a:rPr lang="en-US" sz="2000" dirty="0" smtClean="0"/>
              <a:t>Raspberry Pi Debian x64</a:t>
            </a:r>
          </a:p>
          <a:p>
            <a:pPr algn="just"/>
            <a:r>
              <a:rPr lang="en-US" sz="2000" dirty="0" smtClean="0"/>
              <a:t>Python (SciKit Learn)</a:t>
            </a:r>
            <a:endParaRPr lang="en-US" sz="2000" dirty="0"/>
          </a:p>
          <a:p>
            <a:pPr algn="just"/>
            <a:r>
              <a:rPr lang="en-US" sz="2000" dirty="0" smtClean="0"/>
              <a:t>Keras</a:t>
            </a:r>
          </a:p>
          <a:p>
            <a:pPr algn="just"/>
            <a:r>
              <a:rPr lang="en-US" sz="2000" dirty="0" smtClean="0"/>
              <a:t>TensorFlow</a:t>
            </a:r>
          </a:p>
          <a:p>
            <a:pPr algn="just"/>
            <a:r>
              <a:rPr lang="en-US" sz="2000" dirty="0" smtClean="0"/>
              <a:t>Matplotlib</a:t>
            </a:r>
          </a:p>
          <a:p>
            <a:pPr algn="just"/>
            <a:endParaRPr lang="en-US" sz="2000" dirty="0"/>
          </a:p>
        </p:txBody>
      </p:sp>
    </p:spTree>
    <p:extLst>
      <p:ext uri="{BB962C8B-B14F-4D97-AF65-F5344CB8AC3E}">
        <p14:creationId xmlns:p14="http://schemas.microsoft.com/office/powerpoint/2010/main" val="34899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Objectives</a:t>
            </a:r>
            <a:endParaRPr lang="en-US" dirty="0"/>
          </a:p>
        </p:txBody>
      </p:sp>
      <p:sp>
        <p:nvSpPr>
          <p:cNvPr id="3" name="Content Placeholder 2"/>
          <p:cNvSpPr>
            <a:spLocks noGrp="1"/>
          </p:cNvSpPr>
          <p:nvPr>
            <p:ph idx="1"/>
          </p:nvPr>
        </p:nvSpPr>
        <p:spPr>
          <a:xfrm>
            <a:off x="1218883" y="1803400"/>
            <a:ext cx="9751060" cy="3606800"/>
          </a:xfrm>
        </p:spPr>
        <p:txBody>
          <a:bodyPr>
            <a:normAutofit/>
          </a:bodyPr>
          <a:lstStyle/>
          <a:p>
            <a:pPr algn="just"/>
            <a:r>
              <a:rPr lang="en-US" sz="2000" dirty="0"/>
              <a:t>Bearing faults account for the highest faults in the induction motor. If the faults go unnoticed, they can result in motor failure, which generates economic losses. </a:t>
            </a:r>
          </a:p>
          <a:p>
            <a:pPr algn="just"/>
            <a:r>
              <a:rPr lang="en-US" sz="2000" dirty="0"/>
              <a:t>One of the most effective ways to understand health and efficiency is through motor current signature analysis (MCSA).</a:t>
            </a:r>
          </a:p>
          <a:p>
            <a:pPr algn="just"/>
            <a:r>
              <a:rPr lang="en-US" sz="2000" dirty="0"/>
              <a:t>The proposed model employed MCSA by plotting Park's vector analysis graph to predict motor health. This graph would then be fed as the input to an artificial neural network (ANN) for automated classification of the healthy or unhealthy motor.</a:t>
            </a:r>
          </a:p>
          <a:p>
            <a:pPr algn="just"/>
            <a:r>
              <a:rPr lang="en-US" sz="2000" dirty="0"/>
              <a:t>It is designed so that the proposed model's computational complexity is low enough to run on a </a:t>
            </a:r>
            <a:r>
              <a:rPr lang="en-US" sz="2000" dirty="0" err="1"/>
              <a:t>RaspberryPi</a:t>
            </a:r>
            <a:r>
              <a:rPr lang="en-US" sz="2000" dirty="0"/>
              <a:t> to implement an efficient industrial automation system.</a:t>
            </a:r>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26746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pic>
        <p:nvPicPr>
          <p:cNvPr id="4" name="Content Placeholder 3" descr="C:\Users\Abishek\AppData\Local\Temp\Untitled Diagram.drawio-1.png">
            <a:extLst>
              <a:ext uri="{FF2B5EF4-FFF2-40B4-BE49-F238E27FC236}">
                <a16:creationId xmlns:a16="http://schemas.microsoft.com/office/drawing/2014/main" xmlns="" id="{AED5D7F4-2C35-488B-AD81-E13B641C180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30919"/>
          <a:stretch/>
        </p:blipFill>
        <p:spPr bwMode="auto">
          <a:xfrm>
            <a:off x="684212" y="457200"/>
            <a:ext cx="2438400" cy="5867400"/>
          </a:xfrm>
          <a:prstGeom prst="rect">
            <a:avLst/>
          </a:prstGeom>
          <a:noFill/>
          <a:ln>
            <a:solidFill>
              <a:schemeClr val="accent1"/>
            </a:solid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xmlns="" id="{6D5FE99A-40A1-4DB1-A221-E37D5BB0371F}"/>
              </a:ext>
            </a:extLst>
          </p:cNvPr>
          <p:cNvSpPr txBox="1">
            <a:spLocks/>
          </p:cNvSpPr>
          <p:nvPr/>
        </p:nvSpPr>
        <p:spPr>
          <a:xfrm>
            <a:off x="3351211" y="1803400"/>
            <a:ext cx="7618731" cy="3606800"/>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just"/>
            <a:r>
              <a:rPr lang="en-US" sz="2000" dirty="0"/>
              <a:t>Step 1 </a:t>
            </a:r>
            <a:r>
              <a:rPr lang="en-US" sz="2000" dirty="0">
                <a:sym typeface="Wingdings" panose="05000000000000000000" pitchFamily="2" charset="2"/>
              </a:rPr>
              <a:t> Design hardware to collect data from petroleum plants</a:t>
            </a:r>
          </a:p>
          <a:p>
            <a:pPr algn="just"/>
            <a:r>
              <a:rPr lang="en-US" sz="2000" dirty="0">
                <a:sym typeface="Wingdings" panose="05000000000000000000" pitchFamily="2" charset="2"/>
              </a:rPr>
              <a:t>Step 2  Analyze and pre-process collected data.</a:t>
            </a:r>
          </a:p>
          <a:p>
            <a:pPr algn="just"/>
            <a:r>
              <a:rPr lang="en-US" sz="2000" dirty="0">
                <a:sym typeface="Wingdings" panose="05000000000000000000" pitchFamily="2" charset="2"/>
              </a:rPr>
              <a:t>Step 3  Convert collected data into park Vector Analysis Charts</a:t>
            </a:r>
          </a:p>
          <a:p>
            <a:pPr algn="just"/>
            <a:r>
              <a:rPr lang="en-US" sz="2000" dirty="0">
                <a:sym typeface="Wingdings" panose="05000000000000000000" pitchFamily="2" charset="2"/>
              </a:rPr>
              <a:t>Step 4  Design an ANN Algorithm to classify the park Vector results. </a:t>
            </a:r>
          </a:p>
          <a:p>
            <a:pPr algn="just"/>
            <a:r>
              <a:rPr lang="en-US" sz="2000" dirty="0">
                <a:sym typeface="Wingdings" panose="05000000000000000000" pitchFamily="2" charset="2"/>
              </a:rPr>
              <a:t>Step 5  Conduct intensive testing to validate performance of hardware and software entities</a:t>
            </a:r>
          </a:p>
          <a:p>
            <a:pPr algn="just"/>
            <a:r>
              <a:rPr lang="en-US" sz="2000" dirty="0">
                <a:sym typeface="Wingdings" panose="05000000000000000000" pitchFamily="2" charset="2"/>
              </a:rPr>
              <a:t>Step 6  Pitch (2) the product to Petronas and other petroleum giants. </a:t>
            </a:r>
            <a:endParaRPr lang="en-US" sz="20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39311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803400"/>
            <a:ext cx="9751060" cy="3606800"/>
          </a:xfrm>
        </p:spPr>
        <p:txBody>
          <a:bodyPr>
            <a:normAutofit/>
          </a:bodyPr>
          <a:lstStyle/>
          <a:p>
            <a:pPr algn="just"/>
            <a:endParaRPr lang="en-US" sz="2000" dirty="0"/>
          </a:p>
          <a:p>
            <a:pPr algn="just"/>
            <a:endParaRPr lang="en-US" sz="2000" dirty="0"/>
          </a:p>
        </p:txBody>
      </p:sp>
      <p:sp>
        <p:nvSpPr>
          <p:cNvPr id="6" name="Content Placeholder 2"/>
          <p:cNvSpPr txBox="1">
            <a:spLocks/>
          </p:cNvSpPr>
          <p:nvPr/>
        </p:nvSpPr>
        <p:spPr>
          <a:xfrm>
            <a:off x="836612" y="1320800"/>
            <a:ext cx="10668000" cy="3606800"/>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just"/>
            <a:r>
              <a:rPr lang="en-US" sz="2800" dirty="0"/>
              <a:t>Hardware Development:</a:t>
            </a:r>
          </a:p>
          <a:p>
            <a:pPr lvl="1" algn="just"/>
            <a:r>
              <a:rPr lang="en-US" b="1" dirty="0"/>
              <a:t>Design architecture for measuring IM current and providing that as input to </a:t>
            </a:r>
            <a:r>
              <a:rPr lang="en-US" b="1" dirty="0" err="1"/>
              <a:t>Rpi</a:t>
            </a:r>
            <a:r>
              <a:rPr lang="en-US" dirty="0"/>
              <a:t>:</a:t>
            </a:r>
          </a:p>
          <a:p>
            <a:pPr lvl="2" algn="just"/>
            <a:r>
              <a:rPr lang="en-US" dirty="0"/>
              <a:t>This was achieved by employment of Clamp Transducers, Rogowski coils, and AI-PMUL Rogowski Integrator.</a:t>
            </a:r>
          </a:p>
          <a:p>
            <a:pPr lvl="2" algn="just"/>
            <a:r>
              <a:rPr lang="en-US" dirty="0"/>
              <a:t>The AI-PMUL integrator reads the value provided by the Rogowski coils and maps it into a 0-5 V range, which would then be provided as an analog input to the </a:t>
            </a:r>
            <a:r>
              <a:rPr lang="en-US" dirty="0" err="1"/>
              <a:t>Rpi</a:t>
            </a:r>
            <a:r>
              <a:rPr lang="en-US" dirty="0"/>
              <a:t>.</a:t>
            </a:r>
          </a:p>
        </p:txBody>
      </p:sp>
      <p:sp>
        <p:nvSpPr>
          <p:cNvPr id="7" name="Content Placeholder 2">
            <a:extLst>
              <a:ext uri="{FF2B5EF4-FFF2-40B4-BE49-F238E27FC236}">
                <a16:creationId xmlns:a16="http://schemas.microsoft.com/office/drawing/2014/main" xmlns="" id="{14C65B6B-CDEC-44FD-A4EA-C5F4697A15B7}"/>
              </a:ext>
            </a:extLst>
          </p:cNvPr>
          <p:cNvSpPr txBox="1">
            <a:spLocks/>
          </p:cNvSpPr>
          <p:nvPr/>
        </p:nvSpPr>
        <p:spPr>
          <a:xfrm>
            <a:off x="836612" y="3641055"/>
            <a:ext cx="10972800" cy="3606800"/>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lvl="1" algn="just"/>
            <a:r>
              <a:rPr lang="en-US" b="1" dirty="0"/>
              <a:t>Design Power Source:</a:t>
            </a:r>
          </a:p>
          <a:p>
            <a:pPr lvl="2" algn="just"/>
            <a:r>
              <a:rPr lang="en-US" dirty="0"/>
              <a:t>The AI-PMUL demands a 24 V, 0.1 A power supply, whereas </a:t>
            </a:r>
            <a:r>
              <a:rPr lang="en-US" dirty="0" err="1"/>
              <a:t>Rpi</a:t>
            </a:r>
            <a:r>
              <a:rPr lang="en-US" dirty="0"/>
              <a:t> requires a 5 V input.</a:t>
            </a:r>
          </a:p>
          <a:p>
            <a:pPr lvl="2" algn="just"/>
            <a:r>
              <a:rPr lang="en-US" dirty="0"/>
              <a:t>Currently, the MOBIT is powered by a 24 V adaptor whose voltage is regulated to 5 V to power the </a:t>
            </a:r>
            <a:r>
              <a:rPr lang="en-US" dirty="0" err="1"/>
              <a:t>Rpi</a:t>
            </a:r>
            <a:r>
              <a:rPr lang="en-US" dirty="0"/>
              <a:t>.</a:t>
            </a:r>
          </a:p>
          <a:p>
            <a:pPr lvl="2" algn="just"/>
            <a:r>
              <a:rPr lang="en-US" dirty="0"/>
              <a:t>Further, the adaptor is connected to a power resistor, so as to fulfil the 0.1 A power requirement of the AI-PMUL.</a:t>
            </a:r>
          </a:p>
          <a:p>
            <a:pPr marL="603504" lvl="2" indent="0" algn="just">
              <a:buNone/>
            </a:pPr>
            <a:endParaRPr lang="en-US" sz="2000" dirty="0"/>
          </a:p>
          <a:p>
            <a:pPr lvl="1" algn="just"/>
            <a:endParaRPr lang="en-US" sz="24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24426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803400"/>
            <a:ext cx="9751060" cy="3606800"/>
          </a:xfrm>
        </p:spPr>
        <p:txBody>
          <a:bodyPr>
            <a:normAutofit/>
          </a:bodyPr>
          <a:lstStyle/>
          <a:p>
            <a:pPr algn="just"/>
            <a:endParaRPr lang="en-US" sz="2000" dirty="0"/>
          </a:p>
          <a:p>
            <a:pPr algn="just"/>
            <a:endParaRPr lang="en-US" sz="2000" dirty="0"/>
          </a:p>
        </p:txBody>
      </p:sp>
      <p:sp>
        <p:nvSpPr>
          <p:cNvPr id="6" name="Content Placeholder 2"/>
          <p:cNvSpPr txBox="1">
            <a:spLocks/>
          </p:cNvSpPr>
          <p:nvPr/>
        </p:nvSpPr>
        <p:spPr>
          <a:xfrm>
            <a:off x="760412" y="1066800"/>
            <a:ext cx="9753600" cy="3606800"/>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lvl="2" algn="just"/>
            <a:r>
              <a:rPr lang="en-US" sz="2000" dirty="0"/>
              <a:t>Design of External Casing</a:t>
            </a:r>
          </a:p>
          <a:p>
            <a:pPr lvl="3" algn="just"/>
            <a:r>
              <a:rPr lang="en-US" sz="1800" dirty="0"/>
              <a:t>An external case was 3D printed to house the electronics, along with a touch screen display for the raspberry PI</a:t>
            </a:r>
          </a:p>
          <a:p>
            <a:pPr lvl="1" algn="just"/>
            <a:endParaRPr lang="en-US" sz="2400" dirty="0"/>
          </a:p>
        </p:txBody>
      </p:sp>
      <p:pic>
        <p:nvPicPr>
          <p:cNvPr id="5" name="Picture 4">
            <a:extLst>
              <a:ext uri="{FF2B5EF4-FFF2-40B4-BE49-F238E27FC236}">
                <a16:creationId xmlns:a16="http://schemas.microsoft.com/office/drawing/2014/main" xmlns="" id="{83C48DF8-1BDD-43A5-A383-9E7439D288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153" b="11594"/>
          <a:stretch/>
        </p:blipFill>
        <p:spPr>
          <a:xfrm rot="16200000">
            <a:off x="2512217" y="1655506"/>
            <a:ext cx="2548991" cy="4223796"/>
          </a:xfrm>
          <a:prstGeom prst="rect">
            <a:avLst/>
          </a:prstGeom>
        </p:spPr>
      </p:pic>
      <p:pic>
        <p:nvPicPr>
          <p:cNvPr id="8" name="Picture 7">
            <a:extLst>
              <a:ext uri="{FF2B5EF4-FFF2-40B4-BE49-F238E27FC236}">
                <a16:creationId xmlns:a16="http://schemas.microsoft.com/office/drawing/2014/main" xmlns="" id="{9047140C-0721-4848-BD75-033010D8D1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6832" y="2503145"/>
            <a:ext cx="4495145" cy="2528518"/>
          </a:xfrm>
          <a:prstGeom prst="rect">
            <a:avLst/>
          </a:prstGeom>
        </p:spPr>
      </p:pic>
      <p:sp>
        <p:nvSpPr>
          <p:cNvPr id="2" name="Slide Number Placeholder 1"/>
          <p:cNvSpPr>
            <a:spLocks noGrp="1"/>
          </p:cNvSpPr>
          <p:nvPr>
            <p:ph type="sldNum" sz="quarter" idx="12"/>
          </p:nvPr>
        </p:nvSpPr>
        <p:spPr/>
        <p:txBody>
          <a:bodyPr/>
          <a:lstStyle/>
          <a:p>
            <a:fld id="{DF28FB93-0A08-4E7D-8E63-9EFA29F1E093}" type="slidenum">
              <a:rPr lang="en-US" smtClean="0"/>
              <a:pPr/>
              <a:t>8</a:t>
            </a:fld>
            <a:endParaRPr lang="en-US"/>
          </a:p>
        </p:txBody>
      </p:sp>
    </p:spTree>
    <p:extLst>
      <p:ext uri="{BB962C8B-B14F-4D97-AF65-F5344CB8AC3E}">
        <p14:creationId xmlns:p14="http://schemas.microsoft.com/office/powerpoint/2010/main" val="37267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803400"/>
            <a:ext cx="9751060" cy="3606800"/>
          </a:xfrm>
        </p:spPr>
        <p:txBody>
          <a:bodyPr>
            <a:normAutofit/>
          </a:bodyPr>
          <a:lstStyle/>
          <a:p>
            <a:pPr algn="just"/>
            <a:endParaRPr lang="en-US" sz="2000" dirty="0"/>
          </a:p>
          <a:p>
            <a:pPr algn="just"/>
            <a:endParaRPr lang="en-US" sz="2000" dirty="0"/>
          </a:p>
        </p:txBody>
      </p:sp>
      <p:sp>
        <p:nvSpPr>
          <p:cNvPr id="6" name="Content Placeholder 2"/>
          <p:cNvSpPr txBox="1">
            <a:spLocks/>
          </p:cNvSpPr>
          <p:nvPr/>
        </p:nvSpPr>
        <p:spPr>
          <a:xfrm>
            <a:off x="5256212" y="1062121"/>
            <a:ext cx="5943600" cy="3606800"/>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just"/>
            <a:r>
              <a:rPr lang="en-US" sz="2800" dirty="0"/>
              <a:t>Software Development:</a:t>
            </a:r>
          </a:p>
          <a:p>
            <a:pPr lvl="1" algn="just"/>
            <a:r>
              <a:rPr lang="en-US" b="1" dirty="0"/>
              <a:t>Design architecture for measuring IM current and providing that as input to </a:t>
            </a:r>
            <a:r>
              <a:rPr lang="en-US" b="1" dirty="0" err="1" smtClean="0"/>
              <a:t>RPi</a:t>
            </a:r>
            <a:r>
              <a:rPr lang="en-US" b="1" dirty="0"/>
              <a:t>:</a:t>
            </a:r>
          </a:p>
          <a:p>
            <a:pPr lvl="2" algn="just"/>
            <a:r>
              <a:rPr lang="en-US" dirty="0"/>
              <a:t>This was achieved by employment of Clamp Transducers, Rogowski coils, and AI-PMUL Rogowski Integrator.</a:t>
            </a:r>
          </a:p>
          <a:p>
            <a:pPr lvl="2" algn="just"/>
            <a:r>
              <a:rPr lang="en-US" dirty="0"/>
              <a:t>The AI-PMUL integrator reads the value provided by the Rogowski coils and maps it into a 0-5 V range, which would then be provided as an analog input to the </a:t>
            </a:r>
            <a:r>
              <a:rPr lang="en-US" dirty="0" err="1"/>
              <a:t>Rpi</a:t>
            </a:r>
            <a:r>
              <a:rPr lang="en-US" dirty="0"/>
              <a:t>.</a:t>
            </a:r>
          </a:p>
        </p:txBody>
      </p:sp>
      <p:pic>
        <p:nvPicPr>
          <p:cNvPr id="7" name="Picture 6" descr="C:\Users\Abishek\AppData\Local\Temp\Untitled Diagram-4.png"/>
          <p:cNvPicPr/>
          <p:nvPr/>
        </p:nvPicPr>
        <p:blipFill>
          <a:blip r:embed="rId2">
            <a:extLst>
              <a:ext uri="{28A0092B-C50C-407E-A947-70E740481C1C}">
                <a14:useLocalDpi xmlns:a14="http://schemas.microsoft.com/office/drawing/2010/main" val="0"/>
              </a:ext>
            </a:extLst>
          </a:blip>
          <a:srcRect/>
          <a:stretch>
            <a:fillRect/>
          </a:stretch>
        </p:blipFill>
        <p:spPr bwMode="auto">
          <a:xfrm>
            <a:off x="379412" y="381000"/>
            <a:ext cx="4953000" cy="6096000"/>
          </a:xfrm>
          <a:prstGeom prst="rect">
            <a:avLst/>
          </a:prstGeom>
          <a:noFill/>
          <a:ln>
            <a:solidFill>
              <a:schemeClr val="accent1"/>
            </a:solidFill>
          </a:ln>
        </p:spPr>
      </p:pic>
      <p:sp>
        <p:nvSpPr>
          <p:cNvPr id="2" name="Slide Number Placeholder 1"/>
          <p:cNvSpPr>
            <a:spLocks noGrp="1"/>
          </p:cNvSpPr>
          <p:nvPr>
            <p:ph type="sldNum" sz="quarter" idx="12"/>
          </p:nvPr>
        </p:nvSpPr>
        <p:spPr/>
        <p:txBody>
          <a:bodyPr/>
          <a:lstStyle/>
          <a:p>
            <a:fld id="{DF28FB93-0A08-4E7D-8E63-9EFA29F1E093}" type="slidenum">
              <a:rPr lang="en-US" smtClean="0"/>
              <a:pPr/>
              <a:t>9</a:t>
            </a:fld>
            <a:endParaRPr lang="en-US"/>
          </a:p>
        </p:txBody>
      </p:sp>
    </p:spTree>
    <p:extLst>
      <p:ext uri="{BB962C8B-B14F-4D97-AF65-F5344CB8AC3E}">
        <p14:creationId xmlns:p14="http://schemas.microsoft.com/office/powerpoint/2010/main" val="24874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21520</TotalTime>
  <Words>1857</Words>
  <Application>Microsoft Office PowerPoint</Application>
  <PresentationFormat>Custom</PresentationFormat>
  <Paragraphs>153</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Constantia</vt:lpstr>
      <vt:lpstr>Wingdings</vt:lpstr>
      <vt:lpstr>Books Classic 16x9</vt:lpstr>
      <vt:lpstr>B. Tech Final Year Project – Final Review</vt:lpstr>
      <vt:lpstr>Motivation</vt:lpstr>
      <vt:lpstr>Literature Review</vt:lpstr>
      <vt:lpstr>Hardware &amp; Software Details</vt:lpstr>
      <vt:lpstr>Objectives</vt:lpstr>
      <vt:lpstr>Methodology</vt:lpstr>
      <vt:lpstr>PowerPoint Presentation</vt:lpstr>
      <vt:lpstr>PowerPoint Presentation</vt:lpstr>
      <vt:lpstr>PowerPoint Presentation</vt:lpstr>
      <vt:lpstr>PowerPoint Presentation</vt:lpstr>
      <vt:lpstr>Example of data fed to the ANN</vt:lpstr>
      <vt:lpstr>Results</vt:lpstr>
      <vt:lpstr>PowerPoint Presentation</vt:lpstr>
      <vt:lpstr>PowerPoint Presentation</vt:lpstr>
      <vt:lpstr>Conclusion</vt:lpstr>
      <vt:lpstr>Scope for Improvement</vt:lpstr>
      <vt:lpstr>Work Timeline</vt:lpstr>
      <vt:lpstr>References</vt:lpstr>
      <vt:lpstr>PowerPoint Presentation</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REVIEW 1</dc:title>
  <dc:creator>Lenovo</dc:creator>
  <cp:lastModifiedBy>Lenovo</cp:lastModifiedBy>
  <cp:revision>50</cp:revision>
  <dcterms:created xsi:type="dcterms:W3CDTF">2022-02-09T17:24:23Z</dcterms:created>
  <dcterms:modified xsi:type="dcterms:W3CDTF">2022-05-04T11:15:32Z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