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Helvetica Neue" panose="020B0604020202020204" charset="0"/>
      <p:regular r:id="rId20"/>
      <p:bold r:id="rId21"/>
      <p:italic r:id="rId22"/>
      <p:boldItalic r:id="rId23"/>
    </p:embeddedFont>
    <p:embeddedFont>
      <p:font typeface="Helvetica Neue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76E30D-0B51-424C-B931-269359FDC07F}">
  <a:tblStyle styleId="{BE76E30D-0B51-424C-B931-269359FDC07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70F5C30-6A7A-4E7B-997C-2BFB81455152}" styleName="Table_1">
    <a:wholeTbl>
      <a:tcTxStyle b="off" i="off">
        <a:font>
          <a:latin typeface="Calibri"/>
          <a:ea typeface="Calibri"/>
          <a:cs typeface="Calibri"/>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3"/>
              </a:solidFill>
              <a:prstDash val="solid"/>
              <a:round/>
              <a:headEnd type="none" w="sm" len="sm"/>
              <a:tailEnd type="none" w="sm" len="sm"/>
            </a:ln>
          </a:top>
        </a:tcBdr>
        <a:fill>
          <a:solidFill>
            <a:srgbClr val="F0F0F0"/>
          </a:solidFill>
        </a:fill>
      </a:tcStyle>
    </a:lastRow>
    <a:seCell>
      <a:tcTxStyle/>
      <a:tcStyle>
        <a:tcBdr/>
      </a:tcStyle>
    </a:seCell>
    <a:swCell>
      <a:tcTxStyle/>
      <a:tcStyle>
        <a:tcBdr/>
      </a:tcStyle>
    </a:swCell>
    <a:firstRow>
      <a:tcTxStyle b="on" i="off"/>
      <a:tcStyle>
        <a:tcBdr/>
        <a:fill>
          <a:solidFill>
            <a:srgbClr val="F0F0F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9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1pPr>
            <a:lvl2pPr marL="914400" marR="0" lvl="1" indent="-228600" algn="l"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2pPr>
            <a:lvl3pPr marL="1371600" marR="0" lvl="2" indent="-228600" algn="l"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3pPr>
            <a:lvl4pPr marL="1828800" marR="0" lvl="3" indent="-228600" algn="l"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4pPr>
            <a:lvl5pPr marL="2286000" marR="0" lvl="4" indent="-228600" algn="l"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Helvetica Neue Light"/>
                <a:ea typeface="Helvetica Neue Light"/>
                <a:cs typeface="Helvetica Neue Light"/>
                <a:sym typeface="Helvetica Neue Light"/>
              </a:rPr>
              <a:t>‹#›</a:t>
            </a:fld>
            <a:endParaRPr sz="1200" b="0" i="0" u="none" strike="noStrike" cap="none">
              <a:solidFill>
                <a:schemeClr val="dk1"/>
              </a:solidFill>
              <a:latin typeface="Helvetica Neue Light"/>
              <a:ea typeface="Helvetica Neue Light"/>
              <a:cs typeface="Helvetica Neue Light"/>
              <a:sym typeface="Helvetica Neue Ligh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ERIC</a:t>
            </a: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WINNIE</a:t>
            </a:r>
            <a:endParaRPr/>
          </a:p>
          <a:p>
            <a:pPr marL="0" lvl="0" indent="0" algn="l" rtl="0">
              <a:spcBef>
                <a:spcPts val="0"/>
              </a:spcBef>
              <a:spcAft>
                <a:spcPts val="0"/>
              </a:spcAft>
              <a:buNone/>
            </a:pPr>
            <a:endParaRPr/>
          </a:p>
          <a:p>
            <a:pPr marL="0" lvl="0" indent="0" algn="l" rtl="0">
              <a:spcBef>
                <a:spcPts val="0"/>
              </a:spcBef>
              <a:spcAft>
                <a:spcPts val="0"/>
              </a:spcAft>
              <a:buNone/>
            </a:pPr>
            <a:r>
              <a:rPr lang="en-CA"/>
              <a:t>Discuss the steps you took to analyze the data and answer each question you asked in your proposal</a:t>
            </a:r>
            <a:endParaRPr/>
          </a:p>
          <a:p>
            <a:pPr marL="0" lvl="0" indent="0" algn="l" rtl="0">
              <a:spcBef>
                <a:spcPts val="0"/>
              </a:spcBef>
              <a:spcAft>
                <a:spcPts val="0"/>
              </a:spcAft>
              <a:buNone/>
            </a:pPr>
            <a:r>
              <a:rPr lang="en-CA"/>
              <a:t>Present and discuss interesting figures developed during analysis, ideally with the help of Jupyter Notebook</a:t>
            </a:r>
            <a:endParaRPr/>
          </a:p>
          <a:p>
            <a:pPr marL="0" lvl="0" indent="0" algn="l" rtl="0">
              <a:spcBef>
                <a:spcPts val="0"/>
              </a:spcBef>
              <a:spcAft>
                <a:spcPts val="0"/>
              </a:spcAft>
              <a:buNone/>
            </a:pPr>
            <a:endParaRPr/>
          </a:p>
        </p:txBody>
      </p:sp>
      <p:sp>
        <p:nvSpPr>
          <p:cNvPr id="196" name="Google Shape;19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Helvetica Neue Light"/>
              <a:buNone/>
            </a:pPr>
            <a:r>
              <a:rPr lang="en-CA"/>
              <a:t>VAL</a:t>
            </a:r>
            <a:endParaRPr/>
          </a:p>
          <a:p>
            <a:pPr marL="0" marR="0" lvl="0" indent="0" algn="l" rtl="0">
              <a:lnSpc>
                <a:spcPct val="100000"/>
              </a:lnSpc>
              <a:spcBef>
                <a:spcPts val="0"/>
              </a:spcBef>
              <a:spcAft>
                <a:spcPts val="0"/>
              </a:spcAft>
              <a:buClr>
                <a:schemeClr val="dk1"/>
              </a:buClr>
              <a:buSzPts val="1200"/>
              <a:buFont typeface="Helvetica Neue Light"/>
              <a:buNone/>
            </a:pPr>
            <a:endParaRPr/>
          </a:p>
          <a:p>
            <a:pPr marL="0" marR="0" lvl="0" indent="0" algn="l" rtl="0">
              <a:lnSpc>
                <a:spcPct val="100000"/>
              </a:lnSpc>
              <a:spcBef>
                <a:spcPts val="0"/>
              </a:spcBef>
              <a:spcAft>
                <a:spcPts val="0"/>
              </a:spcAft>
              <a:buClr>
                <a:schemeClr val="dk1"/>
              </a:buClr>
              <a:buSzPts val="1200"/>
              <a:buFont typeface="Helvetica Neue Light"/>
              <a:buNone/>
            </a:pPr>
            <a:r>
              <a:rPr lang="en-CA"/>
              <a:t>Discuss your findings. Did you find what you expected to find? If not, why not? What inferences or general conclusions can you draw from your analysis?</a:t>
            </a:r>
            <a:endParaRPr/>
          </a:p>
          <a:p>
            <a:pPr marL="0" lvl="0" indent="0" algn="l" rtl="0">
              <a:spcBef>
                <a:spcPts val="0"/>
              </a:spcBef>
              <a:spcAft>
                <a:spcPts val="0"/>
              </a:spcAft>
              <a:buNone/>
            </a:pPr>
            <a:endParaRPr/>
          </a:p>
        </p:txBody>
      </p:sp>
      <p:sp>
        <p:nvSpPr>
          <p:cNvPr id="210" name="Google Shape;21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VAL</a:t>
            </a:r>
            <a:endParaRPr/>
          </a:p>
          <a:p>
            <a:pPr marL="0" lvl="0" indent="0" algn="l" rtl="0">
              <a:spcBef>
                <a:spcPts val="0"/>
              </a:spcBef>
              <a:spcAft>
                <a:spcPts val="0"/>
              </a:spcAft>
              <a:buNone/>
            </a:pPr>
            <a:endParaRPr/>
          </a:p>
          <a:p>
            <a:pPr marL="0" lvl="0" indent="0" algn="l" rtl="0">
              <a:spcBef>
                <a:spcPts val="0"/>
              </a:spcBef>
              <a:spcAft>
                <a:spcPts val="0"/>
              </a:spcAft>
              <a:buNone/>
            </a:pPr>
            <a:r>
              <a:rPr lang="en-CA"/>
              <a:t>Discuss any difficulties that arose, and how you dealt with them</a:t>
            </a:r>
            <a:endParaRPr/>
          </a:p>
          <a:p>
            <a:pPr marL="0" lvl="0" indent="0" algn="l" rtl="0">
              <a:spcBef>
                <a:spcPts val="0"/>
              </a:spcBef>
              <a:spcAft>
                <a:spcPts val="0"/>
              </a:spcAft>
              <a:buNone/>
            </a:pPr>
            <a:r>
              <a:rPr lang="en-CA"/>
              <a:t>Discuss any additional questions that came up, but which you didn't have time to answer: What would you research next, if you had two more weeks?</a:t>
            </a:r>
            <a:endParaRPr/>
          </a:p>
          <a:p>
            <a:pPr marL="0" lvl="0" indent="0" algn="l" rtl="0">
              <a:spcBef>
                <a:spcPts val="0"/>
              </a:spcBef>
              <a:spcAft>
                <a:spcPts val="0"/>
              </a:spcAft>
              <a:buNone/>
            </a:pPr>
            <a:endParaRPr/>
          </a:p>
          <a:p>
            <a:pPr marL="285750" lvl="0" indent="-285750" algn="l" rtl="0">
              <a:lnSpc>
                <a:spcPct val="90000"/>
              </a:lnSpc>
              <a:spcBef>
                <a:spcPts val="1600"/>
              </a:spcBef>
              <a:spcAft>
                <a:spcPts val="0"/>
              </a:spcAft>
              <a:buClr>
                <a:schemeClr val="dk1"/>
              </a:buClr>
              <a:buSzPts val="1280"/>
              <a:buChar char="•"/>
            </a:pPr>
            <a:r>
              <a:rPr lang="en-CA" sz="1600"/>
              <a:t>Number of datapoints in each dataset were not well matched (low number of homicides vs. many housing prices) - had to decide on using neighbourhoods (larger areas) vs. FSA (smaller areas called forward sortation area - first 3 postal code characters) </a:t>
            </a:r>
            <a:endParaRPr/>
          </a:p>
          <a:p>
            <a:pPr marL="0" lvl="0" indent="0" algn="l" rtl="0">
              <a:spcBef>
                <a:spcPts val="0"/>
              </a:spcBef>
              <a:spcAft>
                <a:spcPts val="0"/>
              </a:spcAft>
              <a:buNone/>
            </a:pPr>
            <a:endParaRPr/>
          </a:p>
        </p:txBody>
      </p:sp>
      <p:sp>
        <p:nvSpPr>
          <p:cNvPr id="218" name="Google Shape;21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a:t>ERIC</a:t>
            </a: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5A5A5"/>
              </a:buClr>
              <a:buSzPts val="1200"/>
              <a:buFont typeface="Helvetica Neue Light"/>
              <a:buNone/>
            </a:pPr>
            <a:r>
              <a:rPr lang="en-CA">
                <a:solidFill>
                  <a:srgbClr val="A5A5A5"/>
                </a:solidFill>
              </a:rPr>
              <a:t>ERIC</a:t>
            </a:r>
            <a:endParaRPr>
              <a:solidFill>
                <a:srgbClr val="A5A5A5"/>
              </a:solidFill>
            </a:endParaRPr>
          </a:p>
          <a:p>
            <a:pPr marL="0" marR="0" lvl="0" indent="0" algn="l" rtl="0">
              <a:lnSpc>
                <a:spcPct val="100000"/>
              </a:lnSpc>
              <a:spcBef>
                <a:spcPts val="0"/>
              </a:spcBef>
              <a:spcAft>
                <a:spcPts val="0"/>
              </a:spcAft>
              <a:buClr>
                <a:srgbClr val="A5A5A5"/>
              </a:buClr>
              <a:buSzPts val="1200"/>
              <a:buFont typeface="Helvetica Neue Light"/>
              <a:buNone/>
            </a:pPr>
            <a:endParaRPr>
              <a:solidFill>
                <a:srgbClr val="A5A5A5"/>
              </a:solidFill>
            </a:endParaRPr>
          </a:p>
          <a:p>
            <a:pPr marL="0" marR="0" lvl="0" indent="0" algn="l" rtl="0">
              <a:lnSpc>
                <a:spcPct val="100000"/>
              </a:lnSpc>
              <a:spcBef>
                <a:spcPts val="0"/>
              </a:spcBef>
              <a:spcAft>
                <a:spcPts val="0"/>
              </a:spcAft>
              <a:buClr>
                <a:srgbClr val="A5A5A5"/>
              </a:buClr>
              <a:buSzPts val="1200"/>
              <a:buFont typeface="Helvetica Neue Light"/>
              <a:buNone/>
            </a:pPr>
            <a:r>
              <a:rPr lang="en-CA">
                <a:solidFill>
                  <a:srgbClr val="A5A5A5"/>
                </a:solidFill>
              </a:rPr>
              <a:t>Define the core message or hypothesis of your project.</a:t>
            </a:r>
            <a:endParaRPr/>
          </a:p>
          <a:p>
            <a:pPr marL="0" marR="0" lvl="0" indent="0" algn="l" rtl="0">
              <a:lnSpc>
                <a:spcPct val="100000"/>
              </a:lnSpc>
              <a:spcBef>
                <a:spcPts val="0"/>
              </a:spcBef>
              <a:spcAft>
                <a:spcPts val="0"/>
              </a:spcAft>
              <a:buClr>
                <a:srgbClr val="A5A5A5"/>
              </a:buClr>
              <a:buSzPts val="1200"/>
              <a:buFont typeface="Helvetica Neue Light"/>
              <a:buNone/>
            </a:pPr>
            <a:r>
              <a:rPr lang="en-CA">
                <a:solidFill>
                  <a:srgbClr val="A5A5A5"/>
                </a:solidFill>
              </a:rPr>
              <a:t>Describe the questions you asked, and why you asked them</a:t>
            </a:r>
            <a:endParaRPr/>
          </a:p>
          <a:p>
            <a:pPr marL="0" marR="0" lvl="0" indent="0" algn="l" rtl="0">
              <a:lnSpc>
                <a:spcPct val="100000"/>
              </a:lnSpc>
              <a:spcBef>
                <a:spcPts val="0"/>
              </a:spcBef>
              <a:spcAft>
                <a:spcPts val="0"/>
              </a:spcAft>
              <a:buClr>
                <a:srgbClr val="A5A5A5"/>
              </a:buClr>
              <a:buSzPts val="1200"/>
              <a:buFont typeface="Helvetica Neue Light"/>
              <a:buNone/>
            </a:pPr>
            <a:r>
              <a:rPr lang="en-CA">
                <a:solidFill>
                  <a:srgbClr val="A5A5A5"/>
                </a:solidFill>
              </a:rPr>
              <a:t>NEXT slide: Describe whether you were able to answer these questions to your satisfaction, and briefly summarize your findings</a:t>
            </a: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Helvetica Neue Light"/>
              <a:buNone/>
            </a:pPr>
            <a:r>
              <a:rPr lang="en-CA"/>
              <a:t>ERIC</a:t>
            </a:r>
            <a:endParaRPr/>
          </a:p>
          <a:p>
            <a:pPr marL="0" marR="0" lvl="0" indent="0" algn="l" rtl="0">
              <a:lnSpc>
                <a:spcPct val="100000"/>
              </a:lnSpc>
              <a:spcBef>
                <a:spcPts val="0"/>
              </a:spcBef>
              <a:spcAft>
                <a:spcPts val="0"/>
              </a:spcAft>
              <a:buClr>
                <a:schemeClr val="dk1"/>
              </a:buClr>
              <a:buSzPts val="1200"/>
              <a:buFont typeface="Helvetica Neue Light"/>
              <a:buNone/>
            </a:pPr>
            <a:endParaRPr/>
          </a:p>
          <a:p>
            <a:pPr marL="0" marR="0" lvl="0" indent="0" algn="l" rtl="0">
              <a:lnSpc>
                <a:spcPct val="100000"/>
              </a:lnSpc>
              <a:spcBef>
                <a:spcPts val="0"/>
              </a:spcBef>
              <a:spcAft>
                <a:spcPts val="0"/>
              </a:spcAft>
              <a:buClr>
                <a:schemeClr val="dk1"/>
              </a:buClr>
              <a:buSzPts val="1200"/>
              <a:buFont typeface="Helvetica Neue Light"/>
              <a:buNone/>
            </a:pPr>
            <a:r>
              <a:rPr lang="en-CA"/>
              <a:t>While we were not able to source data to answer all of the questions, we were able to gather enough inputs explore the relationship between crime (homicides) and housing prices in Toronto for 2016.</a:t>
            </a:r>
            <a:endParaRPr>
              <a:solidFill>
                <a:srgbClr val="A5A5A5"/>
              </a:solidFill>
            </a:endParaRPr>
          </a:p>
          <a:p>
            <a:pPr marL="0" lvl="0" indent="0" algn="l" rtl="0">
              <a:spcBef>
                <a:spcPts val="0"/>
              </a:spcBef>
              <a:spcAft>
                <a:spcPts val="0"/>
              </a:spcAft>
              <a:buNone/>
            </a:pPr>
            <a:endParaRPr>
              <a:solidFill>
                <a:srgbClr val="A5A5A5"/>
              </a:solidFill>
            </a:endParaRPr>
          </a:p>
          <a:p>
            <a:pPr marL="0" lvl="0" indent="0" algn="l" rtl="0">
              <a:spcBef>
                <a:spcPts val="0"/>
              </a:spcBef>
              <a:spcAft>
                <a:spcPts val="0"/>
              </a:spcAft>
              <a:buNone/>
            </a:pPr>
            <a:r>
              <a:rPr lang="en-CA">
                <a:solidFill>
                  <a:srgbClr val="A5A5A5"/>
                </a:solidFill>
              </a:rPr>
              <a:t>Describe whether you were able to answer the questions to your satisfaction, and briefly summarize your findings</a:t>
            </a:r>
            <a:endParaRPr/>
          </a:p>
          <a:p>
            <a:pPr marL="0" lvl="0" indent="0" algn="l" rtl="0">
              <a:spcBef>
                <a:spcPts val="0"/>
              </a:spcBef>
              <a:spcAft>
                <a:spcPts val="0"/>
              </a:spcAft>
              <a:buNone/>
            </a:pPr>
            <a:r>
              <a:rPr lang="en-CA"/>
              <a:t>Elaborate on the questions you asked, describing what kinds of data you needed to answer them, and where you found it</a:t>
            </a:r>
            <a:endParaRPr/>
          </a:p>
        </p:txBody>
      </p:sp>
      <p:sp>
        <p:nvSpPr>
          <p:cNvPr id="119" name="Google Shape;11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ALICA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CA"/>
              <a:t>we research google to find available datasets, with geocode data available and easy to retrieve for the public. so we could potentially use to solve our research question, “What is the relationship between crime and housing prices in Toronto?”  we opened different datasets for real estate, we found one in Kaggle with geocodes, them we found a dataset from the toronto police department that contains geocode as well.</a:t>
            </a:r>
            <a:endParaRPr/>
          </a:p>
          <a:p>
            <a:pPr marL="0" lvl="0" indent="0" algn="l" rtl="0">
              <a:spcBef>
                <a:spcPts val="0"/>
              </a:spcBef>
              <a:spcAft>
                <a:spcPts val="0"/>
              </a:spcAft>
              <a:buNone/>
            </a:pPr>
            <a:endParaRPr/>
          </a:p>
          <a:p>
            <a:pPr marL="0" lvl="0" indent="0" algn="l" rtl="0">
              <a:spcBef>
                <a:spcPts val="0"/>
              </a:spcBef>
              <a:spcAft>
                <a:spcPts val="0"/>
              </a:spcAft>
              <a:buNone/>
            </a:pPr>
            <a:r>
              <a:rPr lang="en-CA"/>
              <a:t>We review and check what type of data points were in the datasets, such as: price for the properties to segment the dataset in price categories, amount of records that we could collect, the geocode,  our first explorations the data seems completed and a good prospects for analysis.</a:t>
            </a:r>
            <a:endParaRPr/>
          </a:p>
          <a:p>
            <a:pPr marL="0" lvl="0" indent="0" algn="l" rtl="0">
              <a:spcBef>
                <a:spcPts val="0"/>
              </a:spcBef>
              <a:spcAft>
                <a:spcPts val="0"/>
              </a:spcAft>
              <a:buNone/>
            </a:pPr>
            <a:endParaRPr/>
          </a:p>
          <a:p>
            <a:pPr marL="0" lvl="0" indent="0" algn="l" rtl="0">
              <a:spcBef>
                <a:spcPts val="0"/>
              </a:spcBef>
              <a:spcAft>
                <a:spcPts val="0"/>
              </a:spcAft>
              <a:buNone/>
            </a:pPr>
            <a:r>
              <a:rPr lang="en-CA"/>
              <a:t>them we identify missing variables, right away we identified that we need a common variable to be able to categorize and summarize data, we choose the neighborhoods, but in the datasets, properties addresses did not contain postal codes, and the area name column in properties, was not the same naming as in the toronto police department for neighborhoods, that didn't have postal code.  </a:t>
            </a:r>
            <a:endParaRPr/>
          </a:p>
          <a:p>
            <a:pPr marL="0" lvl="0" indent="0" algn="l" rtl="0">
              <a:spcBef>
                <a:spcPts val="0"/>
              </a:spcBef>
              <a:spcAft>
                <a:spcPts val="0"/>
              </a:spcAft>
              <a:buNone/>
            </a:pPr>
            <a:endParaRPr/>
          </a:p>
        </p:txBody>
      </p:sp>
      <p:sp>
        <p:nvSpPr>
          <p:cNvPr id="132" name="Google Shape;13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ALICIA</a:t>
            </a:r>
            <a:endParaRPr/>
          </a:p>
          <a:p>
            <a:pPr marL="0" lvl="0" indent="0" algn="l" rtl="0">
              <a:spcBef>
                <a:spcPts val="0"/>
              </a:spcBef>
              <a:spcAft>
                <a:spcPts val="0"/>
              </a:spcAft>
              <a:buNone/>
            </a:pPr>
            <a:endParaRPr/>
          </a:p>
          <a:p>
            <a:pPr marL="0" lvl="0" indent="0" algn="l" rtl="0">
              <a:spcBef>
                <a:spcPts val="0"/>
              </a:spcBef>
              <a:spcAft>
                <a:spcPts val="0"/>
              </a:spcAft>
              <a:buNone/>
            </a:pPr>
            <a:r>
              <a:rPr lang="en-CA"/>
              <a:t>we started the data cleaning and adding a to the datasets.</a:t>
            </a:r>
            <a:endParaRPr/>
          </a:p>
          <a:p>
            <a:pPr marL="0" lvl="0" indent="0" algn="l" rtl="0">
              <a:spcBef>
                <a:spcPts val="0"/>
              </a:spcBef>
              <a:spcAft>
                <a:spcPts val="0"/>
              </a:spcAft>
              <a:buNone/>
            </a:pPr>
            <a:r>
              <a:rPr lang="en-CA"/>
              <a:t>first we change column names, filter only 2016, and them make the APIS calls to add the postal code and neg.</a:t>
            </a:r>
            <a:endParaRPr/>
          </a:p>
          <a:p>
            <a:pPr marL="0" lvl="0" indent="0" algn="l" rtl="0">
              <a:spcBef>
                <a:spcPts val="0"/>
              </a:spcBef>
              <a:spcAft>
                <a:spcPts val="0"/>
              </a:spcAft>
              <a:buNone/>
            </a:pPr>
            <a:r>
              <a:rPr lang="en-CA"/>
              <a:t>using jupyter notebooks. the toronto police department covers 7  negbh. we got 75 records instead of a couple of hundreds</a:t>
            </a:r>
            <a:endParaRPr/>
          </a:p>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ALICIA</a:t>
            </a:r>
            <a:endParaRPr/>
          </a:p>
          <a:p>
            <a:pPr marL="0" lvl="0" indent="0" algn="l" rtl="0">
              <a:spcBef>
                <a:spcPts val="0"/>
              </a:spcBef>
              <a:spcAft>
                <a:spcPts val="0"/>
              </a:spcAft>
              <a:buNone/>
            </a:pPr>
            <a:endParaRPr/>
          </a:p>
          <a:p>
            <a:pPr marL="0" lvl="0" indent="0" algn="l" rtl="0">
              <a:spcBef>
                <a:spcPts val="0"/>
              </a:spcBef>
              <a:spcAft>
                <a:spcPts val="0"/>
              </a:spcAft>
              <a:buNone/>
            </a:pPr>
            <a:r>
              <a:rPr lang="en-CA"/>
              <a:t>properties datasets needed a  little bit of more work.  we did was change column names, it has special characters and unnamed column that was drop. Them filter missing data for some addresses and also any price that was less than 50,000. </a:t>
            </a:r>
            <a:endParaRPr/>
          </a:p>
          <a:p>
            <a:pPr marL="0" lvl="0" indent="0" algn="l" rtl="0">
              <a:spcBef>
                <a:spcPts val="0"/>
              </a:spcBef>
              <a:spcAft>
                <a:spcPts val="0"/>
              </a:spcAft>
              <a:buNone/>
            </a:pPr>
            <a:r>
              <a:rPr lang="en-CA"/>
              <a:t>them we selected properties, during our exploration we found that the dataset was Ontario, but we have only toronto homicide, so we filtered to select only Toronto. at the end we got 5000 records from 25,000 originally.  with that we made the APIs calls, that kept dropping because the max per day is 1,400, needed to wait to collect the 5,000 that we decided to saves in a csv file.</a:t>
            </a:r>
            <a:endParaRPr/>
          </a:p>
          <a:p>
            <a:pPr marL="0" lvl="0" indent="0" algn="l" rtl="0">
              <a:spcBef>
                <a:spcPts val="0"/>
              </a:spcBef>
              <a:spcAft>
                <a:spcPts val="0"/>
              </a:spcAft>
              <a:buNone/>
            </a:pPr>
            <a:r>
              <a:rPr lang="en-CA"/>
              <a:t>after we still have some differences between the homicide and properties, API calls brought other nebg,  some cases we have property data in areas without any homicides or vice versa.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7" name="Google Shape;15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WINNIE</a:t>
            </a:r>
            <a:endParaRPr/>
          </a:p>
          <a:p>
            <a:pPr marL="0" lvl="0" indent="0" algn="l" rtl="0">
              <a:spcBef>
                <a:spcPts val="0"/>
              </a:spcBef>
              <a:spcAft>
                <a:spcPts val="0"/>
              </a:spcAft>
              <a:buNone/>
            </a:pPr>
            <a:endParaRPr/>
          </a:p>
          <a:p>
            <a:pPr marL="0" lvl="0" indent="0" algn="l" rtl="0">
              <a:spcBef>
                <a:spcPts val="0"/>
              </a:spcBef>
              <a:spcAft>
                <a:spcPts val="0"/>
              </a:spcAft>
              <a:buNone/>
            </a:pPr>
            <a:r>
              <a:rPr lang="en-CA"/>
              <a:t>Discuss the steps you took to analyze the data and answer each question you asked in your proposal</a:t>
            </a:r>
            <a:endParaRPr/>
          </a:p>
          <a:p>
            <a:pPr marL="0" lvl="0" indent="0" algn="l" rtl="0">
              <a:spcBef>
                <a:spcPts val="0"/>
              </a:spcBef>
              <a:spcAft>
                <a:spcPts val="0"/>
              </a:spcAft>
              <a:buNone/>
            </a:pPr>
            <a:r>
              <a:rPr lang="en-CA"/>
              <a:t>Present and discuss interesting figures developed during analysis, ideally with the help of Jupyter Notebook</a:t>
            </a:r>
            <a:endParaRPr/>
          </a:p>
          <a:p>
            <a:pPr marL="0" lvl="0" indent="0" algn="l" rtl="0">
              <a:spcBef>
                <a:spcPts val="0"/>
              </a:spcBef>
              <a:spcAft>
                <a:spcPts val="0"/>
              </a:spcAft>
              <a:buNone/>
            </a:pPr>
            <a:endParaRPr/>
          </a:p>
        </p:txBody>
      </p:sp>
      <p:sp>
        <p:nvSpPr>
          <p:cNvPr id="170" name="Google Shape;17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WINNIE</a:t>
            </a:r>
            <a:endParaRPr/>
          </a:p>
          <a:p>
            <a:pPr marL="0" lvl="0" indent="0" algn="l" rtl="0">
              <a:spcBef>
                <a:spcPts val="0"/>
              </a:spcBef>
              <a:spcAft>
                <a:spcPts val="0"/>
              </a:spcAft>
              <a:buNone/>
            </a:pPr>
            <a:endParaRPr/>
          </a:p>
          <a:p>
            <a:pPr marL="0" lvl="0" indent="0" algn="l" rtl="0">
              <a:spcBef>
                <a:spcPts val="0"/>
              </a:spcBef>
              <a:spcAft>
                <a:spcPts val="0"/>
              </a:spcAft>
              <a:buNone/>
            </a:pPr>
            <a:r>
              <a:rPr lang="en-CA"/>
              <a:t>Discuss the steps you took to analyze the data and answer each question you asked in your proposal</a:t>
            </a:r>
            <a:endParaRPr/>
          </a:p>
          <a:p>
            <a:pPr marL="0" lvl="0" indent="0" algn="l" rtl="0">
              <a:spcBef>
                <a:spcPts val="0"/>
              </a:spcBef>
              <a:spcAft>
                <a:spcPts val="0"/>
              </a:spcAft>
              <a:buNone/>
            </a:pPr>
            <a:r>
              <a:rPr lang="en-CA"/>
              <a:t>Present and discuss interesting figures developed during analysis, ideally with the help of Jupyter Notebook</a:t>
            </a:r>
            <a:endParaRPr/>
          </a:p>
          <a:p>
            <a:pPr marL="0" lvl="0" indent="0" algn="l" rtl="0">
              <a:spcBef>
                <a:spcPts val="0"/>
              </a:spcBef>
              <a:spcAft>
                <a:spcPts val="0"/>
              </a:spcAft>
              <a:buNone/>
            </a:pPr>
            <a:endParaRPr/>
          </a:p>
        </p:txBody>
      </p:sp>
      <p:sp>
        <p:nvSpPr>
          <p:cNvPr id="183" name="Google Shape;18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Helvetica Neue Ligh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Helvetica Neue Ligh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Helvetica Neue Light"/>
                <a:ea typeface="Helvetica Neue Light"/>
                <a:cs typeface="Helvetica Neue Light"/>
                <a:sym typeface="Helvetica Neue Light"/>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Helvetica Neue Light"/>
                <a:ea typeface="Helvetica Neue Light"/>
                <a:cs typeface="Helvetica Neue Light"/>
                <a:sym typeface="Helvetica Neue Light"/>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Helvetica Neue Light"/>
              <a:buNone/>
              <a:defRPr sz="4400" b="0" i="0" u="none" strike="noStrike" cap="none">
                <a:solidFill>
                  <a:schemeClr val="dk1"/>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Helvetica Neue Light"/>
                <a:ea typeface="Helvetica Neue Light"/>
                <a:cs typeface="Helvetica Neue Light"/>
                <a:sym typeface="Helvetica Neue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Light"/>
                <a:ea typeface="Helvetica Neue Light"/>
                <a:cs typeface="Helvetica Neue Light"/>
                <a:sym typeface="Helvetica Neue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Light"/>
                <a:ea typeface="Helvetica Neue Light"/>
                <a:cs typeface="Helvetica Neue Light"/>
                <a:sym typeface="Helvetica Neue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Helvetica Neue Light"/>
                <a:ea typeface="Helvetica Neue Light"/>
                <a:cs typeface="Helvetica Neue Light"/>
                <a:sym typeface="Helvetica Neue Light"/>
              </a:defRPr>
            </a:lvl1pPr>
            <a:lvl2pPr marL="0" marR="0" lvl="1" indent="0" algn="r" rtl="0">
              <a:spcBef>
                <a:spcPts val="0"/>
              </a:spcBef>
              <a:buNone/>
              <a:defRPr sz="1200" b="0" i="0" u="none" strike="noStrike" cap="none">
                <a:solidFill>
                  <a:srgbClr val="888888"/>
                </a:solidFill>
                <a:latin typeface="Helvetica Neue Light"/>
                <a:ea typeface="Helvetica Neue Light"/>
                <a:cs typeface="Helvetica Neue Light"/>
                <a:sym typeface="Helvetica Neue Light"/>
              </a:defRPr>
            </a:lvl2pPr>
            <a:lvl3pPr marL="0" marR="0" lvl="2" indent="0" algn="r" rtl="0">
              <a:spcBef>
                <a:spcPts val="0"/>
              </a:spcBef>
              <a:buNone/>
              <a:defRPr sz="1200" b="0" i="0" u="none" strike="noStrike" cap="none">
                <a:solidFill>
                  <a:srgbClr val="888888"/>
                </a:solidFill>
                <a:latin typeface="Helvetica Neue Light"/>
                <a:ea typeface="Helvetica Neue Light"/>
                <a:cs typeface="Helvetica Neue Light"/>
                <a:sym typeface="Helvetica Neue Light"/>
              </a:defRPr>
            </a:lvl3pPr>
            <a:lvl4pPr marL="0" marR="0" lvl="3" indent="0" algn="r" rtl="0">
              <a:spcBef>
                <a:spcPts val="0"/>
              </a:spcBef>
              <a:buNone/>
              <a:defRPr sz="1200" b="0" i="0" u="none" strike="noStrike" cap="none">
                <a:solidFill>
                  <a:srgbClr val="888888"/>
                </a:solidFill>
                <a:latin typeface="Helvetica Neue Light"/>
                <a:ea typeface="Helvetica Neue Light"/>
                <a:cs typeface="Helvetica Neue Light"/>
                <a:sym typeface="Helvetica Neue Light"/>
              </a:defRPr>
            </a:lvl4pPr>
            <a:lvl5pPr marL="0" marR="0" lvl="4" indent="0" algn="r" rtl="0">
              <a:spcBef>
                <a:spcPts val="0"/>
              </a:spcBef>
              <a:buNone/>
              <a:defRPr sz="1200" b="0" i="0" u="none" strike="noStrike" cap="none">
                <a:solidFill>
                  <a:srgbClr val="888888"/>
                </a:solidFill>
                <a:latin typeface="Helvetica Neue Light"/>
                <a:ea typeface="Helvetica Neue Light"/>
                <a:cs typeface="Helvetica Neue Light"/>
                <a:sym typeface="Helvetica Neue Light"/>
              </a:defRPr>
            </a:lvl5pPr>
            <a:lvl6pPr marL="0" marR="0" lvl="5" indent="0" algn="r" rtl="0">
              <a:spcBef>
                <a:spcPts val="0"/>
              </a:spcBef>
              <a:buNone/>
              <a:defRPr sz="1200" b="0" i="0" u="none" strike="noStrike" cap="none">
                <a:solidFill>
                  <a:srgbClr val="888888"/>
                </a:solidFill>
                <a:latin typeface="Helvetica Neue Light"/>
                <a:ea typeface="Helvetica Neue Light"/>
                <a:cs typeface="Helvetica Neue Light"/>
                <a:sym typeface="Helvetica Neue Light"/>
              </a:defRPr>
            </a:lvl6pPr>
            <a:lvl7pPr marL="0" marR="0" lvl="6" indent="0" algn="r" rtl="0">
              <a:spcBef>
                <a:spcPts val="0"/>
              </a:spcBef>
              <a:buNone/>
              <a:defRPr sz="1200" b="0" i="0" u="none" strike="noStrike" cap="none">
                <a:solidFill>
                  <a:srgbClr val="888888"/>
                </a:solidFill>
                <a:latin typeface="Helvetica Neue Light"/>
                <a:ea typeface="Helvetica Neue Light"/>
                <a:cs typeface="Helvetica Neue Light"/>
                <a:sym typeface="Helvetica Neue Light"/>
              </a:defRPr>
            </a:lvl7pPr>
            <a:lvl8pPr marL="0" marR="0" lvl="7" indent="0" algn="r" rtl="0">
              <a:spcBef>
                <a:spcPts val="0"/>
              </a:spcBef>
              <a:buNone/>
              <a:defRPr sz="1200" b="0" i="0" u="none" strike="noStrike" cap="none">
                <a:solidFill>
                  <a:srgbClr val="888888"/>
                </a:solidFill>
                <a:latin typeface="Helvetica Neue Light"/>
                <a:ea typeface="Helvetica Neue Light"/>
                <a:cs typeface="Helvetica Neue Light"/>
                <a:sym typeface="Helvetica Neue Light"/>
              </a:defRPr>
            </a:lvl8pPr>
            <a:lvl9pPr marL="0" marR="0" lvl="8" indent="0" algn="r" rtl="0">
              <a:spcBef>
                <a:spcPts val="0"/>
              </a:spcBef>
              <a:buNone/>
              <a:defRPr sz="1200" b="0" i="0" u="none" strike="noStrike" cap="none">
                <a:solidFill>
                  <a:srgbClr val="888888"/>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ata.torontopolice.on.c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kaggle.com/mnabaee/ontarioproperti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7A"/>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000"/>
              <a:buFont typeface="Helvetica Neue"/>
              <a:buNone/>
            </a:pPr>
            <a:r>
              <a:rPr lang="en-CA" b="1">
                <a:solidFill>
                  <a:schemeClr val="lt1"/>
                </a:solidFill>
                <a:latin typeface="Helvetica Neue"/>
                <a:ea typeface="Helvetica Neue"/>
                <a:cs typeface="Helvetica Neue"/>
                <a:sym typeface="Helvetica Neue"/>
              </a:rPr>
              <a:t>Toronto Housing Prices and Crime Rate </a:t>
            </a:r>
            <a:endParaRPr/>
          </a:p>
        </p:txBody>
      </p:sp>
      <p:sp>
        <p:nvSpPr>
          <p:cNvPr id="89" name="Google Shape;89;p13"/>
          <p:cNvSpPr txBox="1">
            <a:spLocks noGrp="1"/>
          </p:cNvSpPr>
          <p:nvPr>
            <p:ph type="subTitle" idx="1"/>
          </p:nvPr>
        </p:nvSpPr>
        <p:spPr>
          <a:xfrm>
            <a:off x="1524000" y="4079875"/>
            <a:ext cx="9144000" cy="1655762"/>
          </a:xfrm>
          <a:prstGeom prst="rect">
            <a:avLst/>
          </a:prstGeom>
          <a:noFill/>
          <a:ln>
            <a:noFill/>
          </a:ln>
        </p:spPr>
        <p:txBody>
          <a:bodyPr spcFirstLastPara="1" wrap="square" lIns="91425" tIns="45700" rIns="91425" bIns="45700" anchor="t" anchorCtr="0">
            <a:noAutofit/>
          </a:bodyPr>
          <a:lstStyle/>
          <a:p>
            <a:pPr marL="0" lvl="1" indent="0" algn="ctr" rtl="0">
              <a:lnSpc>
                <a:spcPct val="90000"/>
              </a:lnSpc>
              <a:spcBef>
                <a:spcPts val="0"/>
              </a:spcBef>
              <a:spcAft>
                <a:spcPts val="0"/>
              </a:spcAft>
              <a:buClr>
                <a:schemeClr val="lt1"/>
              </a:buClr>
              <a:buSzPts val="2000"/>
              <a:buNone/>
            </a:pPr>
            <a:r>
              <a:rPr lang="en-CA">
                <a:solidFill>
                  <a:schemeClr val="lt1"/>
                </a:solidFill>
                <a:latin typeface="Helvetica Neue"/>
                <a:ea typeface="Helvetica Neue"/>
                <a:cs typeface="Helvetica Neue"/>
                <a:sym typeface="Helvetica Neue"/>
              </a:rPr>
              <a:t>Alicia Freites</a:t>
            </a:r>
            <a:endParaRPr>
              <a:solidFill>
                <a:schemeClr val="lt1"/>
              </a:solidFill>
              <a:latin typeface="Helvetica Neue"/>
              <a:ea typeface="Helvetica Neue"/>
              <a:cs typeface="Helvetica Neue"/>
              <a:sym typeface="Helvetica Neue"/>
            </a:endParaRPr>
          </a:p>
          <a:p>
            <a:pPr marL="0" lvl="1" indent="0" algn="ctr" rtl="0">
              <a:lnSpc>
                <a:spcPct val="90000"/>
              </a:lnSpc>
              <a:spcBef>
                <a:spcPts val="500"/>
              </a:spcBef>
              <a:spcAft>
                <a:spcPts val="0"/>
              </a:spcAft>
              <a:buClr>
                <a:schemeClr val="lt1"/>
              </a:buClr>
              <a:buSzPts val="2000"/>
              <a:buNone/>
            </a:pPr>
            <a:r>
              <a:rPr lang="en-CA">
                <a:solidFill>
                  <a:schemeClr val="lt1"/>
                </a:solidFill>
                <a:latin typeface="Helvetica Neue"/>
                <a:ea typeface="Helvetica Neue"/>
                <a:cs typeface="Helvetica Neue"/>
                <a:sym typeface="Helvetica Neue"/>
              </a:rPr>
              <a:t>Eric Hakuzimana</a:t>
            </a:r>
            <a:endParaRPr>
              <a:solidFill>
                <a:schemeClr val="lt1"/>
              </a:solidFill>
              <a:latin typeface="Helvetica Neue"/>
              <a:ea typeface="Helvetica Neue"/>
              <a:cs typeface="Helvetica Neue"/>
              <a:sym typeface="Helvetica Neue"/>
            </a:endParaRPr>
          </a:p>
          <a:p>
            <a:pPr marL="0" lvl="1" indent="0" algn="ctr" rtl="0">
              <a:lnSpc>
                <a:spcPct val="90000"/>
              </a:lnSpc>
              <a:spcBef>
                <a:spcPts val="500"/>
              </a:spcBef>
              <a:spcAft>
                <a:spcPts val="0"/>
              </a:spcAft>
              <a:buClr>
                <a:schemeClr val="lt1"/>
              </a:buClr>
              <a:buSzPts val="2000"/>
              <a:buNone/>
            </a:pPr>
            <a:r>
              <a:rPr lang="en-CA">
                <a:solidFill>
                  <a:schemeClr val="lt1"/>
                </a:solidFill>
                <a:latin typeface="Helvetica Neue"/>
                <a:ea typeface="Helvetica Neue"/>
                <a:cs typeface="Helvetica Neue"/>
                <a:sym typeface="Helvetica Neue"/>
              </a:rPr>
              <a:t>Valerie Thomas</a:t>
            </a:r>
            <a:endParaRPr/>
          </a:p>
          <a:p>
            <a:pPr marL="0" lvl="1" indent="0" algn="ctr" rtl="0">
              <a:lnSpc>
                <a:spcPct val="90000"/>
              </a:lnSpc>
              <a:spcBef>
                <a:spcPts val="500"/>
              </a:spcBef>
              <a:spcAft>
                <a:spcPts val="0"/>
              </a:spcAft>
              <a:buClr>
                <a:schemeClr val="lt1"/>
              </a:buClr>
              <a:buSzPts val="2000"/>
              <a:buNone/>
            </a:pPr>
            <a:r>
              <a:rPr lang="en-CA">
                <a:solidFill>
                  <a:schemeClr val="lt1"/>
                </a:solidFill>
                <a:latin typeface="Helvetica Neue"/>
                <a:ea typeface="Helvetica Neue"/>
                <a:cs typeface="Helvetica Neue"/>
                <a:sym typeface="Helvetica Neue"/>
              </a:rPr>
              <a:t>Winnie Wu</a:t>
            </a:r>
            <a:endParaRPr/>
          </a:p>
        </p:txBody>
      </p:sp>
      <p:sp>
        <p:nvSpPr>
          <p:cNvPr id="90" name="Google Shape;90;p13"/>
          <p:cNvSpPr txBox="1"/>
          <p:nvPr/>
        </p:nvSpPr>
        <p:spPr>
          <a:xfrm>
            <a:off x="225425" y="6244925"/>
            <a:ext cx="3000000" cy="3000000"/>
          </a:xfrm>
          <a:prstGeom prst="rect">
            <a:avLst/>
          </a:prstGeom>
          <a:noFill/>
          <a:ln>
            <a:noFill/>
          </a:ln>
        </p:spPr>
        <p:txBody>
          <a:bodyPr spcFirstLastPara="1" wrap="square" lIns="91425" tIns="91425" rIns="91425" bIns="91425" anchor="t" anchorCtr="0">
            <a:noAutofit/>
          </a:bodyPr>
          <a:lstStyle/>
          <a:p>
            <a:pPr marL="0" lvl="1" indent="0" algn="l" rtl="0">
              <a:lnSpc>
                <a:spcPct val="90000"/>
              </a:lnSpc>
              <a:spcBef>
                <a:spcPts val="500"/>
              </a:spcBef>
              <a:spcAft>
                <a:spcPts val="0"/>
              </a:spcAft>
              <a:buNone/>
            </a:pPr>
            <a:r>
              <a:rPr lang="en-CA">
                <a:solidFill>
                  <a:schemeClr val="lt1"/>
                </a:solidFill>
                <a:latin typeface="Helvetica Neue"/>
                <a:ea typeface="Helvetica Neue"/>
                <a:cs typeface="Helvetica Neue"/>
                <a:sym typeface="Helvetica Neue"/>
              </a:rPr>
              <a:t>March 13, 2019</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838200" y="365125"/>
            <a:ext cx="68199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a:solidFill>
                  <a:srgbClr val="00257A"/>
                </a:solidFill>
                <a:latin typeface="Helvetica Neue"/>
                <a:ea typeface="Helvetica Neue"/>
                <a:cs typeface="Helvetica Neue"/>
                <a:sym typeface="Helvetica Neue"/>
              </a:rPr>
              <a:t>Data Analysis</a:t>
            </a:r>
            <a:endParaRPr/>
          </a:p>
        </p:txBody>
      </p:sp>
      <p:sp>
        <p:nvSpPr>
          <p:cNvPr id="199" name="Google Shape;199;p22"/>
          <p:cNvSpPr txBox="1"/>
          <p:nvPr/>
        </p:nvSpPr>
        <p:spPr>
          <a:xfrm>
            <a:off x="838200" y="1893725"/>
            <a:ext cx="10407900" cy="797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CA" sz="1600">
                <a:latin typeface="Helvetica Neue Light"/>
                <a:ea typeface="Helvetica Neue Light"/>
                <a:cs typeface="Helvetica Neue Light"/>
                <a:sym typeface="Helvetica Neue Light"/>
              </a:rPr>
              <a:t>We found in downtown there are more homicides and higher housing prices. However, outside of the downtown core, higher housing prices are not in the same neighbourhoods with high homicides, and are in areas with lower housing prices. When we run a regression, we can see there is not a relationship between these two data sets. </a:t>
            </a:r>
            <a:endParaRPr/>
          </a:p>
        </p:txBody>
      </p:sp>
      <p:sp>
        <p:nvSpPr>
          <p:cNvPr id="200" name="Google Shape;200;p22"/>
          <p:cNvSpPr txBox="1"/>
          <p:nvPr/>
        </p:nvSpPr>
        <p:spPr>
          <a:xfrm>
            <a:off x="922100" y="1405150"/>
            <a:ext cx="9924300" cy="488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CA" sz="1600" b="1">
                <a:solidFill>
                  <a:srgbClr val="00257A"/>
                </a:solidFill>
                <a:latin typeface="Helvetica Neue"/>
                <a:ea typeface="Helvetica Neue"/>
                <a:cs typeface="Helvetica Neue"/>
                <a:sym typeface="Helvetica Neue"/>
              </a:rPr>
              <a:t>Q3.</a:t>
            </a:r>
            <a:r>
              <a:rPr lang="en-CA" sz="1600">
                <a:solidFill>
                  <a:schemeClr val="dk1"/>
                </a:solidFill>
                <a:latin typeface="Helvetica Neue Light"/>
                <a:ea typeface="Helvetica Neue Light"/>
                <a:cs typeface="Helvetica Neue Light"/>
                <a:sym typeface="Helvetica Neue Light"/>
              </a:rPr>
              <a:t> How do homicides and housing prices relate to each other?</a:t>
            </a:r>
            <a:endParaRPr sz="1600">
              <a:solidFill>
                <a:schemeClr val="dk1"/>
              </a:solidFill>
              <a:latin typeface="Helvetica Neue Light"/>
              <a:ea typeface="Helvetica Neue Light"/>
              <a:cs typeface="Helvetica Neue Light"/>
              <a:sym typeface="Helvetica Neue Light"/>
            </a:endParaRPr>
          </a:p>
        </p:txBody>
      </p:sp>
      <p:grpSp>
        <p:nvGrpSpPr>
          <p:cNvPr id="201" name="Google Shape;201;p22"/>
          <p:cNvGrpSpPr/>
          <p:nvPr/>
        </p:nvGrpSpPr>
        <p:grpSpPr>
          <a:xfrm>
            <a:off x="6326275" y="2893850"/>
            <a:ext cx="4520120" cy="3381375"/>
            <a:chOff x="6326275" y="2893850"/>
            <a:chExt cx="4520120" cy="3381375"/>
          </a:xfrm>
        </p:grpSpPr>
        <p:pic>
          <p:nvPicPr>
            <p:cNvPr id="202" name="Google Shape;202;p22"/>
            <p:cNvPicPr preferRelativeResize="0"/>
            <p:nvPr/>
          </p:nvPicPr>
          <p:blipFill>
            <a:blip r:embed="rId3">
              <a:alphaModFix/>
            </a:blip>
            <a:stretch>
              <a:fillRect/>
            </a:stretch>
          </p:blipFill>
          <p:spPr>
            <a:xfrm>
              <a:off x="6326275" y="2893850"/>
              <a:ext cx="4520120" cy="3381375"/>
            </a:xfrm>
            <a:prstGeom prst="rect">
              <a:avLst/>
            </a:prstGeom>
            <a:noFill/>
            <a:ln>
              <a:noFill/>
            </a:ln>
          </p:spPr>
        </p:pic>
        <p:sp>
          <p:nvSpPr>
            <p:cNvPr id="203" name="Google Shape;203;p22"/>
            <p:cNvSpPr txBox="1"/>
            <p:nvPr/>
          </p:nvSpPr>
          <p:spPr>
            <a:xfrm>
              <a:off x="9504950" y="4497825"/>
              <a:ext cx="1016100" cy="574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CA" sz="1200">
                  <a:solidFill>
                    <a:schemeClr val="dk1"/>
                  </a:solidFill>
                  <a:latin typeface="Helvetica Neue Light"/>
                  <a:ea typeface="Helvetica Neue Light"/>
                  <a:cs typeface="Helvetica Neue Light"/>
                  <a:sym typeface="Helvetica Neue Light"/>
                </a:rPr>
                <a:t>r</a:t>
              </a:r>
              <a:r>
                <a:rPr lang="en-CA" sz="1200" baseline="30000">
                  <a:solidFill>
                    <a:schemeClr val="dk1"/>
                  </a:solidFill>
                  <a:latin typeface="Helvetica Neue Light"/>
                  <a:ea typeface="Helvetica Neue Light"/>
                  <a:cs typeface="Helvetica Neue Light"/>
                  <a:sym typeface="Helvetica Neue Light"/>
                </a:rPr>
                <a:t>2 </a:t>
              </a:r>
              <a:r>
                <a:rPr lang="en-CA" sz="1200">
                  <a:solidFill>
                    <a:schemeClr val="dk1"/>
                  </a:solidFill>
                  <a:latin typeface="Helvetica Neue Light"/>
                  <a:ea typeface="Helvetica Neue Light"/>
                  <a:cs typeface="Helvetica Neue Light"/>
                  <a:sym typeface="Helvetica Neue Light"/>
                </a:rPr>
                <a:t>= 0.08</a:t>
              </a:r>
              <a:endParaRPr sz="1200"/>
            </a:p>
          </p:txBody>
        </p:sp>
      </p:grpSp>
      <p:pic>
        <p:nvPicPr>
          <p:cNvPr id="204" name="Google Shape;204;p22"/>
          <p:cNvPicPr preferRelativeResize="0"/>
          <p:nvPr/>
        </p:nvPicPr>
        <p:blipFill>
          <a:blip r:embed="rId4">
            <a:alphaModFix/>
          </a:blip>
          <a:stretch>
            <a:fillRect/>
          </a:stretch>
        </p:blipFill>
        <p:spPr>
          <a:xfrm>
            <a:off x="922100" y="2993149"/>
            <a:ext cx="4648200" cy="3381375"/>
          </a:xfrm>
          <a:prstGeom prst="rect">
            <a:avLst/>
          </a:prstGeom>
          <a:noFill/>
          <a:ln>
            <a:noFill/>
          </a:ln>
        </p:spPr>
      </p:pic>
      <p:sp>
        <p:nvSpPr>
          <p:cNvPr id="205" name="Google Shape;205;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10</a:t>
            </a:fld>
            <a:endParaRPr/>
          </a:p>
        </p:txBody>
      </p:sp>
      <p:sp>
        <p:nvSpPr>
          <p:cNvPr id="206" name="Google Shape;206;p22"/>
          <p:cNvSpPr/>
          <p:nvPr/>
        </p:nvSpPr>
        <p:spPr>
          <a:xfrm>
            <a:off x="1073092" y="3070725"/>
            <a:ext cx="3498900" cy="415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rgbClr val="F2F2F2"/>
                </a:solidFill>
                <a:latin typeface="Calibri"/>
                <a:ea typeface="Calibri"/>
                <a:cs typeface="Calibri"/>
                <a:sym typeface="Calibri"/>
              </a:rPr>
              <a:t>Housing Prices overlayed with Homicides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title"/>
          </p:nvPr>
        </p:nvSpPr>
        <p:spPr>
          <a:xfrm>
            <a:off x="838200" y="365125"/>
            <a:ext cx="68199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a:solidFill>
                  <a:srgbClr val="00257A"/>
                </a:solidFill>
                <a:latin typeface="Helvetica Neue"/>
                <a:ea typeface="Helvetica Neue"/>
                <a:cs typeface="Helvetica Neue"/>
                <a:sym typeface="Helvetica Neue"/>
              </a:rPr>
              <a:t>Conclusion</a:t>
            </a:r>
            <a:endParaRPr/>
          </a:p>
        </p:txBody>
      </p:sp>
      <p:sp>
        <p:nvSpPr>
          <p:cNvPr id="213" name="Google Shape;213;p23"/>
          <p:cNvSpPr txBox="1"/>
          <p:nvPr/>
        </p:nvSpPr>
        <p:spPr>
          <a:xfrm>
            <a:off x="923419" y="2220825"/>
            <a:ext cx="9671700" cy="3722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r>
              <a:rPr lang="en-CA" sz="1600" dirty="0">
                <a:solidFill>
                  <a:schemeClr val="dk1"/>
                </a:solidFill>
                <a:latin typeface="Helvetica Neue Light"/>
                <a:ea typeface="Helvetica Neue Light"/>
                <a:cs typeface="Helvetica Neue Light"/>
                <a:sym typeface="Helvetica Neue Light"/>
              </a:rPr>
              <a:t>Based on our analysis, we were not able to derive a clear relationship between homicides and housing prices in Toronto (r</a:t>
            </a:r>
            <a:r>
              <a:rPr lang="en-CA" sz="1600" baseline="30000" dirty="0">
                <a:solidFill>
                  <a:schemeClr val="dk1"/>
                </a:solidFill>
                <a:latin typeface="Helvetica Neue Light"/>
                <a:ea typeface="Helvetica Neue Light"/>
                <a:cs typeface="Helvetica Neue Light"/>
                <a:sym typeface="Helvetica Neue Light"/>
              </a:rPr>
              <a:t>2 </a:t>
            </a:r>
            <a:r>
              <a:rPr lang="en-CA" sz="1600" dirty="0">
                <a:solidFill>
                  <a:schemeClr val="dk1"/>
                </a:solidFill>
                <a:latin typeface="Helvetica Neue Light"/>
                <a:ea typeface="Helvetica Neue Light"/>
                <a:cs typeface="Helvetica Neue Light"/>
                <a:sym typeface="Helvetica Neue Light"/>
              </a:rPr>
              <a:t>= 0.08), and thus were not able to prove our hypothesis as true. </a:t>
            </a:r>
            <a:endParaRPr sz="1600" dirty="0">
              <a:solidFill>
                <a:schemeClr val="dk1"/>
              </a:solidFill>
              <a:latin typeface="Helvetica Neue Light"/>
              <a:ea typeface="Helvetica Neue Light"/>
              <a:cs typeface="Helvetica Neue Light"/>
              <a:sym typeface="Helvetica Neue Light"/>
            </a:endParaRPr>
          </a:p>
          <a:p>
            <a:pPr marL="0" marR="0" lvl="0" indent="0" algn="l" rtl="0">
              <a:lnSpc>
                <a:spcPct val="90000"/>
              </a:lnSpc>
              <a:spcBef>
                <a:spcPts val="0"/>
              </a:spcBef>
              <a:spcAft>
                <a:spcPts val="0"/>
              </a:spcAft>
              <a:buClr>
                <a:schemeClr val="dk1"/>
              </a:buClr>
              <a:buSzPts val="1600"/>
              <a:buFont typeface="Arial"/>
              <a:buNone/>
            </a:pPr>
            <a:endParaRPr sz="1600" dirty="0">
              <a:solidFill>
                <a:schemeClr val="dk1"/>
              </a:solidFill>
              <a:latin typeface="Helvetica Neue Light"/>
              <a:ea typeface="Helvetica Neue Light"/>
              <a:cs typeface="Helvetica Neue Light"/>
              <a:sym typeface="Helvetica Neue Light"/>
            </a:endParaRPr>
          </a:p>
          <a:p>
            <a:pPr marL="0" marR="0" lvl="0" indent="0" algn="l" rtl="0">
              <a:lnSpc>
                <a:spcPct val="90000"/>
              </a:lnSpc>
              <a:spcBef>
                <a:spcPts val="0"/>
              </a:spcBef>
              <a:spcAft>
                <a:spcPts val="0"/>
              </a:spcAft>
              <a:buClr>
                <a:schemeClr val="dk1"/>
              </a:buClr>
              <a:buSzPts val="1600"/>
              <a:buFont typeface="Arial"/>
              <a:buNone/>
            </a:pPr>
            <a:r>
              <a:rPr lang="en-CA" sz="1600" dirty="0">
                <a:solidFill>
                  <a:schemeClr val="dk1"/>
                </a:solidFill>
                <a:latin typeface="Helvetica Neue Light"/>
                <a:ea typeface="Helvetica Neue Light"/>
                <a:cs typeface="Helvetica Neue Light"/>
                <a:sym typeface="Helvetica Neue Light"/>
              </a:rPr>
              <a:t>We acknowledge there are limitations to this analysis which impact these results. For example, by choosing to use homicides as our crime type, we limited the number of data points to compare housing prices to. Additionally, homicides may not be as strong of a factor in choosing a neighbourhood to live in or the value of a home in that neighbourhood as much as other crime times, e.g. break &amp; enter. We also chose to group our findings by ‘neighbourhood’ vs. FSA. The neighbourhoods returned by Google API are larger land areas than FSAs, and when data was combined into one table, there were only 7 for all of Toronto that had homicides. This meant that while we were able to aggregate more homicides in each neighbourhood, the average housing price was diluted. Each of these factors may have impacted the final regression results. </a:t>
            </a:r>
            <a:endParaRPr sz="1600" dirty="0">
              <a:solidFill>
                <a:schemeClr val="dk1"/>
              </a:solidFill>
              <a:latin typeface="Helvetica Neue Light"/>
              <a:ea typeface="Helvetica Neue Light"/>
              <a:cs typeface="Helvetica Neue Light"/>
              <a:sym typeface="Helvetica Neue Light"/>
            </a:endParaRPr>
          </a:p>
        </p:txBody>
      </p:sp>
      <p:sp>
        <p:nvSpPr>
          <p:cNvPr id="214" name="Google Shape;214;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838200" y="365125"/>
            <a:ext cx="68199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a:solidFill>
                  <a:srgbClr val="00257A"/>
                </a:solidFill>
                <a:latin typeface="Helvetica Neue"/>
                <a:ea typeface="Helvetica Neue"/>
                <a:cs typeface="Helvetica Neue"/>
                <a:sym typeface="Helvetica Neue"/>
              </a:rPr>
              <a:t>Post Mortem </a:t>
            </a:r>
            <a:endParaRPr/>
          </a:p>
        </p:txBody>
      </p:sp>
      <p:sp>
        <p:nvSpPr>
          <p:cNvPr id="221" name="Google Shape;221;p24"/>
          <p:cNvSpPr txBox="1"/>
          <p:nvPr/>
        </p:nvSpPr>
        <p:spPr>
          <a:xfrm>
            <a:off x="923425" y="2291525"/>
            <a:ext cx="4597200" cy="37227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280"/>
              <a:buFont typeface="Arial"/>
              <a:buChar char="•"/>
            </a:pPr>
            <a:r>
              <a:rPr lang="en-CA" sz="1600" b="0" i="0" dirty="0">
                <a:solidFill>
                  <a:schemeClr val="dk1"/>
                </a:solidFill>
                <a:latin typeface="Helvetica Neue Light"/>
                <a:ea typeface="Helvetica Neue Light"/>
                <a:cs typeface="Helvetica Neue Light"/>
                <a:sym typeface="Helvetica Neue Light"/>
              </a:rPr>
              <a:t>Housing Price data – could only find one set for Toronto, limiting us to 2016 data only</a:t>
            </a:r>
          </a:p>
          <a:p>
            <a:pPr marR="0" lvl="0" algn="l" rtl="0">
              <a:lnSpc>
                <a:spcPct val="90000"/>
              </a:lnSpc>
              <a:spcBef>
                <a:spcPts val="0"/>
              </a:spcBef>
              <a:spcAft>
                <a:spcPts val="0"/>
              </a:spcAft>
              <a:buClr>
                <a:schemeClr val="dk1"/>
              </a:buClr>
              <a:buSzPts val="1280"/>
            </a:pPr>
            <a:endParaRPr lang="en-CA" sz="1600" b="0" i="0" dirty="0">
              <a:solidFill>
                <a:schemeClr val="dk1"/>
              </a:solidFill>
              <a:latin typeface="Helvetica Neue Light"/>
              <a:ea typeface="Helvetica Neue Light"/>
              <a:cs typeface="Helvetica Neue Light"/>
              <a:sym typeface="Helvetica Neue Light"/>
            </a:endParaRPr>
          </a:p>
          <a:p>
            <a:pPr marL="285750" marR="0" lvl="0" indent="-285750" algn="l" rtl="0">
              <a:lnSpc>
                <a:spcPct val="90000"/>
              </a:lnSpc>
              <a:spcBef>
                <a:spcPts val="0"/>
              </a:spcBef>
              <a:spcAft>
                <a:spcPts val="0"/>
              </a:spcAft>
              <a:buClr>
                <a:schemeClr val="dk1"/>
              </a:buClr>
              <a:buSzPts val="1280"/>
              <a:buFont typeface="Arial"/>
              <a:buChar char="•"/>
            </a:pPr>
            <a:r>
              <a:rPr lang="en-CA" sz="1600" b="0" i="0" dirty="0">
                <a:solidFill>
                  <a:schemeClr val="dk1"/>
                </a:solidFill>
                <a:latin typeface="Helvetica Neue Light"/>
                <a:ea typeface="Helvetica Neue Light"/>
                <a:cs typeface="Helvetica Neue Light"/>
                <a:sym typeface="Helvetica Neue Light"/>
              </a:rPr>
              <a:t>Postal code/neighbourhood as common key – maxed out limits on API calls</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600" b="0" i="0" dirty="0">
                <a:solidFill>
                  <a:schemeClr val="dk1"/>
                </a:solidFill>
                <a:latin typeface="Helvetica Neue Light"/>
                <a:ea typeface="Helvetica Neue Light"/>
                <a:cs typeface="Helvetica Neue Light"/>
                <a:sym typeface="Helvetica Neue Light"/>
              </a:rPr>
              <a:t>Combining datasets – determining how to merge homicide df and </a:t>
            </a:r>
            <a:r>
              <a:rPr lang="en-CA" sz="1600" dirty="0">
                <a:solidFill>
                  <a:schemeClr val="dk1"/>
                </a:solidFill>
                <a:latin typeface="Helvetica Neue Light"/>
                <a:ea typeface="Helvetica Neue Light"/>
                <a:cs typeface="Helvetica Neue Light"/>
                <a:sym typeface="Helvetica Neue Light"/>
              </a:rPr>
              <a:t>housing price df</a:t>
            </a:r>
            <a:endParaRPr sz="1600" dirty="0">
              <a:solidFill>
                <a:schemeClr val="dk1"/>
              </a:solidFill>
              <a:latin typeface="Helvetica Neue Light"/>
              <a:ea typeface="Helvetica Neue Light"/>
              <a:cs typeface="Helvetica Neue Light"/>
              <a:sym typeface="Helvetica Neue Light"/>
            </a:endParaRPr>
          </a:p>
          <a:p>
            <a:pPr marL="285750" marR="0" lvl="0" indent="-285750" algn="l" rtl="0">
              <a:lnSpc>
                <a:spcPct val="90000"/>
              </a:lnSpc>
              <a:spcBef>
                <a:spcPts val="1600"/>
              </a:spcBef>
              <a:spcAft>
                <a:spcPts val="0"/>
              </a:spcAft>
              <a:buClr>
                <a:schemeClr val="dk1"/>
              </a:buClr>
              <a:buSzPts val="1280"/>
              <a:buFont typeface="Arial"/>
              <a:buChar char="•"/>
            </a:pPr>
            <a:r>
              <a:rPr lang="en-CA" sz="1600" dirty="0">
                <a:solidFill>
                  <a:schemeClr val="dk1"/>
                </a:solidFill>
                <a:latin typeface="Helvetica Neue Light"/>
                <a:ea typeface="Helvetica Neue Light"/>
                <a:cs typeface="Helvetica Neue Light"/>
                <a:sym typeface="Helvetica Neue Light"/>
              </a:rPr>
              <a:t>Homicide data points are disproportionately smaller than housing price data points </a:t>
            </a:r>
            <a:endParaRPr sz="1600" dirty="0">
              <a:solidFill>
                <a:schemeClr val="dk1"/>
              </a:solidFill>
              <a:latin typeface="Helvetica Neue Light"/>
              <a:ea typeface="Helvetica Neue Light"/>
              <a:cs typeface="Helvetica Neue Light"/>
              <a:sym typeface="Helvetica Neue Light"/>
            </a:endParaRPr>
          </a:p>
          <a:p>
            <a:pPr marL="285750" marR="0" lvl="0" indent="-285750" algn="l" rtl="0">
              <a:lnSpc>
                <a:spcPct val="90000"/>
              </a:lnSpc>
              <a:spcBef>
                <a:spcPts val="1600"/>
              </a:spcBef>
              <a:spcAft>
                <a:spcPts val="0"/>
              </a:spcAft>
              <a:buClr>
                <a:schemeClr val="dk1"/>
              </a:buClr>
              <a:buSzPts val="1280"/>
              <a:buFont typeface="Arial"/>
              <a:buChar char="•"/>
            </a:pPr>
            <a:r>
              <a:rPr lang="en-CA" sz="1600" b="0" i="0" dirty="0">
                <a:solidFill>
                  <a:schemeClr val="dk1"/>
                </a:solidFill>
                <a:latin typeface="Helvetica Neue Light"/>
                <a:ea typeface="Helvetica Neue Light"/>
                <a:cs typeface="Helvetica Neue Light"/>
                <a:sym typeface="Helvetica Neue Light"/>
              </a:rPr>
              <a:t>Organizing pushes to </a:t>
            </a:r>
            <a:r>
              <a:rPr lang="en-CA" sz="1600" dirty="0">
                <a:solidFill>
                  <a:schemeClr val="dk1"/>
                </a:solidFill>
                <a:latin typeface="Helvetica Neue Light"/>
                <a:ea typeface="Helvetica Neue Light"/>
                <a:cs typeface="Helvetica Neue Light"/>
                <a:sym typeface="Helvetica Neue Light"/>
              </a:rPr>
              <a:t>G</a:t>
            </a:r>
            <a:r>
              <a:rPr lang="en-CA" sz="1600" b="0" i="0" dirty="0">
                <a:solidFill>
                  <a:schemeClr val="dk1"/>
                </a:solidFill>
                <a:latin typeface="Helvetica Neue Light"/>
                <a:ea typeface="Helvetica Neue Light"/>
                <a:cs typeface="Helvetica Neue Light"/>
                <a:sym typeface="Helvetica Neue Light"/>
              </a:rPr>
              <a:t>it</a:t>
            </a:r>
            <a:r>
              <a:rPr lang="en-CA" sz="1600" dirty="0">
                <a:solidFill>
                  <a:schemeClr val="dk1"/>
                </a:solidFill>
                <a:latin typeface="Helvetica Neue Light"/>
                <a:ea typeface="Helvetica Neue Light"/>
                <a:cs typeface="Helvetica Neue Light"/>
                <a:sym typeface="Helvetica Neue Light"/>
              </a:rPr>
              <a:t>H</a:t>
            </a:r>
            <a:r>
              <a:rPr lang="en-CA" sz="1600" b="0" i="0" dirty="0">
                <a:solidFill>
                  <a:schemeClr val="dk1"/>
                </a:solidFill>
                <a:latin typeface="Helvetica Neue Light"/>
                <a:ea typeface="Helvetica Neue Light"/>
                <a:cs typeface="Helvetica Neue Light"/>
                <a:sym typeface="Helvetica Neue Light"/>
              </a:rPr>
              <a:t>ub and combining analysis components from different team members</a:t>
            </a:r>
            <a:endParaRPr sz="1600" dirty="0">
              <a:solidFill>
                <a:schemeClr val="dk1"/>
              </a:solidFill>
              <a:latin typeface="Helvetica Neue Light"/>
              <a:ea typeface="Helvetica Neue Light"/>
              <a:cs typeface="Helvetica Neue Light"/>
              <a:sym typeface="Helvetica Neue Light"/>
            </a:endParaRPr>
          </a:p>
        </p:txBody>
      </p:sp>
      <p:sp>
        <p:nvSpPr>
          <p:cNvPr id="222" name="Google Shape;222;p24"/>
          <p:cNvSpPr txBox="1"/>
          <p:nvPr/>
        </p:nvSpPr>
        <p:spPr>
          <a:xfrm>
            <a:off x="6781800" y="1700345"/>
            <a:ext cx="5076900" cy="39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257A"/>
              </a:buClr>
              <a:buSzPts val="1800"/>
              <a:buFont typeface="Arial"/>
              <a:buNone/>
            </a:pPr>
            <a:r>
              <a:rPr lang="en-CA" sz="1800" b="1" i="0" u="none" strike="noStrike" cap="none">
                <a:solidFill>
                  <a:srgbClr val="00257A"/>
                </a:solidFill>
                <a:latin typeface="Helvetica Neue"/>
                <a:ea typeface="Helvetica Neue"/>
                <a:cs typeface="Helvetica Neue"/>
                <a:sym typeface="Helvetica Neue"/>
              </a:rPr>
              <a:t>Further Exploration</a:t>
            </a:r>
            <a:endParaRPr/>
          </a:p>
        </p:txBody>
      </p:sp>
      <p:sp>
        <p:nvSpPr>
          <p:cNvPr id="223" name="Google Shape;223;p24"/>
          <p:cNvSpPr txBox="1"/>
          <p:nvPr/>
        </p:nvSpPr>
        <p:spPr>
          <a:xfrm>
            <a:off x="923929" y="1700346"/>
            <a:ext cx="4921500" cy="395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257A"/>
              </a:buClr>
              <a:buSzPts val="1800"/>
              <a:buFont typeface="Arial"/>
              <a:buNone/>
            </a:pPr>
            <a:r>
              <a:rPr lang="en-CA" sz="1800" b="1" i="0" u="none" strike="noStrike" cap="none">
                <a:solidFill>
                  <a:srgbClr val="00257A"/>
                </a:solidFill>
                <a:latin typeface="Helvetica Neue"/>
                <a:ea typeface="Helvetica Neue"/>
                <a:cs typeface="Helvetica Neue"/>
                <a:sym typeface="Helvetica Neue"/>
              </a:rPr>
              <a:t>Key Challenges</a:t>
            </a:r>
            <a:endParaRPr/>
          </a:p>
        </p:txBody>
      </p:sp>
      <p:cxnSp>
        <p:nvCxnSpPr>
          <p:cNvPr id="224" name="Google Shape;224;p24"/>
          <p:cNvCxnSpPr/>
          <p:nvPr/>
        </p:nvCxnSpPr>
        <p:spPr>
          <a:xfrm>
            <a:off x="1004936" y="2030326"/>
            <a:ext cx="4327620" cy="0"/>
          </a:xfrm>
          <a:prstGeom prst="straightConnector1">
            <a:avLst/>
          </a:prstGeom>
          <a:noFill/>
          <a:ln w="9525" cap="flat" cmpd="sng">
            <a:solidFill>
              <a:srgbClr val="AEABAB"/>
            </a:solidFill>
            <a:prstDash val="solid"/>
            <a:miter lim="800000"/>
            <a:headEnd type="none" w="sm" len="sm"/>
            <a:tailEnd type="none" w="sm" len="sm"/>
          </a:ln>
        </p:spPr>
      </p:cxnSp>
      <p:cxnSp>
        <p:nvCxnSpPr>
          <p:cNvPr id="225" name="Google Shape;225;p24"/>
          <p:cNvCxnSpPr/>
          <p:nvPr/>
        </p:nvCxnSpPr>
        <p:spPr>
          <a:xfrm>
            <a:off x="6853240" y="2030326"/>
            <a:ext cx="4212000" cy="0"/>
          </a:xfrm>
          <a:prstGeom prst="straightConnector1">
            <a:avLst/>
          </a:prstGeom>
          <a:noFill/>
          <a:ln w="9525" cap="flat" cmpd="sng">
            <a:solidFill>
              <a:srgbClr val="AEABAB"/>
            </a:solidFill>
            <a:prstDash val="solid"/>
            <a:miter lim="800000"/>
            <a:headEnd type="none" w="sm" len="sm"/>
            <a:tailEnd type="none" w="sm" len="sm"/>
          </a:ln>
        </p:spPr>
      </p:cxnSp>
      <p:sp>
        <p:nvSpPr>
          <p:cNvPr id="226" name="Google Shape;226;p24"/>
          <p:cNvSpPr txBox="1"/>
          <p:nvPr/>
        </p:nvSpPr>
        <p:spPr>
          <a:xfrm>
            <a:off x="6853250" y="2278600"/>
            <a:ext cx="4494900" cy="37227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280"/>
              <a:buFont typeface="Arial"/>
              <a:buChar char="•"/>
            </a:pPr>
            <a:r>
              <a:rPr lang="en-CA" sz="1600" b="0" i="0">
                <a:solidFill>
                  <a:schemeClr val="dk1"/>
                </a:solidFill>
                <a:latin typeface="Helvetica Neue Light"/>
                <a:ea typeface="Helvetica Neue Light"/>
                <a:cs typeface="Helvetica Neue Light"/>
                <a:sym typeface="Helvetica Neue Light"/>
              </a:rPr>
              <a:t>Crime types – Researching how crime types impact home purchases as a starting point, and including those crimes into our analysis</a:t>
            </a:r>
            <a:endParaRPr sz="1600"/>
          </a:p>
          <a:p>
            <a:pPr marL="285750" marR="0" lvl="0" indent="-285750" algn="l" rtl="0">
              <a:lnSpc>
                <a:spcPct val="90000"/>
              </a:lnSpc>
              <a:spcBef>
                <a:spcPts val="1600"/>
              </a:spcBef>
              <a:spcAft>
                <a:spcPts val="0"/>
              </a:spcAft>
              <a:buClr>
                <a:schemeClr val="dk1"/>
              </a:buClr>
              <a:buSzPts val="1280"/>
              <a:buFont typeface="Arial"/>
              <a:buChar char="•"/>
            </a:pPr>
            <a:r>
              <a:rPr lang="en-CA" sz="1600" b="0" i="0">
                <a:solidFill>
                  <a:schemeClr val="dk1"/>
                </a:solidFill>
                <a:latin typeface="Helvetica Neue Light"/>
                <a:ea typeface="Helvetica Neue Light"/>
                <a:cs typeface="Helvetica Neue Light"/>
                <a:sym typeface="Helvetica Neue Light"/>
              </a:rPr>
              <a:t>Stats Canada – to layer on additional demographic data such as income or population size of neighbourhoods, to further investigate factors at play</a:t>
            </a:r>
            <a:endParaRPr sz="1600"/>
          </a:p>
          <a:p>
            <a:pPr marL="0" marR="0" lvl="0" indent="0" algn="l" rtl="0">
              <a:lnSpc>
                <a:spcPct val="90000"/>
              </a:lnSpc>
              <a:spcBef>
                <a:spcPts val="1600"/>
              </a:spcBef>
              <a:spcAft>
                <a:spcPts val="0"/>
              </a:spcAft>
              <a:buClr>
                <a:schemeClr val="dk1"/>
              </a:buClr>
              <a:buSzPts val="1600"/>
              <a:buFont typeface="Arial"/>
              <a:buNone/>
            </a:pPr>
            <a:endParaRPr sz="1600" b="0" i="0">
              <a:solidFill>
                <a:schemeClr val="dk1"/>
              </a:solidFill>
              <a:latin typeface="Helvetica Neue Light"/>
              <a:ea typeface="Helvetica Neue Light"/>
              <a:cs typeface="Helvetica Neue Light"/>
              <a:sym typeface="Helvetica Neue Light"/>
            </a:endParaRPr>
          </a:p>
        </p:txBody>
      </p:sp>
      <p:sp>
        <p:nvSpPr>
          <p:cNvPr id="227" name="Google Shape;227;p2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57A"/>
        </a:solidFill>
        <a:effectLst/>
      </p:bgPr>
    </p:bg>
    <p:spTree>
      <p:nvGrpSpPr>
        <p:cNvPr id="1" name="Shape 231"/>
        <p:cNvGrpSpPr/>
        <p:nvPr/>
      </p:nvGrpSpPr>
      <p:grpSpPr>
        <a:xfrm>
          <a:off x="0" y="0"/>
          <a:ext cx="0" cy="0"/>
          <a:chOff x="0" y="0"/>
          <a:chExt cx="0" cy="0"/>
        </a:xfrm>
      </p:grpSpPr>
      <p:sp>
        <p:nvSpPr>
          <p:cNvPr id="232" name="Google Shape;232;p25"/>
          <p:cNvSpPr txBox="1">
            <a:spLocks noGrp="1"/>
          </p:cNvSpPr>
          <p:nvPr>
            <p:ph type="title"/>
          </p:nvPr>
        </p:nvSpPr>
        <p:spPr>
          <a:xfrm>
            <a:off x="2686050" y="2627035"/>
            <a:ext cx="6819900" cy="160393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000"/>
              <a:buFont typeface="Helvetica Neue"/>
              <a:buNone/>
            </a:pPr>
            <a:r>
              <a:rPr lang="en-CA" sz="6000" b="1">
                <a:solidFill>
                  <a:schemeClr val="lt1"/>
                </a:solidFill>
                <a:latin typeface="Helvetica Neue"/>
                <a:ea typeface="Helvetica Neue"/>
                <a:cs typeface="Helvetica Neue"/>
                <a:sym typeface="Helvetica Neue"/>
              </a:rPr>
              <a:t>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608017"/>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257A"/>
              </a:buClr>
              <a:buSzPts val="4400"/>
              <a:buFont typeface="Helvetica Neue"/>
              <a:buNone/>
            </a:pPr>
            <a:r>
              <a:rPr lang="en-CA" b="1">
                <a:solidFill>
                  <a:srgbClr val="00257A"/>
                </a:solidFill>
                <a:latin typeface="Helvetica Neue"/>
                <a:ea typeface="Helvetica Neue"/>
                <a:cs typeface="Helvetica Neue"/>
                <a:sym typeface="Helvetica Neue"/>
              </a:rPr>
              <a:t>Table of Contents</a:t>
            </a:r>
            <a:endParaRPr/>
          </a:p>
        </p:txBody>
      </p:sp>
      <p:graphicFrame>
        <p:nvGraphicFramePr>
          <p:cNvPr id="96" name="Google Shape;96;p14"/>
          <p:cNvGraphicFramePr/>
          <p:nvPr/>
        </p:nvGraphicFramePr>
        <p:xfrm>
          <a:off x="4168686" y="2005012"/>
          <a:ext cx="3854625" cy="3952900"/>
        </p:xfrm>
        <a:graphic>
          <a:graphicData uri="http://schemas.openxmlformats.org/drawingml/2006/table">
            <a:tbl>
              <a:tblPr firstRow="1" bandRow="1">
                <a:noFill/>
                <a:tableStyleId>{BE76E30D-0B51-424C-B931-269359FDC07F}</a:tableStyleId>
              </a:tblPr>
              <a:tblGrid>
                <a:gridCol w="3854625">
                  <a:extLst>
                    <a:ext uri="{9D8B030D-6E8A-4147-A177-3AD203B41FA5}">
                      <a16:colId xmlns:a16="http://schemas.microsoft.com/office/drawing/2014/main" val="20000"/>
                    </a:ext>
                  </a:extLst>
                </a:gridCol>
              </a:tblGrid>
              <a:tr h="564700">
                <a:tc>
                  <a:txBody>
                    <a:bodyPr/>
                    <a:lstStyle/>
                    <a:p>
                      <a:pPr marL="0" marR="0" lvl="0" indent="0" algn="ctr" rtl="0">
                        <a:lnSpc>
                          <a:spcPct val="100000"/>
                        </a:lnSpc>
                        <a:spcBef>
                          <a:spcPts val="0"/>
                        </a:spcBef>
                        <a:spcAft>
                          <a:spcPts val="0"/>
                        </a:spcAft>
                        <a:buClr>
                          <a:schemeClr val="dk1"/>
                        </a:buClr>
                        <a:buSzPts val="2000"/>
                        <a:buFont typeface="Helvetica Neue Light"/>
                        <a:buNone/>
                      </a:pPr>
                      <a:r>
                        <a:rPr lang="en-CA" sz="2000" b="0" i="0" u="none" strike="noStrike" cap="none">
                          <a:solidFill>
                            <a:schemeClr val="dk1"/>
                          </a:solidFill>
                          <a:latin typeface="Helvetica Neue Light"/>
                          <a:ea typeface="Helvetica Neue Light"/>
                          <a:cs typeface="Helvetica Neue Light"/>
                          <a:sym typeface="Helvetica Neue Light"/>
                        </a:rPr>
                        <a:t>Introduction</a:t>
                      </a:r>
                      <a:endParaRPr/>
                    </a:p>
                  </a:txBody>
                  <a:tcPr marL="62450" marR="62450" marT="45725" marB="45725" anchor="ctr">
                    <a:lnB w="12700" cap="flat" cmpd="sng">
                      <a:solidFill>
                        <a:srgbClr val="AEABAB"/>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64700">
                <a:tc>
                  <a:txBody>
                    <a:bodyPr/>
                    <a:lstStyle/>
                    <a:p>
                      <a:pPr marL="0" marR="0" lvl="0" indent="0" algn="ctr" rtl="0">
                        <a:lnSpc>
                          <a:spcPct val="100000"/>
                        </a:lnSpc>
                        <a:spcBef>
                          <a:spcPts val="0"/>
                        </a:spcBef>
                        <a:spcAft>
                          <a:spcPts val="0"/>
                        </a:spcAft>
                        <a:buClr>
                          <a:schemeClr val="dk1"/>
                        </a:buClr>
                        <a:buSzPts val="2000"/>
                        <a:buFont typeface="Helvetica Neue Light"/>
                        <a:buNone/>
                      </a:pPr>
                      <a:r>
                        <a:rPr lang="en-CA" sz="2000" b="0" i="0" u="none" strike="noStrike" cap="none">
                          <a:solidFill>
                            <a:schemeClr val="dk1"/>
                          </a:solidFill>
                          <a:latin typeface="Helvetica Neue Light"/>
                          <a:ea typeface="Helvetica Neue Light"/>
                          <a:cs typeface="Helvetica Neue Light"/>
                          <a:sym typeface="Helvetica Neue Light"/>
                        </a:rPr>
                        <a:t>Questions &amp; Data</a:t>
                      </a:r>
                      <a:endParaRPr/>
                    </a:p>
                  </a:txBody>
                  <a:tcPr marL="62450" marR="62450" marT="45725" marB="45725" anchor="ct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64700">
                <a:tc>
                  <a:txBody>
                    <a:bodyPr/>
                    <a:lstStyle/>
                    <a:p>
                      <a:pPr marL="0" marR="0" lvl="0" indent="0" algn="ctr" rtl="0">
                        <a:lnSpc>
                          <a:spcPct val="100000"/>
                        </a:lnSpc>
                        <a:spcBef>
                          <a:spcPts val="0"/>
                        </a:spcBef>
                        <a:spcAft>
                          <a:spcPts val="0"/>
                        </a:spcAft>
                        <a:buClr>
                          <a:schemeClr val="dk1"/>
                        </a:buClr>
                        <a:buSzPts val="2000"/>
                        <a:buFont typeface="Helvetica Neue Light"/>
                        <a:buNone/>
                      </a:pPr>
                      <a:r>
                        <a:rPr lang="en-CA" sz="2000" b="0" i="0" u="none" strike="noStrike" cap="none">
                          <a:solidFill>
                            <a:schemeClr val="dk1"/>
                          </a:solidFill>
                          <a:latin typeface="Helvetica Neue Light"/>
                          <a:ea typeface="Helvetica Neue Light"/>
                          <a:cs typeface="Helvetica Neue Light"/>
                          <a:sym typeface="Helvetica Neue Light"/>
                        </a:rPr>
                        <a:t>Data Cleanup &amp; Exploration</a:t>
                      </a:r>
                      <a:endParaRPr/>
                    </a:p>
                  </a:txBody>
                  <a:tcPr marL="62450" marR="62450" marT="45725" marB="45725" anchor="ct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64700">
                <a:tc>
                  <a:txBody>
                    <a:bodyPr/>
                    <a:lstStyle/>
                    <a:p>
                      <a:pPr marL="0" marR="0" lvl="0" indent="0" algn="ctr" rtl="0">
                        <a:lnSpc>
                          <a:spcPct val="100000"/>
                        </a:lnSpc>
                        <a:spcBef>
                          <a:spcPts val="0"/>
                        </a:spcBef>
                        <a:spcAft>
                          <a:spcPts val="0"/>
                        </a:spcAft>
                        <a:buClr>
                          <a:schemeClr val="dk1"/>
                        </a:buClr>
                        <a:buSzPts val="2000"/>
                        <a:buFont typeface="Helvetica Neue Light"/>
                        <a:buNone/>
                      </a:pPr>
                      <a:r>
                        <a:rPr lang="en-CA" sz="2000" b="0" i="0" u="none" strike="noStrike" cap="none">
                          <a:solidFill>
                            <a:schemeClr val="dk1"/>
                          </a:solidFill>
                          <a:latin typeface="Helvetica Neue Light"/>
                          <a:ea typeface="Helvetica Neue Light"/>
                          <a:cs typeface="Helvetica Neue Light"/>
                          <a:sym typeface="Helvetica Neue Light"/>
                        </a:rPr>
                        <a:t>Data Analysis</a:t>
                      </a:r>
                      <a:endParaRPr/>
                    </a:p>
                  </a:txBody>
                  <a:tcPr marL="62450" marR="62450" marT="45725" marB="45725" anchor="ct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64700">
                <a:tc>
                  <a:txBody>
                    <a:bodyPr/>
                    <a:lstStyle/>
                    <a:p>
                      <a:pPr marL="0" marR="0" lvl="0" indent="0" algn="ctr" rtl="0">
                        <a:lnSpc>
                          <a:spcPct val="100000"/>
                        </a:lnSpc>
                        <a:spcBef>
                          <a:spcPts val="0"/>
                        </a:spcBef>
                        <a:spcAft>
                          <a:spcPts val="0"/>
                        </a:spcAft>
                        <a:buClr>
                          <a:schemeClr val="dk1"/>
                        </a:buClr>
                        <a:buSzPts val="2000"/>
                        <a:buFont typeface="Helvetica Neue Light"/>
                        <a:buNone/>
                      </a:pPr>
                      <a:r>
                        <a:rPr lang="en-CA" sz="2000" b="0" i="0" u="none" strike="noStrike" cap="none">
                          <a:solidFill>
                            <a:schemeClr val="dk1"/>
                          </a:solidFill>
                          <a:latin typeface="Helvetica Neue Light"/>
                          <a:ea typeface="Helvetica Neue Light"/>
                          <a:cs typeface="Helvetica Neue Light"/>
                          <a:sym typeface="Helvetica Neue Light"/>
                        </a:rPr>
                        <a:t>Conclusion </a:t>
                      </a:r>
                      <a:endParaRPr/>
                    </a:p>
                  </a:txBody>
                  <a:tcPr marL="62450" marR="62450" marT="45725" marB="45725" anchor="ct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564700">
                <a:tc>
                  <a:txBody>
                    <a:bodyPr/>
                    <a:lstStyle/>
                    <a:p>
                      <a:pPr marL="0" marR="0" lvl="0" indent="0" algn="ctr" rtl="0">
                        <a:lnSpc>
                          <a:spcPct val="100000"/>
                        </a:lnSpc>
                        <a:spcBef>
                          <a:spcPts val="0"/>
                        </a:spcBef>
                        <a:spcAft>
                          <a:spcPts val="0"/>
                        </a:spcAft>
                        <a:buClr>
                          <a:schemeClr val="dk1"/>
                        </a:buClr>
                        <a:buSzPts val="2000"/>
                        <a:buFont typeface="Helvetica Neue Light"/>
                        <a:buNone/>
                      </a:pPr>
                      <a:r>
                        <a:rPr lang="en-CA" sz="2000" b="0" i="0" u="none" strike="noStrike" cap="none">
                          <a:solidFill>
                            <a:schemeClr val="dk1"/>
                          </a:solidFill>
                          <a:latin typeface="Helvetica Neue Light"/>
                          <a:ea typeface="Helvetica Neue Light"/>
                          <a:cs typeface="Helvetica Neue Light"/>
                          <a:sym typeface="Helvetica Neue Light"/>
                        </a:rPr>
                        <a:t>Post Mortem</a:t>
                      </a:r>
                      <a:endParaRPr/>
                    </a:p>
                  </a:txBody>
                  <a:tcPr marL="62450" marR="62450" marT="45725" marB="45725" anchor="ctr">
                    <a:lnT w="12700" cap="flat" cmpd="sng">
                      <a:solidFill>
                        <a:srgbClr val="AEABAB"/>
                      </a:solidFill>
                      <a:prstDash val="solid"/>
                      <a:round/>
                      <a:headEnd type="none" w="sm" len="sm"/>
                      <a:tailEnd type="none" w="sm" len="sm"/>
                    </a:lnT>
                    <a:lnB w="12700" cap="flat" cmpd="sng">
                      <a:solidFill>
                        <a:srgbClr val="AEABAB"/>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564700">
                <a:tc>
                  <a:txBody>
                    <a:bodyPr/>
                    <a:lstStyle/>
                    <a:p>
                      <a:pPr marL="0" marR="0" lvl="0" indent="0" algn="ctr" rtl="0">
                        <a:lnSpc>
                          <a:spcPct val="100000"/>
                        </a:lnSpc>
                        <a:spcBef>
                          <a:spcPts val="0"/>
                        </a:spcBef>
                        <a:spcAft>
                          <a:spcPts val="0"/>
                        </a:spcAft>
                        <a:buClr>
                          <a:schemeClr val="dk1"/>
                        </a:buClr>
                        <a:buSzPts val="2000"/>
                        <a:buFont typeface="Helvetica Neue Light"/>
                        <a:buNone/>
                      </a:pPr>
                      <a:r>
                        <a:rPr lang="en-CA" sz="2000" b="0" i="0" u="none" strike="noStrike" cap="none">
                          <a:solidFill>
                            <a:schemeClr val="dk1"/>
                          </a:solidFill>
                          <a:latin typeface="Helvetica Neue Light"/>
                          <a:ea typeface="Helvetica Neue Light"/>
                          <a:cs typeface="Helvetica Neue Light"/>
                          <a:sym typeface="Helvetica Neue Light"/>
                        </a:rPr>
                        <a:t>Discussion</a:t>
                      </a:r>
                      <a:endParaRPr/>
                    </a:p>
                  </a:txBody>
                  <a:tcPr marL="62450" marR="62450" marT="45725" marB="45725" anchor="ctr">
                    <a:lnT w="12700" cap="flat" cmpd="sng">
                      <a:solidFill>
                        <a:srgbClr val="AEABAB"/>
                      </a:solidFill>
                      <a:prstDash val="solid"/>
                      <a:round/>
                      <a:headEnd type="none" w="sm" len="sm"/>
                      <a:tailEnd type="none" w="sm" len="sm"/>
                    </a:lnT>
                    <a:solidFill>
                      <a:srgbClr val="FFFFFF"/>
                    </a:solidFill>
                  </a:tcPr>
                </a:tc>
                <a:extLst>
                  <a:ext uri="{0D108BD9-81ED-4DB2-BD59-A6C34878D82A}">
                    <a16:rowId xmlns:a16="http://schemas.microsoft.com/office/drawing/2014/main" val="10006"/>
                  </a:ext>
                </a:extLst>
              </a:tr>
            </a:tbl>
          </a:graphicData>
        </a:graphic>
      </p:graphicFrame>
      <p:sp>
        <p:nvSpPr>
          <p:cNvPr id="97" name="Google Shape;97;p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38200" y="365125"/>
            <a:ext cx="68199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a:solidFill>
                  <a:srgbClr val="00257A"/>
                </a:solidFill>
                <a:latin typeface="Helvetica Neue"/>
                <a:ea typeface="Helvetica Neue"/>
                <a:cs typeface="Helvetica Neue"/>
                <a:sym typeface="Helvetica Neue"/>
              </a:rPr>
              <a:t>Introduction</a:t>
            </a:r>
            <a:endParaRPr/>
          </a:p>
        </p:txBody>
      </p:sp>
      <p:sp>
        <p:nvSpPr>
          <p:cNvPr id="104" name="Google Shape;104;p15"/>
          <p:cNvSpPr txBox="1"/>
          <p:nvPr/>
        </p:nvSpPr>
        <p:spPr>
          <a:xfrm>
            <a:off x="837703" y="2435142"/>
            <a:ext cx="4223395" cy="64156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280"/>
              <a:buFont typeface="Arial"/>
              <a:buNone/>
            </a:pPr>
            <a:r>
              <a:rPr lang="en-CA" sz="1800" b="0" i="0" u="none" strike="noStrike" cap="none" dirty="0">
                <a:solidFill>
                  <a:schemeClr val="dk1"/>
                </a:solidFill>
                <a:latin typeface="Helvetica Neue Light"/>
                <a:ea typeface="Helvetica Neue Light"/>
                <a:cs typeface="Helvetica Neue Light"/>
                <a:sym typeface="Helvetica Neue Light"/>
              </a:rPr>
              <a:t>What is the relationship between crime and housing prices in Toronto?</a:t>
            </a:r>
            <a:endParaRPr sz="1600" dirty="0"/>
          </a:p>
          <a:p>
            <a:pPr marL="0" marR="0" lvl="0" indent="0" algn="l" rtl="0">
              <a:lnSpc>
                <a:spcPct val="90000"/>
              </a:lnSpc>
              <a:spcBef>
                <a:spcPts val="1600"/>
              </a:spcBef>
              <a:spcAft>
                <a:spcPts val="0"/>
              </a:spcAft>
              <a:buClr>
                <a:schemeClr val="dk1"/>
              </a:buClr>
              <a:buSzPts val="1280"/>
              <a:buFont typeface="Arial"/>
              <a:buNone/>
            </a:pPr>
            <a:endParaRPr sz="1800" b="0" i="0" u="none" strike="noStrike" cap="none" dirty="0">
              <a:solidFill>
                <a:srgbClr val="000000"/>
              </a:solidFill>
              <a:latin typeface="Helvetica Neue Light"/>
              <a:ea typeface="Helvetica Neue Light"/>
              <a:cs typeface="Helvetica Neue Light"/>
              <a:sym typeface="Helvetica Neue Light"/>
            </a:endParaRPr>
          </a:p>
        </p:txBody>
      </p:sp>
      <p:sp>
        <p:nvSpPr>
          <p:cNvPr id="105" name="Google Shape;105;p15"/>
          <p:cNvSpPr txBox="1"/>
          <p:nvPr/>
        </p:nvSpPr>
        <p:spPr>
          <a:xfrm>
            <a:off x="6096001" y="2435142"/>
            <a:ext cx="3905250" cy="53666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280"/>
              <a:buFont typeface="Arial"/>
              <a:buNone/>
            </a:pPr>
            <a:r>
              <a:rPr lang="en-CA" sz="1800" b="0" i="0" u="none" strike="noStrike" cap="none">
                <a:solidFill>
                  <a:schemeClr val="dk1"/>
                </a:solidFill>
                <a:latin typeface="Helvetica Neue Light"/>
                <a:ea typeface="Helvetica Neue Light"/>
                <a:cs typeface="Helvetica Neue Light"/>
                <a:sym typeface="Helvetica Neue Light"/>
              </a:rPr>
              <a:t>Neighbourhoods with higher crime rates will have lower housing prices.</a:t>
            </a:r>
            <a:endParaRPr sz="1600"/>
          </a:p>
          <a:p>
            <a:pPr marL="0" marR="0" lvl="0" indent="0" algn="l" rtl="0">
              <a:lnSpc>
                <a:spcPct val="90000"/>
              </a:lnSpc>
              <a:spcBef>
                <a:spcPts val="1600"/>
              </a:spcBef>
              <a:spcAft>
                <a:spcPts val="0"/>
              </a:spcAft>
              <a:buClr>
                <a:schemeClr val="dk1"/>
              </a:buClr>
              <a:buSzPts val="1280"/>
              <a:buFont typeface="Arial"/>
              <a:buNone/>
            </a:pPr>
            <a:endParaRPr sz="1800" b="0" i="0" u="none" strike="noStrike" cap="none">
              <a:solidFill>
                <a:srgbClr val="000000"/>
              </a:solidFill>
              <a:latin typeface="Helvetica Neue Light"/>
              <a:ea typeface="Helvetica Neue Light"/>
              <a:cs typeface="Helvetica Neue Light"/>
              <a:sym typeface="Helvetica Neue Light"/>
            </a:endParaRPr>
          </a:p>
        </p:txBody>
      </p:sp>
      <p:sp>
        <p:nvSpPr>
          <p:cNvPr id="106" name="Google Shape;106;p15"/>
          <p:cNvSpPr txBox="1"/>
          <p:nvPr/>
        </p:nvSpPr>
        <p:spPr>
          <a:xfrm>
            <a:off x="837714" y="4035345"/>
            <a:ext cx="3570954" cy="145278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280"/>
              <a:buFont typeface="Arial"/>
              <a:buNone/>
            </a:pPr>
            <a:r>
              <a:rPr lang="en-CA" sz="1800" i="0" u="none" strike="noStrike" cap="none" dirty="0">
                <a:solidFill>
                  <a:schemeClr val="dk1"/>
                </a:solidFill>
                <a:latin typeface="Helvetica Neue"/>
                <a:ea typeface="Helvetica Neue"/>
                <a:cs typeface="Helvetica Neue"/>
                <a:sym typeface="Helvetica Neue"/>
              </a:rPr>
              <a:t>Relationship</a:t>
            </a:r>
            <a:endParaRPr sz="1600" dirty="0"/>
          </a:p>
          <a:p>
            <a:pPr marL="285750" marR="0" lvl="0" indent="-285750" algn="l" rtl="0">
              <a:lnSpc>
                <a:spcPct val="90000"/>
              </a:lnSpc>
              <a:spcBef>
                <a:spcPts val="100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Is there an inverse relationship? </a:t>
            </a:r>
            <a:endParaRPr sz="1600" dirty="0"/>
          </a:p>
          <a:p>
            <a:pPr marL="285750" marR="0" lvl="0" indent="-285750" algn="l" rtl="0">
              <a:lnSpc>
                <a:spcPct val="90000"/>
              </a:lnSpc>
              <a:spcBef>
                <a:spcPts val="100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Can we find trends over time? </a:t>
            </a:r>
            <a:endParaRPr sz="1600" dirty="0"/>
          </a:p>
          <a:p>
            <a:pPr marL="285750" marR="0" lvl="0" indent="-285750" algn="l" rtl="0">
              <a:lnSpc>
                <a:spcPct val="90000"/>
              </a:lnSpc>
              <a:spcBef>
                <a:spcPts val="100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Are they correlated, what is the R</a:t>
            </a:r>
            <a:r>
              <a:rPr lang="en-CA" sz="1800" b="0" i="0" u="none" strike="noStrike" cap="none" baseline="30000" dirty="0">
                <a:solidFill>
                  <a:schemeClr val="dk1"/>
                </a:solidFill>
                <a:latin typeface="Helvetica Neue Light"/>
                <a:ea typeface="Helvetica Neue Light"/>
                <a:cs typeface="Helvetica Neue Light"/>
                <a:sym typeface="Helvetica Neue Light"/>
              </a:rPr>
              <a:t>2</a:t>
            </a:r>
            <a:r>
              <a:rPr lang="en-CA" sz="1800" b="0" i="0" u="none" strike="noStrike" cap="none" dirty="0">
                <a:solidFill>
                  <a:schemeClr val="dk1"/>
                </a:solidFill>
                <a:latin typeface="Helvetica Neue Light"/>
                <a:ea typeface="Helvetica Neue Light"/>
                <a:cs typeface="Helvetica Neue Light"/>
                <a:sym typeface="Helvetica Neue Light"/>
              </a:rPr>
              <a:t> value?</a:t>
            </a:r>
            <a:endParaRPr sz="1600" dirty="0"/>
          </a:p>
          <a:p>
            <a:pPr marL="0" marR="0" lvl="0" indent="0" algn="l" rtl="0">
              <a:lnSpc>
                <a:spcPct val="90000"/>
              </a:lnSpc>
              <a:spcBef>
                <a:spcPts val="1600"/>
              </a:spcBef>
              <a:spcAft>
                <a:spcPts val="0"/>
              </a:spcAft>
              <a:buClr>
                <a:schemeClr val="dk1"/>
              </a:buClr>
              <a:buSzPts val="1280"/>
              <a:buFont typeface="Arial"/>
              <a:buNone/>
            </a:pPr>
            <a:endParaRPr sz="1800" b="0" i="0" u="none" strike="noStrike" cap="none" dirty="0">
              <a:solidFill>
                <a:srgbClr val="000000"/>
              </a:solidFill>
              <a:latin typeface="Helvetica Neue Light"/>
              <a:ea typeface="Helvetica Neue Light"/>
              <a:cs typeface="Helvetica Neue Light"/>
              <a:sym typeface="Helvetica Neue Light"/>
            </a:endParaRPr>
          </a:p>
        </p:txBody>
      </p:sp>
      <p:sp>
        <p:nvSpPr>
          <p:cNvPr id="107" name="Google Shape;107;p15"/>
          <p:cNvSpPr txBox="1"/>
          <p:nvPr/>
        </p:nvSpPr>
        <p:spPr>
          <a:xfrm>
            <a:off x="838200" y="2005145"/>
            <a:ext cx="5076825" cy="39515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257A"/>
              </a:buClr>
              <a:buSzPts val="1800"/>
              <a:buFont typeface="Arial"/>
              <a:buNone/>
            </a:pPr>
            <a:r>
              <a:rPr lang="en-CA" sz="1800" b="1" i="0" u="none" strike="noStrike" cap="none">
                <a:solidFill>
                  <a:srgbClr val="00257A"/>
                </a:solidFill>
                <a:latin typeface="Helvetica Neue"/>
                <a:ea typeface="Helvetica Neue"/>
                <a:cs typeface="Helvetica Neue"/>
                <a:sym typeface="Helvetica Neue"/>
              </a:rPr>
              <a:t>Primary Research Question</a:t>
            </a:r>
            <a:endParaRPr/>
          </a:p>
        </p:txBody>
      </p:sp>
      <p:sp>
        <p:nvSpPr>
          <p:cNvPr id="108" name="Google Shape;108;p15"/>
          <p:cNvSpPr txBox="1"/>
          <p:nvPr/>
        </p:nvSpPr>
        <p:spPr>
          <a:xfrm>
            <a:off x="6096499" y="2005145"/>
            <a:ext cx="4921587" cy="39515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257A"/>
              </a:buClr>
              <a:buSzPts val="1800"/>
              <a:buFont typeface="Arial"/>
              <a:buNone/>
            </a:pPr>
            <a:r>
              <a:rPr lang="en-CA" sz="1800" b="1" i="0" u="none" strike="noStrike" cap="none">
                <a:solidFill>
                  <a:srgbClr val="00257A"/>
                </a:solidFill>
                <a:latin typeface="Helvetica Neue"/>
                <a:ea typeface="Helvetica Neue"/>
                <a:cs typeface="Helvetica Neue"/>
                <a:sym typeface="Helvetica Neue"/>
              </a:rPr>
              <a:t>Hypothesis</a:t>
            </a:r>
            <a:endParaRPr/>
          </a:p>
        </p:txBody>
      </p:sp>
      <p:sp>
        <p:nvSpPr>
          <p:cNvPr id="109" name="Google Shape;109;p15"/>
          <p:cNvSpPr txBox="1"/>
          <p:nvPr/>
        </p:nvSpPr>
        <p:spPr>
          <a:xfrm>
            <a:off x="837703" y="3533908"/>
            <a:ext cx="9162173" cy="39515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257A"/>
              </a:buClr>
              <a:buSzPts val="1800"/>
              <a:buFont typeface="Arial"/>
              <a:buNone/>
            </a:pPr>
            <a:r>
              <a:rPr lang="en-CA" sz="1800" b="1" i="0" u="none" strike="noStrike" cap="none">
                <a:solidFill>
                  <a:srgbClr val="00257A"/>
                </a:solidFill>
                <a:latin typeface="Helvetica Neue"/>
                <a:ea typeface="Helvetica Neue"/>
                <a:cs typeface="Helvetica Neue"/>
                <a:sym typeface="Helvetica Neue"/>
              </a:rPr>
              <a:t>Supporting Questions</a:t>
            </a:r>
            <a:endParaRPr/>
          </a:p>
        </p:txBody>
      </p:sp>
      <p:sp>
        <p:nvSpPr>
          <p:cNvPr id="110" name="Google Shape;110;p15"/>
          <p:cNvSpPr txBox="1"/>
          <p:nvPr/>
        </p:nvSpPr>
        <p:spPr>
          <a:xfrm>
            <a:off x="4562839" y="4043367"/>
            <a:ext cx="3319200" cy="145278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280"/>
              <a:buFont typeface="Arial"/>
              <a:buNone/>
            </a:pPr>
            <a:r>
              <a:rPr lang="en-CA" sz="1800" b="0" i="0" u="none" strike="noStrike" cap="none" dirty="0">
                <a:solidFill>
                  <a:schemeClr val="dk1"/>
                </a:solidFill>
                <a:latin typeface="Helvetica Neue"/>
                <a:ea typeface="Helvetica Neue"/>
                <a:cs typeface="Helvetica Neue"/>
                <a:sym typeface="Helvetica Neue"/>
              </a:rPr>
              <a:t>Crime</a:t>
            </a:r>
            <a:endParaRPr sz="1600" dirty="0"/>
          </a:p>
          <a:p>
            <a:pPr marL="285750" marR="0" lvl="0" indent="-285750" algn="l" rtl="0">
              <a:lnSpc>
                <a:spcPct val="90000"/>
              </a:lnSpc>
              <a:spcBef>
                <a:spcPts val="100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Should/can we look at all crime or a specific type of crime? </a:t>
            </a:r>
            <a:endParaRPr sz="1600" dirty="0"/>
          </a:p>
          <a:p>
            <a:pPr marL="0" marR="0" lvl="0" indent="0" algn="l" rtl="0">
              <a:lnSpc>
                <a:spcPct val="90000"/>
              </a:lnSpc>
              <a:spcBef>
                <a:spcPts val="1000"/>
              </a:spcBef>
              <a:spcAft>
                <a:spcPts val="0"/>
              </a:spcAft>
              <a:buClr>
                <a:schemeClr val="dk1"/>
              </a:buClr>
              <a:buSzPts val="1280"/>
              <a:buFont typeface="Arial"/>
              <a:buNone/>
            </a:pPr>
            <a:endParaRPr sz="1800" b="0" i="0" u="none" strike="noStrike" cap="none" dirty="0">
              <a:solidFill>
                <a:srgbClr val="000000"/>
              </a:solidFill>
              <a:latin typeface="Helvetica Neue Light"/>
              <a:ea typeface="Helvetica Neue Light"/>
              <a:cs typeface="Helvetica Neue Light"/>
              <a:sym typeface="Helvetica Neue Light"/>
            </a:endParaRPr>
          </a:p>
        </p:txBody>
      </p:sp>
      <p:sp>
        <p:nvSpPr>
          <p:cNvPr id="111" name="Google Shape;111;p15"/>
          <p:cNvSpPr txBox="1"/>
          <p:nvPr/>
        </p:nvSpPr>
        <p:spPr>
          <a:xfrm>
            <a:off x="8034339" y="4035345"/>
            <a:ext cx="3319200" cy="145278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280"/>
              <a:buFont typeface="Arial"/>
              <a:buNone/>
            </a:pPr>
            <a:r>
              <a:rPr lang="en-CA" sz="1800" b="0" i="0" u="none" strike="noStrike" cap="none">
                <a:solidFill>
                  <a:schemeClr val="dk1"/>
                </a:solidFill>
                <a:latin typeface="Helvetica Neue"/>
                <a:ea typeface="Helvetica Neue"/>
                <a:cs typeface="Helvetica Neue"/>
                <a:sym typeface="Helvetica Neue"/>
              </a:rPr>
              <a:t>Housing prices</a:t>
            </a:r>
            <a:endParaRPr sz="1600"/>
          </a:p>
          <a:p>
            <a:pPr marL="285750" marR="0" lvl="0" indent="-285750" algn="l" rtl="0">
              <a:lnSpc>
                <a:spcPct val="90000"/>
              </a:lnSpc>
              <a:spcBef>
                <a:spcPts val="1000"/>
              </a:spcBef>
              <a:spcAft>
                <a:spcPts val="0"/>
              </a:spcAft>
              <a:buClr>
                <a:schemeClr val="dk1"/>
              </a:buClr>
              <a:buSzPts val="1280"/>
              <a:buFont typeface="Arial"/>
              <a:buChar char="•"/>
            </a:pPr>
            <a:r>
              <a:rPr lang="en-CA" sz="1800" b="0" i="0" u="none" strike="noStrike" cap="none">
                <a:solidFill>
                  <a:schemeClr val="dk1"/>
                </a:solidFill>
                <a:latin typeface="Helvetica Neue Light"/>
                <a:ea typeface="Helvetica Neue Light"/>
                <a:cs typeface="Helvetica Neue Light"/>
                <a:sym typeface="Helvetica Neue Light"/>
              </a:rPr>
              <a:t>What types of homes? </a:t>
            </a:r>
            <a:endParaRPr sz="1600"/>
          </a:p>
          <a:p>
            <a:pPr marL="285750" marR="0" lvl="0" indent="-285750" algn="l" rtl="0">
              <a:lnSpc>
                <a:spcPct val="90000"/>
              </a:lnSpc>
              <a:spcBef>
                <a:spcPts val="1000"/>
              </a:spcBef>
              <a:spcAft>
                <a:spcPts val="0"/>
              </a:spcAft>
              <a:buClr>
                <a:schemeClr val="dk1"/>
              </a:buClr>
              <a:buSzPts val="1280"/>
              <a:buFont typeface="Arial"/>
              <a:buChar char="•"/>
            </a:pPr>
            <a:r>
              <a:rPr lang="en-CA" sz="1800" b="0" i="0" u="none" strike="noStrike" cap="none">
                <a:solidFill>
                  <a:schemeClr val="dk1"/>
                </a:solidFill>
                <a:latin typeface="Helvetica Neue Light"/>
                <a:ea typeface="Helvetica Neue Light"/>
                <a:cs typeface="Helvetica Neue Light"/>
                <a:sym typeface="Helvetica Neue Light"/>
              </a:rPr>
              <a:t>Rentals and/or ownership? </a:t>
            </a:r>
            <a:endParaRPr sz="1600"/>
          </a:p>
          <a:p>
            <a:pPr marL="285750" marR="0" lvl="0" indent="-285750" algn="l" rtl="0">
              <a:lnSpc>
                <a:spcPct val="90000"/>
              </a:lnSpc>
              <a:spcBef>
                <a:spcPts val="1000"/>
              </a:spcBef>
              <a:spcAft>
                <a:spcPts val="0"/>
              </a:spcAft>
              <a:buClr>
                <a:schemeClr val="dk1"/>
              </a:buClr>
              <a:buSzPts val="1280"/>
              <a:buFont typeface="Arial"/>
              <a:buChar char="•"/>
            </a:pPr>
            <a:r>
              <a:rPr lang="en-CA" sz="1800" b="0" i="0" u="none" strike="noStrike" cap="none">
                <a:solidFill>
                  <a:schemeClr val="dk1"/>
                </a:solidFill>
                <a:latin typeface="Helvetica Neue Light"/>
                <a:ea typeface="Helvetica Neue Light"/>
                <a:cs typeface="Helvetica Neue Light"/>
                <a:sym typeface="Helvetica Neue Light"/>
              </a:rPr>
              <a:t>Will we be able to get a representative sample?</a:t>
            </a:r>
            <a:endParaRPr sz="1600"/>
          </a:p>
          <a:p>
            <a:pPr marL="285750" marR="0" lvl="0" indent="-204470" algn="l" rtl="0">
              <a:lnSpc>
                <a:spcPct val="90000"/>
              </a:lnSpc>
              <a:spcBef>
                <a:spcPts val="1000"/>
              </a:spcBef>
              <a:spcAft>
                <a:spcPts val="0"/>
              </a:spcAft>
              <a:buClr>
                <a:schemeClr val="dk1"/>
              </a:buClr>
              <a:buSzPts val="1280"/>
              <a:buFont typeface="Arial"/>
              <a:buNone/>
            </a:pPr>
            <a:endParaRPr sz="1800" b="0" i="0" u="none" strike="noStrike" cap="none">
              <a:solidFill>
                <a:srgbClr val="000000"/>
              </a:solidFill>
              <a:latin typeface="Helvetica Neue Light"/>
              <a:ea typeface="Helvetica Neue Light"/>
              <a:cs typeface="Helvetica Neue Light"/>
              <a:sym typeface="Helvetica Neue Light"/>
            </a:endParaRPr>
          </a:p>
        </p:txBody>
      </p:sp>
      <p:cxnSp>
        <p:nvCxnSpPr>
          <p:cNvPr id="112" name="Google Shape;112;p15"/>
          <p:cNvCxnSpPr/>
          <p:nvPr/>
        </p:nvCxnSpPr>
        <p:spPr>
          <a:xfrm>
            <a:off x="923431" y="2335126"/>
            <a:ext cx="3934322" cy="0"/>
          </a:xfrm>
          <a:prstGeom prst="straightConnector1">
            <a:avLst/>
          </a:prstGeom>
          <a:noFill/>
          <a:ln w="9525" cap="flat" cmpd="sng">
            <a:solidFill>
              <a:srgbClr val="AEABAB"/>
            </a:solidFill>
            <a:prstDash val="solid"/>
            <a:miter lim="800000"/>
            <a:headEnd type="none" w="sm" len="sm"/>
            <a:tailEnd type="none" w="sm" len="sm"/>
          </a:ln>
        </p:spPr>
      </p:cxnSp>
      <p:cxnSp>
        <p:nvCxnSpPr>
          <p:cNvPr id="113" name="Google Shape;113;p15"/>
          <p:cNvCxnSpPr/>
          <p:nvPr/>
        </p:nvCxnSpPr>
        <p:spPr>
          <a:xfrm>
            <a:off x="6167440" y="2335126"/>
            <a:ext cx="3934322" cy="0"/>
          </a:xfrm>
          <a:prstGeom prst="straightConnector1">
            <a:avLst/>
          </a:prstGeom>
          <a:noFill/>
          <a:ln w="9525" cap="flat" cmpd="sng">
            <a:solidFill>
              <a:srgbClr val="AEABAB"/>
            </a:solidFill>
            <a:prstDash val="solid"/>
            <a:miter lim="800000"/>
            <a:headEnd type="none" w="sm" len="sm"/>
            <a:tailEnd type="none" w="sm" len="sm"/>
          </a:ln>
        </p:spPr>
      </p:cxnSp>
      <p:cxnSp>
        <p:nvCxnSpPr>
          <p:cNvPr id="114" name="Google Shape;114;p15"/>
          <p:cNvCxnSpPr/>
          <p:nvPr/>
        </p:nvCxnSpPr>
        <p:spPr>
          <a:xfrm>
            <a:off x="923431" y="3873412"/>
            <a:ext cx="9936000" cy="0"/>
          </a:xfrm>
          <a:prstGeom prst="straightConnector1">
            <a:avLst/>
          </a:prstGeom>
          <a:noFill/>
          <a:ln w="9525" cap="flat" cmpd="sng">
            <a:solidFill>
              <a:srgbClr val="AEABAB"/>
            </a:solidFill>
            <a:prstDash val="solid"/>
            <a:miter lim="800000"/>
            <a:headEnd type="none" w="sm" len="sm"/>
            <a:tailEnd type="none" w="sm" len="sm"/>
          </a:ln>
        </p:spPr>
      </p:cxnSp>
      <p:sp>
        <p:nvSpPr>
          <p:cNvPr id="115" name="Google Shape;115;p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3</a:t>
            </a:fld>
            <a:endParaRPr/>
          </a:p>
        </p:txBody>
      </p:sp>
      <p:sp>
        <p:nvSpPr>
          <p:cNvPr id="2" name="Arrow: Right 1">
            <a:extLst>
              <a:ext uri="{FF2B5EF4-FFF2-40B4-BE49-F238E27FC236}">
                <a16:creationId xmlns:a16="http://schemas.microsoft.com/office/drawing/2014/main" id="{4E914491-8022-47FC-9A7D-A62AEBA1D266}"/>
              </a:ext>
            </a:extLst>
          </p:cNvPr>
          <p:cNvSpPr/>
          <p:nvPr/>
        </p:nvSpPr>
        <p:spPr>
          <a:xfrm>
            <a:off x="5194005" y="2551814"/>
            <a:ext cx="563525" cy="305685"/>
          </a:xfrm>
          <a:prstGeom prst="rightArrow">
            <a:avLst/>
          </a:prstGeom>
          <a:solidFill>
            <a:srgbClr val="00257A"/>
          </a:solidFill>
          <a:ln>
            <a:solidFill>
              <a:srgbClr val="0025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p:nvPr/>
        </p:nvSpPr>
        <p:spPr>
          <a:xfrm>
            <a:off x="6095504" y="2435142"/>
            <a:ext cx="4020050" cy="2308308"/>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280"/>
              <a:buFont typeface="Arial"/>
              <a:buChar char="•"/>
            </a:pPr>
            <a:r>
              <a:rPr lang="en-CA" sz="1800" b="0" i="0" u="sng" strike="noStrike" cap="none">
                <a:solidFill>
                  <a:schemeClr val="hlink"/>
                </a:solidFill>
                <a:latin typeface="Helvetica Neue Light"/>
                <a:ea typeface="Helvetica Neue Light"/>
                <a:cs typeface="Helvetica Neue Light"/>
                <a:sym typeface="Helvetica Neue Light"/>
                <a:hlinkClick r:id="rId3"/>
              </a:rPr>
              <a:t>Toronto Police Service Public Safety Data Portal</a:t>
            </a:r>
            <a:endParaRPr sz="1800" b="0" i="0" u="none" strike="noStrike" cap="none">
              <a:solidFill>
                <a:schemeClr val="dk1"/>
              </a:solidFill>
              <a:latin typeface="Helvetica Neue Light"/>
              <a:ea typeface="Helvetica Neue Light"/>
              <a:cs typeface="Helvetica Neue Light"/>
              <a:sym typeface="Helvetica Neue Light"/>
            </a:endParaRPr>
          </a:p>
          <a:p>
            <a:pPr marL="285750" marR="0" lvl="0" indent="-285750" algn="l" rtl="0">
              <a:lnSpc>
                <a:spcPct val="90000"/>
              </a:lnSpc>
              <a:spcBef>
                <a:spcPts val="1600"/>
              </a:spcBef>
              <a:spcAft>
                <a:spcPts val="0"/>
              </a:spcAft>
              <a:buClr>
                <a:schemeClr val="dk1"/>
              </a:buClr>
              <a:buSzPts val="1280"/>
              <a:buFont typeface="Arial"/>
              <a:buChar char="•"/>
            </a:pPr>
            <a:r>
              <a:rPr lang="en-CA" sz="1800" b="0" i="0" u="sng" strike="noStrike" cap="none">
                <a:solidFill>
                  <a:schemeClr val="hlink"/>
                </a:solidFill>
                <a:latin typeface="Helvetica Neue Light"/>
                <a:ea typeface="Helvetica Neue Light"/>
                <a:cs typeface="Helvetica Neue Light"/>
                <a:sym typeface="Helvetica Neue Light"/>
                <a:hlinkClick r:id="rId4"/>
              </a:rPr>
              <a:t>Kaggle, House Sales in Ontario 2016</a:t>
            </a:r>
            <a:endParaRPr sz="1800" b="0" i="0" u="none" strike="noStrike" cap="none">
              <a:solidFill>
                <a:schemeClr val="dk1"/>
              </a:solidFill>
              <a:latin typeface="Helvetica Neue Light"/>
              <a:ea typeface="Helvetica Neue Light"/>
              <a:cs typeface="Helvetica Neue Light"/>
              <a:sym typeface="Helvetica Neue Light"/>
            </a:endParaRPr>
          </a:p>
          <a:p>
            <a:pPr marL="285750" marR="0" lvl="0" indent="-285750" algn="l" rtl="0">
              <a:lnSpc>
                <a:spcPct val="90000"/>
              </a:lnSpc>
              <a:spcBef>
                <a:spcPts val="1600"/>
              </a:spcBef>
              <a:spcAft>
                <a:spcPts val="0"/>
              </a:spcAft>
              <a:buClr>
                <a:schemeClr val="dk1"/>
              </a:buClr>
              <a:buSzPts val="1280"/>
              <a:buFont typeface="Arial"/>
              <a:buChar char="•"/>
            </a:pPr>
            <a:r>
              <a:rPr lang="en-CA" sz="1800">
                <a:solidFill>
                  <a:schemeClr val="dk1"/>
                </a:solidFill>
                <a:latin typeface="Helvetica Neue Light"/>
                <a:ea typeface="Helvetica Neue Light"/>
                <a:cs typeface="Helvetica Neue Light"/>
                <a:sym typeface="Helvetica Neue Light"/>
              </a:rPr>
              <a:t>Geocoding</a:t>
            </a:r>
            <a:r>
              <a:rPr lang="en-CA" sz="1800" b="0" i="0" u="none" strike="noStrike" cap="none">
                <a:solidFill>
                  <a:schemeClr val="dk1"/>
                </a:solidFill>
                <a:latin typeface="Helvetica Neue Light"/>
                <a:ea typeface="Helvetica Neue Light"/>
                <a:cs typeface="Helvetica Neue Light"/>
                <a:sym typeface="Helvetica Neue Light"/>
              </a:rPr>
              <a:t> API</a:t>
            </a:r>
            <a:endParaRPr sz="1600"/>
          </a:p>
          <a:p>
            <a:pPr marL="285750" marR="0" lvl="0" indent="-204470" algn="l" rtl="0">
              <a:lnSpc>
                <a:spcPct val="90000"/>
              </a:lnSpc>
              <a:spcBef>
                <a:spcPts val="1600"/>
              </a:spcBef>
              <a:spcAft>
                <a:spcPts val="0"/>
              </a:spcAft>
              <a:buClr>
                <a:schemeClr val="dk1"/>
              </a:buClr>
              <a:buSzPts val="1280"/>
              <a:buFont typeface="Arial"/>
              <a:buNone/>
            </a:pPr>
            <a:endParaRPr sz="1800" b="0" i="0" u="none" strike="noStrike" cap="none">
              <a:solidFill>
                <a:srgbClr val="000000"/>
              </a:solidFill>
              <a:latin typeface="Helvetica Neue Light"/>
              <a:ea typeface="Helvetica Neue Light"/>
              <a:cs typeface="Helvetica Neue Light"/>
              <a:sym typeface="Helvetica Neue Light"/>
            </a:endParaRPr>
          </a:p>
        </p:txBody>
      </p:sp>
      <p:sp>
        <p:nvSpPr>
          <p:cNvPr id="122" name="Google Shape;122;p16"/>
          <p:cNvSpPr txBox="1"/>
          <p:nvPr/>
        </p:nvSpPr>
        <p:spPr>
          <a:xfrm>
            <a:off x="6096000" y="2005145"/>
            <a:ext cx="5076825" cy="39515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257A"/>
              </a:buClr>
              <a:buSzPts val="1800"/>
              <a:buFont typeface="Arial"/>
              <a:buNone/>
            </a:pPr>
            <a:r>
              <a:rPr lang="en-CA" sz="1800" b="1" i="0" u="none" strike="noStrike" cap="none">
                <a:solidFill>
                  <a:srgbClr val="00257A"/>
                </a:solidFill>
                <a:latin typeface="Helvetica Neue"/>
                <a:ea typeface="Helvetica Neue"/>
                <a:cs typeface="Helvetica Neue"/>
                <a:sym typeface="Helvetica Neue"/>
              </a:rPr>
              <a:t>Data Sources</a:t>
            </a:r>
            <a:endParaRPr/>
          </a:p>
        </p:txBody>
      </p:sp>
      <p:sp>
        <p:nvSpPr>
          <p:cNvPr id="123" name="Google Shape;123;p16"/>
          <p:cNvSpPr txBox="1">
            <a:spLocks noGrp="1"/>
          </p:cNvSpPr>
          <p:nvPr>
            <p:ph type="title"/>
          </p:nvPr>
        </p:nvSpPr>
        <p:spPr>
          <a:xfrm>
            <a:off x="838200" y="365125"/>
            <a:ext cx="68199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a:solidFill>
                  <a:srgbClr val="00257A"/>
                </a:solidFill>
                <a:latin typeface="Helvetica Neue"/>
                <a:ea typeface="Helvetica Neue"/>
                <a:cs typeface="Helvetica Neue"/>
                <a:sym typeface="Helvetica Neue"/>
              </a:rPr>
              <a:t>Data</a:t>
            </a:r>
            <a:endParaRPr/>
          </a:p>
        </p:txBody>
      </p:sp>
      <p:sp>
        <p:nvSpPr>
          <p:cNvPr id="124" name="Google Shape;124;p16"/>
          <p:cNvSpPr txBox="1"/>
          <p:nvPr/>
        </p:nvSpPr>
        <p:spPr>
          <a:xfrm>
            <a:off x="923431" y="2435142"/>
            <a:ext cx="4205287" cy="3379871"/>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Housing price data – lack of y/o/y data, unable to access past MLS sale prices (current listings only)</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Crime data – chose to start with 1 type, homicides, as this is most severe</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Needed to identify a common data point between crime &amp; housing price</a:t>
            </a:r>
            <a:endParaRPr sz="1600" dirty="0"/>
          </a:p>
          <a:p>
            <a:pPr marL="0" marR="0" lvl="0" indent="0" algn="l" rtl="0">
              <a:lnSpc>
                <a:spcPct val="90000"/>
              </a:lnSpc>
              <a:spcBef>
                <a:spcPts val="1600"/>
              </a:spcBef>
              <a:spcAft>
                <a:spcPts val="0"/>
              </a:spcAft>
              <a:buClr>
                <a:schemeClr val="dk1"/>
              </a:buClr>
              <a:buSzPts val="1280"/>
              <a:buFont typeface="Arial"/>
              <a:buNone/>
            </a:pPr>
            <a:endParaRPr sz="1800" b="0" i="0" u="none" strike="noStrike" cap="none" dirty="0">
              <a:solidFill>
                <a:srgbClr val="000000"/>
              </a:solidFill>
              <a:latin typeface="Helvetica Neue Light"/>
              <a:ea typeface="Helvetica Neue Light"/>
              <a:cs typeface="Helvetica Neue Light"/>
              <a:sym typeface="Helvetica Neue Light"/>
            </a:endParaRPr>
          </a:p>
        </p:txBody>
      </p:sp>
      <p:sp>
        <p:nvSpPr>
          <p:cNvPr id="125" name="Google Shape;125;p16"/>
          <p:cNvSpPr txBox="1"/>
          <p:nvPr/>
        </p:nvSpPr>
        <p:spPr>
          <a:xfrm>
            <a:off x="923929" y="2005146"/>
            <a:ext cx="4921587" cy="39515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257A"/>
              </a:buClr>
              <a:buSzPts val="1800"/>
              <a:buFont typeface="Arial"/>
              <a:buNone/>
            </a:pPr>
            <a:r>
              <a:rPr lang="en-CA" sz="1800" b="1" i="0" u="none" strike="noStrike" cap="none" dirty="0">
                <a:solidFill>
                  <a:srgbClr val="00257A"/>
                </a:solidFill>
                <a:latin typeface="Helvetica Neue"/>
                <a:ea typeface="Helvetica Neue"/>
                <a:cs typeface="Helvetica Neue"/>
                <a:sym typeface="Helvetica Neue"/>
              </a:rPr>
              <a:t>Challenges/Limitations</a:t>
            </a:r>
            <a:endParaRPr dirty="0"/>
          </a:p>
        </p:txBody>
      </p:sp>
      <p:cxnSp>
        <p:nvCxnSpPr>
          <p:cNvPr id="126" name="Google Shape;126;p16"/>
          <p:cNvCxnSpPr/>
          <p:nvPr/>
        </p:nvCxnSpPr>
        <p:spPr>
          <a:xfrm>
            <a:off x="923431" y="2335126"/>
            <a:ext cx="4104000" cy="0"/>
          </a:xfrm>
          <a:prstGeom prst="straightConnector1">
            <a:avLst/>
          </a:prstGeom>
          <a:noFill/>
          <a:ln w="9525" cap="flat" cmpd="sng">
            <a:solidFill>
              <a:srgbClr val="AEABAB"/>
            </a:solidFill>
            <a:prstDash val="solid"/>
            <a:miter lim="800000"/>
            <a:headEnd type="none" w="sm" len="sm"/>
            <a:tailEnd type="none" w="sm" len="sm"/>
          </a:ln>
        </p:spPr>
      </p:cxnSp>
      <p:cxnSp>
        <p:nvCxnSpPr>
          <p:cNvPr id="127" name="Google Shape;127;p16"/>
          <p:cNvCxnSpPr/>
          <p:nvPr/>
        </p:nvCxnSpPr>
        <p:spPr>
          <a:xfrm>
            <a:off x="6167440" y="2335126"/>
            <a:ext cx="3934322" cy="0"/>
          </a:xfrm>
          <a:prstGeom prst="straightConnector1">
            <a:avLst/>
          </a:prstGeom>
          <a:noFill/>
          <a:ln w="9525" cap="flat" cmpd="sng">
            <a:solidFill>
              <a:srgbClr val="AEABAB"/>
            </a:solidFill>
            <a:prstDash val="solid"/>
            <a:miter lim="800000"/>
            <a:headEnd type="none" w="sm" len="sm"/>
            <a:tailEnd type="none" w="sm" len="sm"/>
          </a:ln>
        </p:spPr>
      </p:cxnSp>
      <p:sp>
        <p:nvSpPr>
          <p:cNvPr id="128" name="Google Shape;128;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838200" y="365125"/>
            <a:ext cx="9448200" cy="1252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a:solidFill>
                  <a:srgbClr val="00257A"/>
                </a:solidFill>
                <a:latin typeface="Helvetica Neue"/>
                <a:ea typeface="Helvetica Neue"/>
                <a:cs typeface="Helvetica Neue"/>
                <a:sym typeface="Helvetica Neue"/>
              </a:rPr>
              <a:t>Data Strategy: Exploration &amp; Cleaning</a:t>
            </a:r>
            <a:endParaRPr/>
          </a:p>
        </p:txBody>
      </p:sp>
      <p:sp>
        <p:nvSpPr>
          <p:cNvPr id="135" name="Google Shape;135;p17"/>
          <p:cNvSpPr txBox="1"/>
          <p:nvPr/>
        </p:nvSpPr>
        <p:spPr>
          <a:xfrm>
            <a:off x="923425" y="2220825"/>
            <a:ext cx="4818156" cy="37338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280"/>
              <a:buFont typeface="Arial"/>
              <a:buChar char="•"/>
            </a:pPr>
            <a:r>
              <a:rPr lang="en-CA" sz="1800" dirty="0">
                <a:solidFill>
                  <a:schemeClr val="dk1"/>
                </a:solidFill>
                <a:latin typeface="Helvetica Neue Light"/>
                <a:ea typeface="Helvetica Neue Light"/>
                <a:cs typeface="Helvetica Neue Light"/>
                <a:sym typeface="Helvetica Neue Light"/>
              </a:rPr>
              <a:t>Searching for datasets was the main limitation</a:t>
            </a:r>
            <a:endParaRPr sz="1800" dirty="0">
              <a:solidFill>
                <a:schemeClr val="dk1"/>
              </a:solidFill>
              <a:latin typeface="Helvetica Neue Light"/>
              <a:ea typeface="Helvetica Neue Light"/>
              <a:cs typeface="Helvetica Neue Light"/>
              <a:sym typeface="Helvetica Neue Light"/>
            </a:endParaRPr>
          </a:p>
          <a:p>
            <a:pPr marL="457200" marR="0" lvl="0" indent="0" algn="l" rtl="0">
              <a:lnSpc>
                <a:spcPct val="90000"/>
              </a:lnSpc>
              <a:spcBef>
                <a:spcPts val="0"/>
              </a:spcBef>
              <a:spcAft>
                <a:spcPts val="0"/>
              </a:spcAft>
              <a:buNone/>
            </a:pPr>
            <a:endParaRPr sz="1800" dirty="0">
              <a:solidFill>
                <a:schemeClr val="dk1"/>
              </a:solidFill>
              <a:latin typeface="Helvetica Neue Light"/>
              <a:ea typeface="Helvetica Neue Light"/>
              <a:cs typeface="Helvetica Neue Light"/>
              <a:sym typeface="Helvetica Neue Light"/>
            </a:endParaRPr>
          </a:p>
          <a:p>
            <a:pPr marL="285750" marR="0" lvl="0" indent="-285750" algn="l" rtl="0">
              <a:lnSpc>
                <a:spcPct val="90000"/>
              </a:lnSpc>
              <a:spcBef>
                <a:spcPts val="0"/>
              </a:spcBef>
              <a:spcAft>
                <a:spcPts val="0"/>
              </a:spcAft>
              <a:buClr>
                <a:schemeClr val="dk1"/>
              </a:buClr>
              <a:buSzPts val="1280"/>
              <a:buFont typeface="Arial"/>
              <a:buChar char="•"/>
            </a:pPr>
            <a:r>
              <a:rPr lang="en-CA" sz="1800" dirty="0">
                <a:solidFill>
                  <a:schemeClr val="dk1"/>
                </a:solidFill>
                <a:latin typeface="Helvetica Neue Light"/>
                <a:ea typeface="Helvetica Neue Light"/>
                <a:cs typeface="Helvetica Neue Light"/>
                <a:sym typeface="Helvetica Neue Light"/>
              </a:rPr>
              <a:t>Explore datasets</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After reviewing data, define “high/med/low” levels of housing prices and </a:t>
            </a:r>
            <a:r>
              <a:rPr lang="en-CA" sz="1800" dirty="0">
                <a:solidFill>
                  <a:schemeClr val="dk1"/>
                </a:solidFill>
                <a:latin typeface="Helvetica Neue Light"/>
                <a:ea typeface="Helvetica Neue Light"/>
                <a:cs typeface="Helvetica Neue Light"/>
                <a:sym typeface="Helvetica Neue Light"/>
              </a:rPr>
              <a:t>homicides</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Identify top neighbourhoods for </a:t>
            </a:r>
            <a:r>
              <a:rPr lang="en-CA" sz="1800" dirty="0">
                <a:solidFill>
                  <a:schemeClr val="dk1"/>
                </a:solidFill>
                <a:latin typeface="Helvetica Neue Light"/>
                <a:ea typeface="Helvetica Neue Light"/>
                <a:cs typeface="Helvetica Neue Light"/>
                <a:sym typeface="Helvetica Neue Light"/>
              </a:rPr>
              <a:t>homicides </a:t>
            </a:r>
            <a:r>
              <a:rPr lang="en-CA" sz="1800" b="0" i="0" u="none" strike="noStrike" cap="none" dirty="0">
                <a:solidFill>
                  <a:schemeClr val="dk1"/>
                </a:solidFill>
                <a:latin typeface="Helvetica Neue Light"/>
                <a:ea typeface="Helvetica Neue Light"/>
                <a:cs typeface="Helvetica Neue Light"/>
                <a:sym typeface="Helvetica Neue Light"/>
              </a:rPr>
              <a:t>&amp; housing prices</a:t>
            </a:r>
            <a:endParaRPr sz="1800" b="0" i="0" u="none" strike="noStrike" cap="none" dirty="0">
              <a:solidFill>
                <a:schemeClr val="dk1"/>
              </a:solidFill>
              <a:latin typeface="Helvetica Neue Light"/>
              <a:ea typeface="Helvetica Neue Light"/>
              <a:cs typeface="Helvetica Neue Light"/>
              <a:sym typeface="Helvetica Neue Light"/>
            </a:endParaRPr>
          </a:p>
          <a:p>
            <a:pPr marL="914400" marR="0" lvl="1" indent="-330200" algn="l" rtl="0">
              <a:lnSpc>
                <a:spcPct val="90000"/>
              </a:lnSpc>
              <a:spcBef>
                <a:spcPts val="1600"/>
              </a:spcBef>
              <a:spcAft>
                <a:spcPts val="0"/>
              </a:spcAft>
              <a:buClr>
                <a:schemeClr val="dk1"/>
              </a:buClr>
              <a:buSzPts val="1600"/>
              <a:buFont typeface="Helvetica Neue Light"/>
              <a:buChar char="○"/>
            </a:pPr>
            <a:r>
              <a:rPr lang="en-CA" sz="1800" dirty="0">
                <a:solidFill>
                  <a:schemeClr val="dk1"/>
                </a:solidFill>
                <a:latin typeface="Helvetica Neue Light"/>
                <a:ea typeface="Helvetica Neue Light"/>
                <a:cs typeface="Helvetica Neue Light"/>
                <a:sym typeface="Helvetica Neue Light"/>
              </a:rPr>
              <a:t>Use of neighbourhoods vs. postal codes as this grouping is more understood, and had better fit for homicides</a:t>
            </a:r>
            <a:endParaRPr sz="1800" dirty="0">
              <a:solidFill>
                <a:schemeClr val="dk1"/>
              </a:solidFill>
              <a:latin typeface="Helvetica Neue Light"/>
              <a:ea typeface="Helvetica Neue Light"/>
              <a:cs typeface="Helvetica Neue Light"/>
              <a:sym typeface="Helvetica Neue Light"/>
            </a:endParaRPr>
          </a:p>
          <a:p>
            <a:pPr marL="285750" marR="0" lvl="0" indent="-285750" algn="l" rtl="0">
              <a:lnSpc>
                <a:spcPct val="90000"/>
              </a:lnSpc>
              <a:spcBef>
                <a:spcPts val="1600"/>
              </a:spcBef>
              <a:spcAft>
                <a:spcPts val="0"/>
              </a:spcAft>
              <a:buClr>
                <a:schemeClr val="dk1"/>
              </a:buClr>
              <a:buSzPts val="1280"/>
              <a:buFont typeface="Arial"/>
              <a:buChar char="•"/>
            </a:pPr>
            <a:r>
              <a:rPr lang="en-CA" sz="1800" b="0" i="0" u="none" strike="noStrike" cap="none" dirty="0">
                <a:solidFill>
                  <a:schemeClr val="dk1"/>
                </a:solidFill>
                <a:latin typeface="Helvetica Neue Light"/>
                <a:ea typeface="Helvetica Neue Light"/>
                <a:cs typeface="Helvetica Neue Light"/>
                <a:sym typeface="Helvetica Neue Light"/>
              </a:rPr>
              <a:t>Explore  relationships</a:t>
            </a:r>
            <a:endParaRPr sz="1600" dirty="0"/>
          </a:p>
          <a:p>
            <a:pPr marL="0" marR="0" lvl="0" indent="0" algn="l" rtl="0">
              <a:lnSpc>
                <a:spcPct val="90000"/>
              </a:lnSpc>
              <a:spcBef>
                <a:spcPts val="1600"/>
              </a:spcBef>
              <a:spcAft>
                <a:spcPts val="0"/>
              </a:spcAft>
              <a:buClr>
                <a:schemeClr val="dk1"/>
              </a:buClr>
              <a:buSzPts val="1280"/>
              <a:buFont typeface="Arial"/>
              <a:buNone/>
            </a:pPr>
            <a:endParaRPr sz="1800" b="0" i="0" u="none" strike="noStrike" cap="none" dirty="0">
              <a:solidFill>
                <a:srgbClr val="000000"/>
              </a:solidFill>
              <a:latin typeface="Helvetica Neue Light"/>
              <a:ea typeface="Helvetica Neue Light"/>
              <a:cs typeface="Helvetica Neue Light"/>
              <a:sym typeface="Helvetica Neue Light"/>
            </a:endParaRPr>
          </a:p>
        </p:txBody>
      </p:sp>
      <p:sp>
        <p:nvSpPr>
          <p:cNvPr id="136" name="Google Shape;136;p17"/>
          <p:cNvSpPr txBox="1"/>
          <p:nvPr/>
        </p:nvSpPr>
        <p:spPr>
          <a:xfrm>
            <a:off x="838200" y="1792525"/>
            <a:ext cx="2743200" cy="33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i="0" u="none" strike="noStrike" cap="none">
                <a:solidFill>
                  <a:srgbClr val="00257A"/>
                </a:solidFill>
                <a:latin typeface="Helvetica Neue"/>
                <a:ea typeface="Helvetica Neue"/>
                <a:cs typeface="Helvetica Neue"/>
                <a:sym typeface="Helvetica Neue"/>
              </a:rPr>
              <a:t>Data </a:t>
            </a:r>
            <a:r>
              <a:rPr lang="en-CA" sz="1800" b="1">
                <a:solidFill>
                  <a:srgbClr val="00257A"/>
                </a:solidFill>
                <a:latin typeface="Helvetica Neue"/>
                <a:ea typeface="Helvetica Neue"/>
                <a:cs typeface="Helvetica Neue"/>
                <a:sym typeface="Helvetica Neue"/>
              </a:rPr>
              <a:t>Exploration</a:t>
            </a:r>
            <a:endParaRPr/>
          </a:p>
        </p:txBody>
      </p:sp>
      <p:graphicFrame>
        <p:nvGraphicFramePr>
          <p:cNvPr id="137" name="Google Shape;137;p17"/>
          <p:cNvGraphicFramePr/>
          <p:nvPr/>
        </p:nvGraphicFramePr>
        <p:xfrm>
          <a:off x="5980764" y="2888433"/>
          <a:ext cx="5740800" cy="1259870"/>
        </p:xfrm>
        <a:graphic>
          <a:graphicData uri="http://schemas.openxmlformats.org/drawingml/2006/table">
            <a:tbl>
              <a:tblPr firstRow="1" bandRow="1">
                <a:noFill/>
                <a:tableStyleId>{E70F5C30-6A7A-4E7B-997C-2BFB81455152}</a:tableStyleId>
              </a:tblPr>
              <a:tblGrid>
                <a:gridCol w="1334400">
                  <a:extLst>
                    <a:ext uri="{9D8B030D-6E8A-4147-A177-3AD203B41FA5}">
                      <a16:colId xmlns:a16="http://schemas.microsoft.com/office/drawing/2014/main" val="20000"/>
                    </a:ext>
                  </a:extLst>
                </a:gridCol>
                <a:gridCol w="1536000">
                  <a:extLst>
                    <a:ext uri="{9D8B030D-6E8A-4147-A177-3AD203B41FA5}">
                      <a16:colId xmlns:a16="http://schemas.microsoft.com/office/drawing/2014/main" val="20001"/>
                    </a:ext>
                  </a:extLst>
                </a:gridCol>
                <a:gridCol w="1435200">
                  <a:extLst>
                    <a:ext uri="{9D8B030D-6E8A-4147-A177-3AD203B41FA5}">
                      <a16:colId xmlns:a16="http://schemas.microsoft.com/office/drawing/2014/main" val="20002"/>
                    </a:ext>
                  </a:extLst>
                </a:gridCol>
                <a:gridCol w="14352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CA" sz="1400" b="0" i="0" u="none" strike="noStrike" cap="none">
                          <a:latin typeface="Helvetica Neue Light"/>
                          <a:ea typeface="Helvetica Neue Light"/>
                          <a:cs typeface="Helvetica Neue Light"/>
                          <a:sym typeface="Helvetica Neue Light"/>
                        </a:rPr>
                        <a:t>Postal Code</a:t>
                      </a:r>
                      <a:endParaRPr/>
                    </a:p>
                  </a:txBody>
                  <a:tcPr marL="91450" marR="91450" marT="45725" marB="45725"/>
                </a:tc>
                <a:tc>
                  <a:txBody>
                    <a:bodyPr/>
                    <a:lstStyle/>
                    <a:p>
                      <a:pPr marL="0" marR="0" lvl="0" indent="0" algn="l" rtl="0">
                        <a:spcBef>
                          <a:spcPts val="0"/>
                        </a:spcBef>
                        <a:spcAft>
                          <a:spcPts val="0"/>
                        </a:spcAft>
                        <a:buNone/>
                      </a:pPr>
                      <a:r>
                        <a:rPr lang="en-CA" sz="1400" b="0" i="0">
                          <a:latin typeface="Helvetica Neue Light"/>
                          <a:ea typeface="Helvetica Neue Light"/>
                          <a:cs typeface="Helvetica Neue Light"/>
                          <a:sym typeface="Helvetica Neue Light"/>
                        </a:rPr>
                        <a:t>Neighbourhood</a:t>
                      </a:r>
                      <a:endParaRPr/>
                    </a:p>
                  </a:txBody>
                  <a:tcPr marL="91450" marR="91450" marT="45725" marB="45725"/>
                </a:tc>
                <a:tc>
                  <a:txBody>
                    <a:bodyPr/>
                    <a:lstStyle/>
                    <a:p>
                      <a:pPr marL="0" marR="0" lvl="0" indent="0" algn="l" rtl="0">
                        <a:spcBef>
                          <a:spcPts val="0"/>
                        </a:spcBef>
                        <a:spcAft>
                          <a:spcPts val="0"/>
                        </a:spcAft>
                        <a:buNone/>
                      </a:pPr>
                      <a:r>
                        <a:rPr lang="en-CA" sz="1400" b="0" i="0">
                          <a:latin typeface="Helvetica Neue Light"/>
                          <a:ea typeface="Helvetica Neue Light"/>
                          <a:cs typeface="Helvetica Neue Light"/>
                          <a:sym typeface="Helvetica Neue Light"/>
                        </a:rPr>
                        <a:t>Total </a:t>
                      </a:r>
                      <a:r>
                        <a:rPr lang="en-CA" b="0">
                          <a:latin typeface="Helvetica Neue Light"/>
                          <a:ea typeface="Helvetica Neue Light"/>
                          <a:cs typeface="Helvetica Neue Light"/>
                          <a:sym typeface="Helvetica Neue Light"/>
                        </a:rPr>
                        <a:t>Homicides</a:t>
                      </a:r>
                      <a:endParaRPr/>
                    </a:p>
                  </a:txBody>
                  <a:tcPr marL="91450" marR="91450" marT="45725" marB="45725"/>
                </a:tc>
                <a:tc>
                  <a:txBody>
                    <a:bodyPr/>
                    <a:lstStyle/>
                    <a:p>
                      <a:pPr marL="0" marR="0" lvl="0" indent="0" algn="l" rtl="0">
                        <a:spcBef>
                          <a:spcPts val="0"/>
                        </a:spcBef>
                        <a:spcAft>
                          <a:spcPts val="0"/>
                        </a:spcAft>
                        <a:buNone/>
                      </a:pPr>
                      <a:r>
                        <a:rPr lang="en-CA" sz="1400" b="0" i="0">
                          <a:latin typeface="Helvetica Neue Light"/>
                          <a:ea typeface="Helvetica Neue Light"/>
                          <a:cs typeface="Helvetica Neue Light"/>
                          <a:sym typeface="Helvetica Neue Light"/>
                        </a:rPr>
                        <a:t>Average Housing Price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b="0" i="0">
                        <a:latin typeface="Helvetica Neue Light"/>
                        <a:ea typeface="Helvetica Neue Light"/>
                        <a:cs typeface="Helvetica Neue Light"/>
                        <a:sym typeface="Helvetica Neue Light"/>
                      </a:endParaRPr>
                    </a:p>
                  </a:txBody>
                  <a:tcPr marL="91450" marR="91450" marT="45725" marB="45725">
                    <a:solidFill>
                      <a:schemeClr val="lt1"/>
                    </a:solidFill>
                  </a:tcPr>
                </a:tc>
                <a:tc>
                  <a:txBody>
                    <a:bodyPr/>
                    <a:lstStyle/>
                    <a:p>
                      <a:pPr marL="0" marR="0" lvl="0" indent="0" algn="l" rtl="0">
                        <a:spcBef>
                          <a:spcPts val="0"/>
                        </a:spcBef>
                        <a:spcAft>
                          <a:spcPts val="0"/>
                        </a:spcAft>
                        <a:buNone/>
                      </a:pPr>
                      <a:endParaRPr sz="1800" b="0" i="0">
                        <a:latin typeface="Helvetica Neue Light"/>
                        <a:ea typeface="Helvetica Neue Light"/>
                        <a:cs typeface="Helvetica Neue Light"/>
                        <a:sym typeface="Helvetica Neue Light"/>
                      </a:endParaRPr>
                    </a:p>
                  </a:txBody>
                  <a:tcPr marL="91450" marR="91450" marT="45725" marB="45725">
                    <a:solidFill>
                      <a:schemeClr val="lt1"/>
                    </a:solidFill>
                  </a:tcPr>
                </a:tc>
                <a:tc>
                  <a:txBody>
                    <a:bodyPr/>
                    <a:lstStyle/>
                    <a:p>
                      <a:pPr marL="0" marR="0" lvl="0" indent="0" algn="l" rtl="0">
                        <a:spcBef>
                          <a:spcPts val="0"/>
                        </a:spcBef>
                        <a:spcAft>
                          <a:spcPts val="0"/>
                        </a:spcAft>
                        <a:buNone/>
                      </a:pPr>
                      <a:endParaRPr sz="1800" b="0" i="0">
                        <a:latin typeface="Helvetica Neue Light"/>
                        <a:ea typeface="Helvetica Neue Light"/>
                        <a:cs typeface="Helvetica Neue Light"/>
                        <a:sym typeface="Helvetica Neue Light"/>
                      </a:endParaRPr>
                    </a:p>
                  </a:txBody>
                  <a:tcPr marL="91450" marR="91450" marT="45725" marB="45725">
                    <a:solidFill>
                      <a:schemeClr val="lt1"/>
                    </a:solidFill>
                  </a:tcPr>
                </a:tc>
                <a:tc>
                  <a:txBody>
                    <a:bodyPr/>
                    <a:lstStyle/>
                    <a:p>
                      <a:pPr marL="0" marR="0" lvl="0" indent="0" algn="l" rtl="0">
                        <a:spcBef>
                          <a:spcPts val="0"/>
                        </a:spcBef>
                        <a:spcAft>
                          <a:spcPts val="0"/>
                        </a:spcAft>
                        <a:buNone/>
                      </a:pPr>
                      <a:endParaRPr sz="1800" b="0" i="0">
                        <a:latin typeface="Helvetica Neue Light"/>
                        <a:ea typeface="Helvetica Neue Light"/>
                        <a:cs typeface="Helvetica Neue Light"/>
                        <a:sym typeface="Helvetica Neue Light"/>
                      </a:endParaRPr>
                    </a:p>
                  </a:txBody>
                  <a:tcPr marL="91450" marR="91450" marT="45725" marB="45725">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b="0" i="0">
                        <a:latin typeface="Helvetica Neue Light"/>
                        <a:ea typeface="Helvetica Neue Light"/>
                        <a:cs typeface="Helvetica Neue Light"/>
                        <a:sym typeface="Helvetica Neue Light"/>
                      </a:endParaRPr>
                    </a:p>
                  </a:txBody>
                  <a:tcPr marL="91450" marR="91450" marT="45725" marB="45725">
                    <a:solidFill>
                      <a:schemeClr val="lt1"/>
                    </a:solidFill>
                  </a:tcPr>
                </a:tc>
                <a:tc>
                  <a:txBody>
                    <a:bodyPr/>
                    <a:lstStyle/>
                    <a:p>
                      <a:pPr marL="0" marR="0" lvl="0" indent="0" algn="l" rtl="0">
                        <a:spcBef>
                          <a:spcPts val="0"/>
                        </a:spcBef>
                        <a:spcAft>
                          <a:spcPts val="0"/>
                        </a:spcAft>
                        <a:buNone/>
                      </a:pPr>
                      <a:endParaRPr sz="1800" b="0" i="0">
                        <a:latin typeface="Helvetica Neue Light"/>
                        <a:ea typeface="Helvetica Neue Light"/>
                        <a:cs typeface="Helvetica Neue Light"/>
                        <a:sym typeface="Helvetica Neue Light"/>
                      </a:endParaRPr>
                    </a:p>
                  </a:txBody>
                  <a:tcPr marL="91450" marR="91450" marT="45725" marB="45725">
                    <a:solidFill>
                      <a:schemeClr val="lt1"/>
                    </a:solidFill>
                  </a:tcPr>
                </a:tc>
                <a:tc>
                  <a:txBody>
                    <a:bodyPr/>
                    <a:lstStyle/>
                    <a:p>
                      <a:pPr marL="0" marR="0" lvl="0" indent="0" algn="l" rtl="0">
                        <a:spcBef>
                          <a:spcPts val="0"/>
                        </a:spcBef>
                        <a:spcAft>
                          <a:spcPts val="0"/>
                        </a:spcAft>
                        <a:buNone/>
                      </a:pPr>
                      <a:endParaRPr sz="1800" b="0" i="0">
                        <a:latin typeface="Helvetica Neue Light"/>
                        <a:ea typeface="Helvetica Neue Light"/>
                        <a:cs typeface="Helvetica Neue Light"/>
                        <a:sym typeface="Helvetica Neue Light"/>
                      </a:endParaRPr>
                    </a:p>
                  </a:txBody>
                  <a:tcPr marL="91450" marR="91450" marT="45725" marB="45725">
                    <a:solidFill>
                      <a:schemeClr val="lt1"/>
                    </a:solidFill>
                  </a:tcPr>
                </a:tc>
                <a:tc>
                  <a:txBody>
                    <a:bodyPr/>
                    <a:lstStyle/>
                    <a:p>
                      <a:pPr marL="0" marR="0" lvl="0" indent="0" algn="l" rtl="0">
                        <a:spcBef>
                          <a:spcPts val="0"/>
                        </a:spcBef>
                        <a:spcAft>
                          <a:spcPts val="0"/>
                        </a:spcAft>
                        <a:buNone/>
                      </a:pPr>
                      <a:endParaRPr sz="1800" b="0" i="0">
                        <a:latin typeface="Helvetica Neue Light"/>
                        <a:ea typeface="Helvetica Neue Light"/>
                        <a:cs typeface="Helvetica Neue Light"/>
                        <a:sym typeface="Helvetica Neue Light"/>
                      </a:endParaRPr>
                    </a:p>
                  </a:txBody>
                  <a:tcPr marL="91450" marR="91450" marT="45725" marB="45725">
                    <a:solidFill>
                      <a:schemeClr val="lt1"/>
                    </a:solidFill>
                  </a:tcPr>
                </a:tc>
                <a:extLst>
                  <a:ext uri="{0D108BD9-81ED-4DB2-BD59-A6C34878D82A}">
                    <a16:rowId xmlns:a16="http://schemas.microsoft.com/office/drawing/2014/main" val="10002"/>
                  </a:ext>
                </a:extLst>
              </a:tr>
            </a:tbl>
          </a:graphicData>
        </a:graphic>
      </p:graphicFrame>
      <p:sp>
        <p:nvSpPr>
          <p:cNvPr id="138" name="Google Shape;138;p17"/>
          <p:cNvSpPr/>
          <p:nvPr/>
        </p:nvSpPr>
        <p:spPr>
          <a:xfrm>
            <a:off x="5887239" y="2435142"/>
            <a:ext cx="2561920"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600">
                <a:solidFill>
                  <a:schemeClr val="dk1"/>
                </a:solidFill>
                <a:latin typeface="Helvetica Neue Light"/>
                <a:ea typeface="Helvetica Neue Light"/>
                <a:cs typeface="Helvetica Neue Light"/>
                <a:sym typeface="Helvetica Neue Light"/>
              </a:rPr>
              <a:t>Sample combined dataset:</a:t>
            </a:r>
            <a:endParaRPr/>
          </a:p>
        </p:txBody>
      </p:sp>
      <p:cxnSp>
        <p:nvCxnSpPr>
          <p:cNvPr id="139" name="Google Shape;139;p17"/>
          <p:cNvCxnSpPr/>
          <p:nvPr/>
        </p:nvCxnSpPr>
        <p:spPr>
          <a:xfrm>
            <a:off x="923431" y="2177961"/>
            <a:ext cx="4536000" cy="0"/>
          </a:xfrm>
          <a:prstGeom prst="straightConnector1">
            <a:avLst/>
          </a:prstGeom>
          <a:noFill/>
          <a:ln w="9525" cap="flat" cmpd="sng">
            <a:solidFill>
              <a:srgbClr val="AEABAB"/>
            </a:solidFill>
            <a:prstDash val="solid"/>
            <a:miter lim="800000"/>
            <a:headEnd type="none" w="sm" len="sm"/>
            <a:tailEnd type="none" w="sm" len="sm"/>
          </a:ln>
        </p:spPr>
      </p:cxnSp>
      <p:sp>
        <p:nvSpPr>
          <p:cNvPr id="140" name="Google Shape;140;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8"/>
          <p:cNvPicPr preferRelativeResize="0"/>
          <p:nvPr/>
        </p:nvPicPr>
        <p:blipFill rotWithShape="1">
          <a:blip r:embed="rId3">
            <a:alphaModFix/>
          </a:blip>
          <a:srcRect/>
          <a:stretch/>
        </p:blipFill>
        <p:spPr>
          <a:xfrm>
            <a:off x="5855890" y="2192494"/>
            <a:ext cx="6167668" cy="1583433"/>
          </a:xfrm>
          <a:prstGeom prst="rect">
            <a:avLst/>
          </a:prstGeom>
          <a:noFill/>
          <a:ln>
            <a:noFill/>
          </a:ln>
        </p:spPr>
      </p:pic>
      <p:sp>
        <p:nvSpPr>
          <p:cNvPr id="147" name="Google Shape;147;p18"/>
          <p:cNvSpPr/>
          <p:nvPr/>
        </p:nvSpPr>
        <p:spPr>
          <a:xfrm rot="19993065">
            <a:off x="5915777" y="3938120"/>
            <a:ext cx="503321" cy="872424"/>
          </a:xfrm>
          <a:prstGeom prst="curvedRightArrow">
            <a:avLst>
              <a:gd name="adj1" fmla="val 25000"/>
              <a:gd name="adj2" fmla="val 50000"/>
              <a:gd name="adj3" fmla="val 35782"/>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Helvetica Neue Light"/>
              <a:ea typeface="Helvetica Neue Light"/>
              <a:cs typeface="Helvetica Neue Light"/>
              <a:sym typeface="Helvetica Neue Light"/>
            </a:endParaRPr>
          </a:p>
        </p:txBody>
      </p:sp>
      <p:sp>
        <p:nvSpPr>
          <p:cNvPr id="148" name="Google Shape;148;p18"/>
          <p:cNvSpPr txBox="1">
            <a:spLocks noGrp="1"/>
          </p:cNvSpPr>
          <p:nvPr>
            <p:ph type="title"/>
          </p:nvPr>
        </p:nvSpPr>
        <p:spPr>
          <a:xfrm>
            <a:off x="838200" y="365125"/>
            <a:ext cx="68199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dirty="0">
                <a:solidFill>
                  <a:srgbClr val="00257A"/>
                </a:solidFill>
                <a:latin typeface="Helvetica Neue"/>
                <a:ea typeface="Helvetica Neue"/>
                <a:cs typeface="Helvetica Neue"/>
                <a:sym typeface="Helvetica Neue"/>
              </a:rPr>
              <a:t>Data Cleanup </a:t>
            </a:r>
            <a:endParaRPr dirty="0"/>
          </a:p>
        </p:txBody>
      </p:sp>
      <p:sp>
        <p:nvSpPr>
          <p:cNvPr id="149" name="Google Shape;149;p18"/>
          <p:cNvSpPr txBox="1"/>
          <p:nvPr/>
        </p:nvSpPr>
        <p:spPr>
          <a:xfrm>
            <a:off x="923431" y="2220826"/>
            <a:ext cx="4705844" cy="3722774"/>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Drop irrelevant columns </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Renaming columns</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Ensuring no missing data/values etc.</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Selecting 2016 dates to match property data</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Running Lat &amp; Long through Google API to retrieve postal code and neighbourhood</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dirty="0">
                <a:solidFill>
                  <a:schemeClr val="dk1"/>
                </a:solidFill>
                <a:latin typeface="Helvetica Neue Light"/>
                <a:ea typeface="Helvetica Neue Light"/>
                <a:cs typeface="Helvetica Neue Light"/>
                <a:sym typeface="Helvetica Neue Light"/>
              </a:rPr>
              <a:t>Count number of homicides in each neighbourhood</a:t>
            </a:r>
            <a:endParaRPr sz="1800" dirty="0">
              <a:solidFill>
                <a:schemeClr val="dk1"/>
              </a:solidFill>
              <a:latin typeface="Helvetica Neue Light"/>
              <a:ea typeface="Helvetica Neue Light"/>
              <a:cs typeface="Helvetica Neue Light"/>
              <a:sym typeface="Helvetica Neue Light"/>
            </a:endParaRPr>
          </a:p>
          <a:p>
            <a:pPr marL="285750" marR="0" lvl="0" indent="-285750" algn="l" rtl="0">
              <a:lnSpc>
                <a:spcPct val="90000"/>
              </a:lnSpc>
              <a:spcBef>
                <a:spcPts val="160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Identify neighbourhoods with most </a:t>
            </a:r>
            <a:r>
              <a:rPr lang="en-CA" sz="1800" dirty="0">
                <a:solidFill>
                  <a:schemeClr val="dk1"/>
                </a:solidFill>
                <a:latin typeface="Helvetica Neue Light"/>
                <a:ea typeface="Helvetica Neue Light"/>
                <a:cs typeface="Helvetica Neue Light"/>
                <a:sym typeface="Helvetica Neue Light"/>
              </a:rPr>
              <a:t>homicides</a:t>
            </a:r>
            <a:endParaRPr sz="1600" dirty="0"/>
          </a:p>
        </p:txBody>
      </p:sp>
      <p:cxnSp>
        <p:nvCxnSpPr>
          <p:cNvPr id="150" name="Google Shape;150;p18"/>
          <p:cNvCxnSpPr/>
          <p:nvPr/>
        </p:nvCxnSpPr>
        <p:spPr>
          <a:xfrm>
            <a:off x="923431" y="2177961"/>
            <a:ext cx="4428000" cy="0"/>
          </a:xfrm>
          <a:prstGeom prst="straightConnector1">
            <a:avLst/>
          </a:prstGeom>
          <a:noFill/>
          <a:ln w="9525" cap="flat" cmpd="sng">
            <a:solidFill>
              <a:srgbClr val="AEABAB"/>
            </a:solidFill>
            <a:prstDash val="solid"/>
            <a:miter lim="800000"/>
            <a:headEnd type="none" w="sm" len="sm"/>
            <a:tailEnd type="none" w="sm" len="sm"/>
          </a:ln>
        </p:spPr>
      </p:cxnSp>
      <p:sp>
        <p:nvSpPr>
          <p:cNvPr id="151" name="Google Shape;151;p18"/>
          <p:cNvSpPr txBox="1"/>
          <p:nvPr/>
        </p:nvSpPr>
        <p:spPr>
          <a:xfrm>
            <a:off x="838200" y="1786650"/>
            <a:ext cx="2722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a:solidFill>
                  <a:srgbClr val="00257A"/>
                </a:solidFill>
                <a:latin typeface="Helvetica Neue"/>
                <a:ea typeface="Helvetica Neue"/>
                <a:cs typeface="Helvetica Neue"/>
                <a:sym typeface="Helvetica Neue"/>
              </a:rPr>
              <a:t>Homicide Data</a:t>
            </a:r>
            <a:endParaRPr/>
          </a:p>
        </p:txBody>
      </p:sp>
      <p:pic>
        <p:nvPicPr>
          <p:cNvPr id="152" name="Google Shape;152;p18"/>
          <p:cNvPicPr preferRelativeResize="0"/>
          <p:nvPr/>
        </p:nvPicPr>
        <p:blipFill rotWithShape="1">
          <a:blip r:embed="rId4">
            <a:alphaModFix/>
          </a:blip>
          <a:srcRect/>
          <a:stretch/>
        </p:blipFill>
        <p:spPr>
          <a:xfrm>
            <a:off x="6650940" y="4035057"/>
            <a:ext cx="5379937" cy="1190845"/>
          </a:xfrm>
          <a:prstGeom prst="rect">
            <a:avLst/>
          </a:prstGeom>
          <a:noFill/>
          <a:ln>
            <a:noFill/>
          </a:ln>
        </p:spPr>
      </p:pic>
      <p:sp>
        <p:nvSpPr>
          <p:cNvPr id="153" name="Google Shape;153;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9"/>
          <p:cNvPicPr preferRelativeResize="0"/>
          <p:nvPr/>
        </p:nvPicPr>
        <p:blipFill rotWithShape="1">
          <a:blip r:embed="rId3">
            <a:alphaModFix/>
          </a:blip>
          <a:srcRect b="28352"/>
          <a:stretch/>
        </p:blipFill>
        <p:spPr>
          <a:xfrm>
            <a:off x="5880936" y="2084000"/>
            <a:ext cx="5995262" cy="1601686"/>
          </a:xfrm>
          <a:prstGeom prst="rect">
            <a:avLst/>
          </a:prstGeom>
          <a:noFill/>
          <a:ln>
            <a:noFill/>
          </a:ln>
        </p:spPr>
      </p:pic>
      <p:sp>
        <p:nvSpPr>
          <p:cNvPr id="161" name="Google Shape;161;p19"/>
          <p:cNvSpPr txBox="1">
            <a:spLocks noGrp="1"/>
          </p:cNvSpPr>
          <p:nvPr>
            <p:ph type="title"/>
          </p:nvPr>
        </p:nvSpPr>
        <p:spPr>
          <a:xfrm>
            <a:off x="838200" y="365125"/>
            <a:ext cx="68199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a:solidFill>
                  <a:srgbClr val="00257A"/>
                </a:solidFill>
                <a:latin typeface="Helvetica Neue"/>
                <a:ea typeface="Helvetica Neue"/>
                <a:cs typeface="Helvetica Neue"/>
                <a:sym typeface="Helvetica Neue"/>
              </a:rPr>
              <a:t>Data Cleanup </a:t>
            </a:r>
            <a:endParaRPr/>
          </a:p>
        </p:txBody>
      </p:sp>
      <p:sp>
        <p:nvSpPr>
          <p:cNvPr id="162" name="Google Shape;162;p19"/>
          <p:cNvSpPr txBox="1"/>
          <p:nvPr/>
        </p:nvSpPr>
        <p:spPr>
          <a:xfrm>
            <a:off x="838200" y="1771091"/>
            <a:ext cx="231024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b="1">
                <a:solidFill>
                  <a:srgbClr val="00257A"/>
                </a:solidFill>
                <a:latin typeface="Helvetica Neue"/>
                <a:ea typeface="Helvetica Neue"/>
                <a:cs typeface="Helvetica Neue"/>
                <a:sym typeface="Helvetica Neue"/>
              </a:rPr>
              <a:t>Housing Price Data</a:t>
            </a:r>
            <a:endParaRPr/>
          </a:p>
        </p:txBody>
      </p:sp>
      <p:sp>
        <p:nvSpPr>
          <p:cNvPr id="163" name="Google Shape;163;p19"/>
          <p:cNvSpPr txBox="1"/>
          <p:nvPr/>
        </p:nvSpPr>
        <p:spPr>
          <a:xfrm>
            <a:off x="923431" y="2220826"/>
            <a:ext cx="4705844" cy="3722774"/>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Filtering for Toronto Area addresses</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Drop n/a</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Drop housing prices below $50,000 (outliers)</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b="0" i="0" dirty="0">
                <a:solidFill>
                  <a:schemeClr val="dk1"/>
                </a:solidFill>
                <a:latin typeface="Helvetica Neue Light"/>
                <a:ea typeface="Helvetica Neue Light"/>
                <a:cs typeface="Helvetica Neue Light"/>
                <a:sym typeface="Helvetica Neue Light"/>
              </a:rPr>
              <a:t>Running Lat &amp; Long through Google API to retrieve postal code and neighbourhood</a:t>
            </a:r>
            <a:endParaRPr sz="1600" dirty="0"/>
          </a:p>
          <a:p>
            <a:pPr marL="285750" marR="0" lvl="0" indent="-285750" algn="l" rtl="0">
              <a:lnSpc>
                <a:spcPct val="90000"/>
              </a:lnSpc>
              <a:spcBef>
                <a:spcPts val="1600"/>
              </a:spcBef>
              <a:spcAft>
                <a:spcPts val="0"/>
              </a:spcAft>
              <a:buClr>
                <a:schemeClr val="dk1"/>
              </a:buClr>
              <a:buSzPts val="1280"/>
              <a:buFont typeface="Arial"/>
              <a:buChar char="•"/>
            </a:pPr>
            <a:r>
              <a:rPr lang="en-CA" sz="1800" dirty="0">
                <a:solidFill>
                  <a:schemeClr val="dk1"/>
                </a:solidFill>
                <a:latin typeface="Helvetica Neue Light"/>
                <a:ea typeface="Helvetica Neue Light"/>
                <a:cs typeface="Helvetica Neue Light"/>
                <a:sym typeface="Helvetica Neue Light"/>
              </a:rPr>
              <a:t>Calculate average housing price for each neighbourhood</a:t>
            </a:r>
            <a:endParaRPr sz="1800" dirty="0">
              <a:solidFill>
                <a:schemeClr val="dk1"/>
              </a:solidFill>
              <a:latin typeface="Helvetica Neue Light"/>
              <a:ea typeface="Helvetica Neue Light"/>
              <a:cs typeface="Helvetica Neue Light"/>
              <a:sym typeface="Helvetica Neue Light"/>
            </a:endParaRPr>
          </a:p>
          <a:p>
            <a:pPr marL="0" lvl="0" indent="0" algn="l" rtl="0">
              <a:lnSpc>
                <a:spcPct val="90000"/>
              </a:lnSpc>
              <a:spcBef>
                <a:spcPts val="1600"/>
              </a:spcBef>
              <a:spcAft>
                <a:spcPts val="0"/>
              </a:spcAft>
              <a:buNone/>
            </a:pPr>
            <a:endParaRPr sz="1800" dirty="0">
              <a:solidFill>
                <a:schemeClr val="dk1"/>
              </a:solidFill>
              <a:latin typeface="Helvetica Neue Light"/>
              <a:ea typeface="Helvetica Neue Light"/>
              <a:cs typeface="Helvetica Neue Light"/>
              <a:sym typeface="Helvetica Neue Light"/>
            </a:endParaRPr>
          </a:p>
        </p:txBody>
      </p:sp>
      <p:cxnSp>
        <p:nvCxnSpPr>
          <p:cNvPr id="164" name="Google Shape;164;p19"/>
          <p:cNvCxnSpPr/>
          <p:nvPr/>
        </p:nvCxnSpPr>
        <p:spPr>
          <a:xfrm>
            <a:off x="923431" y="2177961"/>
            <a:ext cx="4536000" cy="0"/>
          </a:xfrm>
          <a:prstGeom prst="straightConnector1">
            <a:avLst/>
          </a:prstGeom>
          <a:noFill/>
          <a:ln w="9525" cap="flat" cmpd="sng">
            <a:solidFill>
              <a:srgbClr val="AEABAB"/>
            </a:solidFill>
            <a:prstDash val="solid"/>
            <a:miter lim="800000"/>
            <a:headEnd type="none" w="sm" len="sm"/>
            <a:tailEnd type="none" w="sm" len="sm"/>
          </a:ln>
        </p:spPr>
      </p:cxnSp>
      <p:pic>
        <p:nvPicPr>
          <p:cNvPr id="165" name="Google Shape;165;p19"/>
          <p:cNvPicPr preferRelativeResize="0"/>
          <p:nvPr/>
        </p:nvPicPr>
        <p:blipFill rotWithShape="1">
          <a:blip r:embed="rId4">
            <a:alphaModFix/>
          </a:blip>
          <a:srcRect/>
          <a:stretch/>
        </p:blipFill>
        <p:spPr>
          <a:xfrm>
            <a:off x="6705600" y="4064303"/>
            <a:ext cx="5219683" cy="1535010"/>
          </a:xfrm>
          <a:prstGeom prst="rect">
            <a:avLst/>
          </a:prstGeom>
          <a:noFill/>
          <a:ln>
            <a:noFill/>
          </a:ln>
        </p:spPr>
      </p:pic>
      <p:sp>
        <p:nvSpPr>
          <p:cNvPr id="166" name="Google Shape;166;p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7</a:t>
            </a:fld>
            <a:endParaRPr/>
          </a:p>
        </p:txBody>
      </p:sp>
      <p:sp>
        <p:nvSpPr>
          <p:cNvPr id="10" name="Google Shape;147;p18">
            <a:extLst>
              <a:ext uri="{FF2B5EF4-FFF2-40B4-BE49-F238E27FC236}">
                <a16:creationId xmlns:a16="http://schemas.microsoft.com/office/drawing/2014/main" id="{84163F14-71E9-4115-A84A-8350670E81FC}"/>
              </a:ext>
            </a:extLst>
          </p:cNvPr>
          <p:cNvSpPr/>
          <p:nvPr/>
        </p:nvSpPr>
        <p:spPr>
          <a:xfrm rot="19993065">
            <a:off x="5915777" y="3959384"/>
            <a:ext cx="503321" cy="872424"/>
          </a:xfrm>
          <a:prstGeom prst="curvedRightArrow">
            <a:avLst>
              <a:gd name="adj1" fmla="val 25000"/>
              <a:gd name="adj2" fmla="val 50000"/>
              <a:gd name="adj3" fmla="val 35782"/>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1" name="Google Shape;172;p20">
            <a:extLst>
              <a:ext uri="{FF2B5EF4-FFF2-40B4-BE49-F238E27FC236}">
                <a16:creationId xmlns:a16="http://schemas.microsoft.com/office/drawing/2014/main" id="{8CB3980E-3379-49C5-A1EC-DF60B19B95D2}"/>
              </a:ext>
            </a:extLst>
          </p:cNvPr>
          <p:cNvPicPr preferRelativeResize="0"/>
          <p:nvPr/>
        </p:nvPicPr>
        <p:blipFill rotWithShape="1">
          <a:blip r:embed="rId3">
            <a:alphaModFix/>
          </a:blip>
          <a:srcRect l="4545" t="4545" r="4940" b="4545"/>
          <a:stretch/>
        </p:blipFill>
        <p:spPr>
          <a:xfrm>
            <a:off x="459786" y="3276913"/>
            <a:ext cx="4071678" cy="2974861"/>
          </a:xfrm>
          <a:prstGeom prst="rect">
            <a:avLst/>
          </a:prstGeom>
          <a:noFill/>
          <a:ln>
            <a:noFill/>
          </a:ln>
        </p:spPr>
      </p:pic>
      <p:sp>
        <p:nvSpPr>
          <p:cNvPr id="173" name="Google Shape;173;p20"/>
          <p:cNvSpPr txBox="1">
            <a:spLocks noGrp="1"/>
          </p:cNvSpPr>
          <p:nvPr>
            <p:ph type="title"/>
          </p:nvPr>
        </p:nvSpPr>
        <p:spPr>
          <a:xfrm>
            <a:off x="838200" y="365125"/>
            <a:ext cx="68199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a:solidFill>
                  <a:srgbClr val="00257A"/>
                </a:solidFill>
                <a:latin typeface="Helvetica Neue"/>
                <a:ea typeface="Helvetica Neue"/>
                <a:cs typeface="Helvetica Neue"/>
                <a:sym typeface="Helvetica Neue"/>
              </a:rPr>
              <a:t>Data Analysis</a:t>
            </a:r>
            <a:endParaRPr/>
          </a:p>
        </p:txBody>
      </p:sp>
      <p:sp>
        <p:nvSpPr>
          <p:cNvPr id="174" name="Google Shape;174;p20"/>
          <p:cNvSpPr txBox="1"/>
          <p:nvPr/>
        </p:nvSpPr>
        <p:spPr>
          <a:xfrm>
            <a:off x="922100" y="1405150"/>
            <a:ext cx="7543800" cy="786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CA" sz="1600" b="1">
                <a:solidFill>
                  <a:srgbClr val="00257A"/>
                </a:solidFill>
                <a:latin typeface="Helvetica Neue"/>
                <a:ea typeface="Helvetica Neue"/>
                <a:cs typeface="Helvetica Neue"/>
                <a:sym typeface="Helvetica Neue"/>
              </a:rPr>
              <a:t>Q1.</a:t>
            </a:r>
            <a:r>
              <a:rPr lang="en-CA" sz="1600">
                <a:solidFill>
                  <a:schemeClr val="dk1"/>
                </a:solidFill>
                <a:latin typeface="Helvetica Neue Light"/>
                <a:ea typeface="Helvetica Neue Light"/>
                <a:cs typeface="Helvetica Neue Light"/>
                <a:sym typeface="Helvetica Neue Light"/>
              </a:rPr>
              <a:t> </a:t>
            </a:r>
            <a:r>
              <a:rPr lang="en-CA" sz="1600" b="0" i="0">
                <a:solidFill>
                  <a:schemeClr val="dk1"/>
                </a:solidFill>
                <a:latin typeface="Helvetica Neue Light"/>
                <a:ea typeface="Helvetica Neue Light"/>
                <a:cs typeface="Helvetica Neue Light"/>
                <a:sym typeface="Helvetica Neue Light"/>
              </a:rPr>
              <a:t>Where </a:t>
            </a:r>
            <a:r>
              <a:rPr lang="en-CA" sz="1600">
                <a:solidFill>
                  <a:schemeClr val="dk1"/>
                </a:solidFill>
                <a:latin typeface="Helvetica Neue Light"/>
                <a:ea typeface="Helvetica Neue Light"/>
                <a:cs typeface="Helvetica Neue Light"/>
                <a:sym typeface="Helvetica Neue Light"/>
              </a:rPr>
              <a:t>are homicides </a:t>
            </a:r>
            <a:r>
              <a:rPr lang="en-CA" sz="1600" b="0" i="0">
                <a:solidFill>
                  <a:schemeClr val="dk1"/>
                </a:solidFill>
                <a:latin typeface="Helvetica Neue Light"/>
                <a:ea typeface="Helvetica Neue Light"/>
                <a:cs typeface="Helvetica Neue Light"/>
                <a:sym typeface="Helvetica Neue Light"/>
              </a:rPr>
              <a:t>occurring? How many homicides per neighbourhood?</a:t>
            </a:r>
            <a:endParaRPr/>
          </a:p>
        </p:txBody>
      </p:sp>
      <p:sp>
        <p:nvSpPr>
          <p:cNvPr id="175" name="Google Shape;175;p20"/>
          <p:cNvSpPr/>
          <p:nvPr/>
        </p:nvSpPr>
        <p:spPr>
          <a:xfrm>
            <a:off x="558735" y="3276913"/>
            <a:ext cx="1687800" cy="30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rgbClr val="F2F2F2"/>
                </a:solidFill>
                <a:latin typeface="Calibri"/>
                <a:ea typeface="Calibri"/>
                <a:cs typeface="Calibri"/>
                <a:sym typeface="Calibri"/>
              </a:rPr>
              <a:t>Homicides</a:t>
            </a:r>
            <a:endParaRPr/>
          </a:p>
        </p:txBody>
      </p:sp>
      <p:sp>
        <p:nvSpPr>
          <p:cNvPr id="176" name="Google Shape;176;p20"/>
          <p:cNvSpPr txBox="1"/>
          <p:nvPr/>
        </p:nvSpPr>
        <p:spPr>
          <a:xfrm>
            <a:off x="922100" y="1901100"/>
            <a:ext cx="10521000" cy="786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CA" sz="1600">
                <a:solidFill>
                  <a:schemeClr val="dk1"/>
                </a:solidFill>
                <a:latin typeface="Helvetica Neue Light"/>
                <a:ea typeface="Helvetica Neue Light"/>
                <a:cs typeface="Helvetica Neue Light"/>
                <a:sym typeface="Helvetica Neue Light"/>
              </a:rPr>
              <a:t>For 2016, we found neighbourhoods in Toronto’s downtown core had higher homicide counts, and a few neighbourhoods in Scarborough also had higher homicide counts.</a:t>
            </a:r>
            <a:endParaRPr/>
          </a:p>
        </p:txBody>
      </p:sp>
      <p:pic>
        <p:nvPicPr>
          <p:cNvPr id="177" name="Google Shape;177;p20"/>
          <p:cNvPicPr preferRelativeResize="0"/>
          <p:nvPr/>
        </p:nvPicPr>
        <p:blipFill>
          <a:blip r:embed="rId4">
            <a:alphaModFix/>
          </a:blip>
          <a:stretch>
            <a:fillRect/>
          </a:stretch>
        </p:blipFill>
        <p:spPr>
          <a:xfrm>
            <a:off x="4724400" y="3102649"/>
            <a:ext cx="4165275" cy="3630975"/>
          </a:xfrm>
          <a:prstGeom prst="rect">
            <a:avLst/>
          </a:prstGeom>
          <a:noFill/>
          <a:ln>
            <a:noFill/>
          </a:ln>
        </p:spPr>
      </p:pic>
      <p:pic>
        <p:nvPicPr>
          <p:cNvPr id="178" name="Google Shape;178;p20"/>
          <p:cNvPicPr preferRelativeResize="0"/>
          <p:nvPr/>
        </p:nvPicPr>
        <p:blipFill>
          <a:blip r:embed="rId5">
            <a:alphaModFix/>
          </a:blip>
          <a:stretch>
            <a:fillRect/>
          </a:stretch>
        </p:blipFill>
        <p:spPr>
          <a:xfrm>
            <a:off x="9082611" y="3397165"/>
            <a:ext cx="3076575" cy="2390775"/>
          </a:xfrm>
          <a:prstGeom prst="rect">
            <a:avLst/>
          </a:prstGeom>
          <a:noFill/>
          <a:ln>
            <a:noFill/>
          </a:ln>
        </p:spPr>
      </p:pic>
      <p:sp>
        <p:nvSpPr>
          <p:cNvPr id="179" name="Google Shape;179;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838200" y="365125"/>
            <a:ext cx="68199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57A"/>
              </a:buClr>
              <a:buSzPts val="3200"/>
              <a:buFont typeface="Helvetica Neue"/>
              <a:buNone/>
            </a:pPr>
            <a:r>
              <a:rPr lang="en-CA" sz="3200" b="1">
                <a:solidFill>
                  <a:srgbClr val="00257A"/>
                </a:solidFill>
                <a:latin typeface="Helvetica Neue"/>
                <a:ea typeface="Helvetica Neue"/>
                <a:cs typeface="Helvetica Neue"/>
                <a:sym typeface="Helvetica Neue"/>
              </a:rPr>
              <a:t>Data Analysis</a:t>
            </a:r>
            <a:endParaRPr/>
          </a:p>
        </p:txBody>
      </p:sp>
      <p:sp>
        <p:nvSpPr>
          <p:cNvPr id="186" name="Google Shape;186;p21"/>
          <p:cNvSpPr txBox="1"/>
          <p:nvPr/>
        </p:nvSpPr>
        <p:spPr>
          <a:xfrm>
            <a:off x="838200" y="1893725"/>
            <a:ext cx="10498200" cy="896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CA" sz="1600" dirty="0">
                <a:latin typeface="Helvetica Neue Light"/>
                <a:ea typeface="Helvetica Neue Light"/>
                <a:cs typeface="Helvetica Neue Light"/>
                <a:sym typeface="Helvetica Neue Light"/>
              </a:rPr>
              <a:t>We found average housing prices ranged from moderate $600,000 to up to 2 million in other areas. Highest housing prices grouped around North Toronto and in the downtown area. </a:t>
            </a:r>
            <a:endParaRPr dirty="0"/>
          </a:p>
        </p:txBody>
      </p:sp>
      <p:sp>
        <p:nvSpPr>
          <p:cNvPr id="187" name="Google Shape;187;p21"/>
          <p:cNvSpPr txBox="1"/>
          <p:nvPr/>
        </p:nvSpPr>
        <p:spPr>
          <a:xfrm>
            <a:off x="922100" y="1405150"/>
            <a:ext cx="9924300" cy="488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CA" sz="1600" b="1">
                <a:solidFill>
                  <a:srgbClr val="00257A"/>
                </a:solidFill>
                <a:latin typeface="Helvetica Neue"/>
                <a:ea typeface="Helvetica Neue"/>
                <a:cs typeface="Helvetica Neue"/>
                <a:sym typeface="Helvetica Neue"/>
              </a:rPr>
              <a:t>Q2.</a:t>
            </a:r>
            <a:r>
              <a:rPr lang="en-CA" sz="1600">
                <a:solidFill>
                  <a:schemeClr val="dk1"/>
                </a:solidFill>
                <a:latin typeface="Helvetica Neue Light"/>
                <a:ea typeface="Helvetica Neue Light"/>
                <a:cs typeface="Helvetica Neue Light"/>
                <a:sym typeface="Helvetica Neue Light"/>
              </a:rPr>
              <a:t> Toronto housing prices – what are average prices and where are high/low price neighbourhoods?</a:t>
            </a:r>
            <a:endParaRPr/>
          </a:p>
        </p:txBody>
      </p:sp>
      <p:grpSp>
        <p:nvGrpSpPr>
          <p:cNvPr id="188" name="Google Shape;188;p21"/>
          <p:cNvGrpSpPr/>
          <p:nvPr/>
        </p:nvGrpSpPr>
        <p:grpSpPr>
          <a:xfrm>
            <a:off x="943257" y="3024263"/>
            <a:ext cx="4553758" cy="3349408"/>
            <a:chOff x="-5713700" y="2990388"/>
            <a:chExt cx="4243554" cy="3087012"/>
          </a:xfrm>
        </p:grpSpPr>
        <p:pic>
          <p:nvPicPr>
            <p:cNvPr id="189" name="Google Shape;189;p21"/>
            <p:cNvPicPr preferRelativeResize="0"/>
            <p:nvPr/>
          </p:nvPicPr>
          <p:blipFill>
            <a:blip r:embed="rId3">
              <a:alphaModFix/>
            </a:blip>
            <a:stretch>
              <a:fillRect/>
            </a:stretch>
          </p:blipFill>
          <p:spPr>
            <a:xfrm>
              <a:off x="-5713700" y="2990388"/>
              <a:ext cx="4243554" cy="3087012"/>
            </a:xfrm>
            <a:prstGeom prst="rect">
              <a:avLst/>
            </a:prstGeom>
            <a:noFill/>
            <a:ln>
              <a:noFill/>
            </a:ln>
          </p:spPr>
        </p:pic>
        <p:sp>
          <p:nvSpPr>
            <p:cNvPr id="190" name="Google Shape;190;p21"/>
            <p:cNvSpPr/>
            <p:nvPr/>
          </p:nvSpPr>
          <p:spPr>
            <a:xfrm>
              <a:off x="-5592691" y="3103439"/>
              <a:ext cx="1974600" cy="382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CA" sz="1800">
                  <a:solidFill>
                    <a:srgbClr val="F2F2F2"/>
                  </a:solidFill>
                  <a:latin typeface="Calibri"/>
                  <a:ea typeface="Calibri"/>
                  <a:cs typeface="Calibri"/>
                  <a:sym typeface="Calibri"/>
                </a:rPr>
                <a:t>Housing Prices</a:t>
              </a:r>
              <a:endParaRPr/>
            </a:p>
          </p:txBody>
        </p:sp>
      </p:grpSp>
      <p:sp>
        <p:nvSpPr>
          <p:cNvPr id="191" name="Google Shape;191;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CA"/>
              <a:t>9</a:t>
            </a:fld>
            <a:endParaRPr/>
          </a:p>
        </p:txBody>
      </p:sp>
      <p:pic>
        <p:nvPicPr>
          <p:cNvPr id="192" name="Google Shape;192;p21"/>
          <p:cNvPicPr preferRelativeResize="0"/>
          <p:nvPr/>
        </p:nvPicPr>
        <p:blipFill>
          <a:blip r:embed="rId4">
            <a:alphaModFix/>
          </a:blip>
          <a:stretch>
            <a:fillRect/>
          </a:stretch>
        </p:blipFill>
        <p:spPr>
          <a:xfrm>
            <a:off x="6292625" y="2764550"/>
            <a:ext cx="4553774" cy="372287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1674</Words>
  <Application>Microsoft Office PowerPoint</Application>
  <PresentationFormat>Widescreen</PresentationFormat>
  <Paragraphs>172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Helvetica Neue</vt:lpstr>
      <vt:lpstr>Helvetica Neue Light</vt:lpstr>
      <vt:lpstr>Arial</vt:lpstr>
      <vt:lpstr>Calibri</vt:lpstr>
      <vt:lpstr>Office Theme</vt:lpstr>
      <vt:lpstr>Toronto Housing Prices and Crime Rate </vt:lpstr>
      <vt:lpstr>Table of Contents</vt:lpstr>
      <vt:lpstr>Introduction</vt:lpstr>
      <vt:lpstr>Data</vt:lpstr>
      <vt:lpstr>Data Strategy: Exploration &amp; Cleaning</vt:lpstr>
      <vt:lpstr>Data Cleanup </vt:lpstr>
      <vt:lpstr>Data Cleanup </vt:lpstr>
      <vt:lpstr>Data Analysis</vt:lpstr>
      <vt:lpstr>Data Analysis</vt:lpstr>
      <vt:lpstr>Data Analysis</vt:lpstr>
      <vt:lpstr>Conclusion</vt:lpstr>
      <vt:lpstr>Post Mortem </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Housing Prices and Crime Rate </dc:title>
  <dc:creator>Jonathan Gawrys</dc:creator>
  <cp:lastModifiedBy>Jonathan Gawrys</cp:lastModifiedBy>
  <cp:revision>10</cp:revision>
  <dcterms:modified xsi:type="dcterms:W3CDTF">2019-03-14T01:09:37Z</dcterms:modified>
</cp:coreProperties>
</file>