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5"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DBDE95-B58D-46AE-B390-E00A96F120F3}" v="1" dt="2025-08-07T08:58:25.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B035-AA44-0CB0-B02C-9A39AFE5E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1DC2D-AF39-02AF-D876-7C3A51BB9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159AE9-EFB3-C469-6C76-F8A0772D408F}"/>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5" name="Footer Placeholder 4">
            <a:extLst>
              <a:ext uri="{FF2B5EF4-FFF2-40B4-BE49-F238E27FC236}">
                <a16:creationId xmlns:a16="http://schemas.microsoft.com/office/drawing/2014/main" id="{A8B52CAC-13F1-E3E6-A074-19683F631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3E05E-C8C3-9DB3-EFD7-AEB0E2D954E5}"/>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247910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0BB6-8AE2-04F9-6C55-CC7AC1816C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7448AB-8483-11AA-5A25-1D9BFC52F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F6C96-9919-FE2C-8627-B353068B99CF}"/>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5" name="Footer Placeholder 4">
            <a:extLst>
              <a:ext uri="{FF2B5EF4-FFF2-40B4-BE49-F238E27FC236}">
                <a16:creationId xmlns:a16="http://schemas.microsoft.com/office/drawing/2014/main" id="{6C346D11-1E11-778C-4836-C3D2315D4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63F71-A4F6-4EE1-9836-B64AED389682}"/>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139400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C886B-9225-DCF3-90FB-D0C35C5253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47469A-0803-B31E-AE52-65B89DADB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FDFE4C-1C2A-CD41-9EE1-16B03F373F52}"/>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5" name="Footer Placeholder 4">
            <a:extLst>
              <a:ext uri="{FF2B5EF4-FFF2-40B4-BE49-F238E27FC236}">
                <a16:creationId xmlns:a16="http://schemas.microsoft.com/office/drawing/2014/main" id="{702E0389-6428-DE6F-A20D-A473CB2FA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21B79-3CA3-4982-613B-A78A338692D1}"/>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14251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0020-D59D-5AE6-2596-AB7327715B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A57F60-0410-F424-9628-2B40B8C876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B6472-894B-DE10-8178-0A9C46F2C3B9}"/>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5" name="Footer Placeholder 4">
            <a:extLst>
              <a:ext uri="{FF2B5EF4-FFF2-40B4-BE49-F238E27FC236}">
                <a16:creationId xmlns:a16="http://schemas.microsoft.com/office/drawing/2014/main" id="{1AD35B0D-DE22-E97D-A5E6-821B63C22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33037-28A1-238C-C65F-09C2288EB422}"/>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121441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364A-26FB-0437-7C36-231D47371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AB2858-2C08-E7E3-24D9-89736602D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35914A-E7BC-5C39-340B-C7EA4C3F4865}"/>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5" name="Footer Placeholder 4">
            <a:extLst>
              <a:ext uri="{FF2B5EF4-FFF2-40B4-BE49-F238E27FC236}">
                <a16:creationId xmlns:a16="http://schemas.microsoft.com/office/drawing/2014/main" id="{C439628C-A614-FE15-818A-718E787A9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106EF-3827-C4DE-753D-B3A41F5EFD32}"/>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382289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679F-A4D5-DAD0-E503-9F241E911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7055D3-0635-6478-A20A-F2053621B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3B25A7-F443-C613-1218-96554C1354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3C1400-816A-C531-1580-1EAF97BD9E35}"/>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6" name="Footer Placeholder 5">
            <a:extLst>
              <a:ext uri="{FF2B5EF4-FFF2-40B4-BE49-F238E27FC236}">
                <a16:creationId xmlns:a16="http://schemas.microsoft.com/office/drawing/2014/main" id="{07B9AC8A-B03D-B71A-EC76-9B220238A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AD0A7-66AB-1CF4-77E1-EACB4ECFB1A7}"/>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122033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9873-1D39-2437-2F3A-7A732BBC2F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4208EF-BC25-6E0C-C8F2-AF810D08D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FDCFE-93A5-72A9-7BBC-9616D13F7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354D94-10DE-6381-5501-FB894D4F1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20A3F2-6CDB-1C01-EF4D-DA51C0B269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15C040-5514-D9F6-16A2-EF9276A8FBCD}"/>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8" name="Footer Placeholder 7">
            <a:extLst>
              <a:ext uri="{FF2B5EF4-FFF2-40B4-BE49-F238E27FC236}">
                <a16:creationId xmlns:a16="http://schemas.microsoft.com/office/drawing/2014/main" id="{16B74DF8-08E5-265D-9C78-2C714FDC81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AD76F6-AF9F-C5E3-E82A-0F40FC0B4448}"/>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385081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CF15-2D0C-3755-9C2A-F9A3FCA035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9D1547-DE9E-8A82-AE07-9C4E8527A80B}"/>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4" name="Footer Placeholder 3">
            <a:extLst>
              <a:ext uri="{FF2B5EF4-FFF2-40B4-BE49-F238E27FC236}">
                <a16:creationId xmlns:a16="http://schemas.microsoft.com/office/drawing/2014/main" id="{E9942DAB-A572-AB30-04CA-CBF2C9A0DA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BF5DA2-FC9D-C3B3-10E0-FB9959EA979E}"/>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1298464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8500F-9D57-AAC7-D158-B7405ED8CCEF}"/>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3" name="Footer Placeholder 2">
            <a:extLst>
              <a:ext uri="{FF2B5EF4-FFF2-40B4-BE49-F238E27FC236}">
                <a16:creationId xmlns:a16="http://schemas.microsoft.com/office/drawing/2014/main" id="{C10CCF26-FFC3-3DC0-9A48-6AC3CF4E58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7C03CE-3A38-D66E-8181-7B454FD55A89}"/>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8746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AF5E-C62B-CDDC-9FC5-A860242F7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EED28B-0DF0-FFD9-6945-D6766F729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86A34F-6F64-93E1-FF73-3D7A2E00E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C4225-F96D-9A98-EA85-280A71C611B0}"/>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6" name="Footer Placeholder 5">
            <a:extLst>
              <a:ext uri="{FF2B5EF4-FFF2-40B4-BE49-F238E27FC236}">
                <a16:creationId xmlns:a16="http://schemas.microsoft.com/office/drawing/2014/main" id="{2892201C-47A4-FB81-7094-A1C54AAC4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76D95-C841-EA03-29C5-67D30F80B7CB}"/>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353989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93E5-EE4A-AC45-18C0-3E918115B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071EAC-6795-C2C9-C749-38D5E6094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58618B-F5B6-EEF0-7310-D381FDAC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2955A-895A-3479-3AA4-74BC29473779}"/>
              </a:ext>
            </a:extLst>
          </p:cNvPr>
          <p:cNvSpPr>
            <a:spLocks noGrp="1"/>
          </p:cNvSpPr>
          <p:nvPr>
            <p:ph type="dt" sz="half" idx="10"/>
          </p:nvPr>
        </p:nvSpPr>
        <p:spPr/>
        <p:txBody>
          <a:bodyPr/>
          <a:lstStyle/>
          <a:p>
            <a:fld id="{2387BBA4-AE24-4031-A675-A3C8BAEE3D9D}" type="datetimeFigureOut">
              <a:rPr lang="en-IN" smtClean="0"/>
              <a:t>07-08-2025</a:t>
            </a:fld>
            <a:endParaRPr lang="en-IN"/>
          </a:p>
        </p:txBody>
      </p:sp>
      <p:sp>
        <p:nvSpPr>
          <p:cNvPr id="6" name="Footer Placeholder 5">
            <a:extLst>
              <a:ext uri="{FF2B5EF4-FFF2-40B4-BE49-F238E27FC236}">
                <a16:creationId xmlns:a16="http://schemas.microsoft.com/office/drawing/2014/main" id="{5BF24294-D460-7927-4711-4E413940E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753BA-2942-728C-28B3-F7C9F18D0F04}"/>
              </a:ext>
            </a:extLst>
          </p:cNvPr>
          <p:cNvSpPr>
            <a:spLocks noGrp="1"/>
          </p:cNvSpPr>
          <p:nvPr>
            <p:ph type="sldNum" sz="quarter" idx="12"/>
          </p:nvPr>
        </p:nvSpPr>
        <p:spPr/>
        <p:txBody>
          <a:bodyPr/>
          <a:lstStyle/>
          <a:p>
            <a:fld id="{D657B342-D13F-445C-8585-F04C4591B605}" type="slidenum">
              <a:rPr lang="en-IN" smtClean="0"/>
              <a:t>‹#›</a:t>
            </a:fld>
            <a:endParaRPr lang="en-IN"/>
          </a:p>
        </p:txBody>
      </p:sp>
    </p:spTree>
    <p:extLst>
      <p:ext uri="{BB962C8B-B14F-4D97-AF65-F5344CB8AC3E}">
        <p14:creationId xmlns:p14="http://schemas.microsoft.com/office/powerpoint/2010/main" val="97592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D16CA-D7D7-5AEE-B927-54352EF0A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96598B-ACEB-DE18-9EA5-C450FB150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656F3-1939-99CF-3A0B-777F38055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7BBA4-AE24-4031-A675-A3C8BAEE3D9D}" type="datetimeFigureOut">
              <a:rPr lang="en-IN" smtClean="0"/>
              <a:t>07-08-2025</a:t>
            </a:fld>
            <a:endParaRPr lang="en-IN"/>
          </a:p>
        </p:txBody>
      </p:sp>
      <p:sp>
        <p:nvSpPr>
          <p:cNvPr id="5" name="Footer Placeholder 4">
            <a:extLst>
              <a:ext uri="{FF2B5EF4-FFF2-40B4-BE49-F238E27FC236}">
                <a16:creationId xmlns:a16="http://schemas.microsoft.com/office/drawing/2014/main" id="{AFFA7811-25E8-CB72-4DCF-A34D77ADF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F43E37-1BBD-CA33-58CF-DAA3D3FA8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7B342-D13F-445C-8585-F04C4591B605}" type="slidenum">
              <a:rPr lang="en-IN" smtClean="0"/>
              <a:t>‹#›</a:t>
            </a:fld>
            <a:endParaRPr lang="en-IN"/>
          </a:p>
        </p:txBody>
      </p:sp>
    </p:spTree>
    <p:extLst>
      <p:ext uri="{BB962C8B-B14F-4D97-AF65-F5344CB8AC3E}">
        <p14:creationId xmlns:p14="http://schemas.microsoft.com/office/powerpoint/2010/main" val="308173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D97C-A051-EEE9-674C-809DB84702BB}"/>
              </a:ext>
            </a:extLst>
          </p:cNvPr>
          <p:cNvSpPr>
            <a:spLocks noGrp="1"/>
          </p:cNvSpPr>
          <p:nvPr>
            <p:ph type="ctrTitle"/>
          </p:nvPr>
        </p:nvSpPr>
        <p:spPr>
          <a:xfrm>
            <a:off x="1386348" y="294968"/>
            <a:ext cx="10511012" cy="4531032"/>
          </a:xfrm>
        </p:spPr>
        <p:txBody>
          <a:bodyPr>
            <a:normAutofit/>
          </a:bodyPr>
          <a:lstStyle/>
          <a:p>
            <a:r>
              <a:rPr lang="en-IN" b="1"/>
              <a:t>Transforming waste management with </a:t>
            </a:r>
            <a:br>
              <a:rPr lang="en-IN" b="1"/>
            </a:br>
            <a:r>
              <a:rPr lang="en-IN" b="1"/>
              <a:t>Transfer learning</a:t>
            </a:r>
            <a:br>
              <a:rPr lang="en-IN" b="1" dirty="0"/>
            </a:br>
            <a:endParaRPr lang="en-IN" dirty="0"/>
          </a:p>
        </p:txBody>
      </p:sp>
      <p:sp>
        <p:nvSpPr>
          <p:cNvPr id="3" name="Subtitle 2">
            <a:extLst>
              <a:ext uri="{FF2B5EF4-FFF2-40B4-BE49-F238E27FC236}">
                <a16:creationId xmlns:a16="http://schemas.microsoft.com/office/drawing/2014/main" id="{85830E73-D373-8B3F-1A38-B824820D1871}"/>
              </a:ext>
            </a:extLst>
          </p:cNvPr>
          <p:cNvSpPr>
            <a:spLocks noGrp="1"/>
          </p:cNvSpPr>
          <p:nvPr>
            <p:ph type="subTitle" idx="1"/>
          </p:nvPr>
        </p:nvSpPr>
        <p:spPr>
          <a:xfrm>
            <a:off x="1524000" y="4409440"/>
            <a:ext cx="10190480" cy="1066800"/>
          </a:xfrm>
        </p:spPr>
        <p:txBody>
          <a:bodyPr>
            <a:normAutofit/>
          </a:bodyPr>
          <a:lstStyle/>
          <a:p>
            <a:r>
              <a:rPr lang="en-IN" dirty="0"/>
              <a:t>                                                                         </a:t>
            </a:r>
          </a:p>
        </p:txBody>
      </p:sp>
    </p:spTree>
    <p:extLst>
      <p:ext uri="{BB962C8B-B14F-4D97-AF65-F5344CB8AC3E}">
        <p14:creationId xmlns:p14="http://schemas.microsoft.com/office/powerpoint/2010/main" val="50065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DA5A-E544-332A-6984-F934D1EB8195}"/>
              </a:ext>
            </a:extLst>
          </p:cNvPr>
          <p:cNvSpPr>
            <a:spLocks noGrp="1"/>
          </p:cNvSpPr>
          <p:nvPr>
            <p:ph type="title"/>
          </p:nvPr>
        </p:nvSpPr>
        <p:spPr/>
        <p:txBody>
          <a:bodyPr>
            <a:normAutofit fontScale="90000"/>
          </a:bodyPr>
          <a:lstStyle/>
          <a:p>
            <a:r>
              <a:rPr lang="en-IN" sz="5400" b="1" dirty="0"/>
              <a:t>Abstract :</a:t>
            </a:r>
            <a:br>
              <a:rPr lang="en-IN" dirty="0"/>
            </a:br>
            <a:endParaRPr lang="en-IN" dirty="0"/>
          </a:p>
        </p:txBody>
      </p:sp>
      <p:sp>
        <p:nvSpPr>
          <p:cNvPr id="3" name="Content Placeholder 2">
            <a:extLst>
              <a:ext uri="{FF2B5EF4-FFF2-40B4-BE49-F238E27FC236}">
                <a16:creationId xmlns:a16="http://schemas.microsoft.com/office/drawing/2014/main" id="{CD4F44AE-743E-357A-4B6F-D06E4AD34216}"/>
              </a:ext>
            </a:extLst>
          </p:cNvPr>
          <p:cNvSpPr>
            <a:spLocks noGrp="1"/>
          </p:cNvSpPr>
          <p:nvPr>
            <p:ph idx="1"/>
          </p:nvPr>
        </p:nvSpPr>
        <p:spPr>
          <a:xfrm>
            <a:off x="706120" y="1158240"/>
            <a:ext cx="10515600" cy="4988243"/>
          </a:xfrm>
        </p:spPr>
        <p:txBody>
          <a:bodyPr>
            <a:normAutofit fontScale="55000" lnSpcReduction="20000"/>
          </a:bodyPr>
          <a:lstStyle/>
          <a:p>
            <a:pPr marL="0" indent="0">
              <a:buNone/>
            </a:pPr>
            <a:endParaRPr lang="en-IN" sz="3300" dirty="0"/>
          </a:p>
          <a:p>
            <a:r>
              <a:rPr lang="en-IN" sz="3300" dirty="0"/>
              <a:t>INTRODUCTION: Sorting a huge stream of waste accurately within a short period can be done with the support of digitalization, particularly Artificial Intelligence, instead of traditional methods. The overlap of Artificial Intelligence and Circular Economy can flourish many services in the environmental technology domain, in particular smart e-waste recycling, resulting in enabling circular smart cities. </a:t>
            </a:r>
          </a:p>
          <a:p>
            <a:r>
              <a:rPr lang="en-IN" sz="3300" dirty="0"/>
              <a:t>OBJECTIVES: We analyse the growing need for automated e-waste recycling as an essential requirement to cope with the fast-growing e-waste stream and we shed the light on the impact of Artificial Intelligence in supporting the recycling process through smart classification of devices, where the smartphone is our case study. </a:t>
            </a:r>
          </a:p>
          <a:p>
            <a:r>
              <a:rPr lang="en-IN" sz="3300" dirty="0"/>
              <a:t>METHODS: Our study applies transfer learning as a special technique of Artificial Intelligence by fine-tuning the output layers of </a:t>
            </a:r>
            <a:r>
              <a:rPr lang="en-IN" sz="3300" dirty="0" err="1"/>
              <a:t>AlexNet</a:t>
            </a:r>
            <a:r>
              <a:rPr lang="en-IN" sz="3300" dirty="0"/>
              <a:t> as a pre-trained model and perform the implementation on a small-size dataset that contains 12 classes from 6 smartphone brands. </a:t>
            </a:r>
          </a:p>
          <a:p>
            <a:r>
              <a:rPr lang="en-IN" sz="3300" dirty="0"/>
              <a:t>RESULTS: We evaluate the performance of our model by tuning the learning rate, choosing the best optimizer, and augmenting the original dataset to avoid overfitting. We found that the optimizer of Stochastic Gradient Descent with Momentum and 3 𝑒𝑒</a:t>
            </a:r>
            <a:r>
              <a:rPr lang="en-IN" sz="3300" baseline="30000" dirty="0"/>
              <a:t>−4</a:t>
            </a:r>
            <a:r>
              <a:rPr lang="en-IN" sz="3300" dirty="0"/>
              <a:t> as a learning rate brings almost 98% model accuracy with generalization. </a:t>
            </a:r>
          </a:p>
          <a:p>
            <a:r>
              <a:rPr lang="en-IN" sz="3300" dirty="0"/>
              <a:t>CONCLUSION: Our study supports automated e-waste recycling in decreasing the error-rate of e-waste sorting and investigates the advantages of applying transfer learning as the best scenario to overcome the rising challenges. </a:t>
            </a:r>
          </a:p>
          <a:p>
            <a:endParaRPr lang="en-IN" dirty="0"/>
          </a:p>
        </p:txBody>
      </p:sp>
    </p:spTree>
    <p:extLst>
      <p:ext uri="{BB962C8B-B14F-4D97-AF65-F5344CB8AC3E}">
        <p14:creationId xmlns:p14="http://schemas.microsoft.com/office/powerpoint/2010/main" val="336373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5083-2EC2-952E-AE8F-A791B1EB417D}"/>
              </a:ext>
            </a:extLst>
          </p:cNvPr>
          <p:cNvSpPr>
            <a:spLocks noGrp="1"/>
          </p:cNvSpPr>
          <p:nvPr>
            <p:ph type="title"/>
          </p:nvPr>
        </p:nvSpPr>
        <p:spPr/>
        <p:txBody>
          <a:bodyPr/>
          <a:lstStyle/>
          <a:p>
            <a:r>
              <a:rPr lang="en-IN" dirty="0"/>
              <a:t> Architecture:</a:t>
            </a:r>
          </a:p>
        </p:txBody>
      </p:sp>
      <p:sp>
        <p:nvSpPr>
          <p:cNvPr id="3" name="Content Placeholder 2">
            <a:extLst>
              <a:ext uri="{FF2B5EF4-FFF2-40B4-BE49-F238E27FC236}">
                <a16:creationId xmlns:a16="http://schemas.microsoft.com/office/drawing/2014/main" id="{F52A09A1-6163-9B1C-F134-50791BE87260}"/>
              </a:ext>
            </a:extLst>
          </p:cNvPr>
          <p:cNvSpPr>
            <a:spLocks noGrp="1"/>
          </p:cNvSpPr>
          <p:nvPr>
            <p:ph idx="1"/>
          </p:nvPr>
        </p:nvSpPr>
        <p:spPr>
          <a:xfrm>
            <a:off x="721360" y="1534160"/>
            <a:ext cx="10632440" cy="4642803"/>
          </a:xfrm>
        </p:spPr>
        <p:txBody>
          <a:bodyPr/>
          <a:lstStyle/>
          <a:p>
            <a:r>
              <a:rPr lang="en-US" dirty="0"/>
              <a:t>Transfer learning can significantly transform waste management by improving waste classification accuracy and efficiency using pre-trained deep learning models. </a:t>
            </a:r>
            <a:endParaRPr lang="en-IN" dirty="0"/>
          </a:p>
        </p:txBody>
      </p:sp>
      <p:sp>
        <p:nvSpPr>
          <p:cNvPr id="5" name="AutoShape 4" descr="Waste management system architecture. | Download Scientific Diagram">
            <a:extLst>
              <a:ext uri="{FF2B5EF4-FFF2-40B4-BE49-F238E27FC236}">
                <a16:creationId xmlns:a16="http://schemas.microsoft.com/office/drawing/2014/main" id="{AE48B87D-29EA-61F7-DFC6-84E9AEFBCD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33D8EE8-0081-F5BB-6A2D-2D10F6A4A770}"/>
              </a:ext>
            </a:extLst>
          </p:cNvPr>
          <p:cNvPicPr>
            <a:picLocks noChangeAspect="1"/>
          </p:cNvPicPr>
          <p:nvPr/>
        </p:nvPicPr>
        <p:blipFill>
          <a:blip r:embed="rId2"/>
          <a:stretch>
            <a:fillRect/>
          </a:stretch>
        </p:blipFill>
        <p:spPr>
          <a:xfrm>
            <a:off x="3792537" y="2759455"/>
            <a:ext cx="4911725" cy="3923602"/>
          </a:xfrm>
          <a:prstGeom prst="rect">
            <a:avLst/>
          </a:prstGeom>
        </p:spPr>
      </p:pic>
    </p:spTree>
    <p:extLst>
      <p:ext uri="{BB962C8B-B14F-4D97-AF65-F5344CB8AC3E}">
        <p14:creationId xmlns:p14="http://schemas.microsoft.com/office/powerpoint/2010/main" val="99307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DAA11-11F2-14A3-5935-368BEBAD9593}"/>
              </a:ext>
            </a:extLst>
          </p:cNvPr>
          <p:cNvSpPr>
            <a:spLocks noGrp="1"/>
          </p:cNvSpPr>
          <p:nvPr>
            <p:ph idx="1"/>
          </p:nvPr>
        </p:nvSpPr>
        <p:spPr>
          <a:xfrm>
            <a:off x="243068" y="405114"/>
            <a:ext cx="11110732" cy="6452886"/>
          </a:xfrm>
        </p:spPr>
        <p:txBody>
          <a:bodyPr>
            <a:normAutofit fontScale="25000" lnSpcReduction="20000"/>
          </a:bodyPr>
          <a:lstStyle/>
          <a:p>
            <a:r>
              <a:rPr lang="en-US" sz="8000" dirty="0"/>
              <a:t>Waste Classification and Sorting:</a:t>
            </a:r>
          </a:p>
          <a:p>
            <a:r>
              <a:rPr lang="en-US" sz="8000" dirty="0"/>
              <a:t>Leveraging Pre-trained Models:</a:t>
            </a:r>
          </a:p>
          <a:p>
            <a:r>
              <a:rPr lang="en-US" sz="8000" dirty="0"/>
              <a:t>Deep learning models, like Convolutional Neural Networks (CNNs), are often trained on massive datasets for image recognition tasks. These models can be adapted for waste classification using transfer learning. </a:t>
            </a:r>
          </a:p>
          <a:p>
            <a:r>
              <a:rPr lang="en-US" sz="8000" dirty="0"/>
              <a:t>Reduced Data Requirements:</a:t>
            </a:r>
          </a:p>
          <a:p>
            <a:r>
              <a:rPr lang="en-US" sz="8000" dirty="0"/>
              <a:t>Instead of training a model from scratch on a new waste dataset, transfer learning allows you to fine-tune a pre-trained model, significantly reducing the amount of labeled training data needed. </a:t>
            </a:r>
          </a:p>
          <a:p>
            <a:r>
              <a:rPr lang="en-US" sz="8000" dirty="0"/>
              <a:t>Improved </a:t>
            </a:r>
            <a:r>
              <a:rPr lang="en-US" sz="8000" dirty="0" err="1"/>
              <a:t>Accuracy:Transfer</a:t>
            </a:r>
            <a:r>
              <a:rPr lang="en-US" sz="8000" dirty="0"/>
              <a:t> learning can lead to higher accuracy in waste classification compared to traditional machine learning methods, especially when dealing with complex waste streams.</a:t>
            </a:r>
          </a:p>
          <a:p>
            <a:r>
              <a:rPr lang="en-US" sz="8000" dirty="0"/>
              <a:t> </a:t>
            </a:r>
            <a:r>
              <a:rPr lang="en-US" sz="8000" dirty="0" err="1"/>
              <a:t>Examples:Research</a:t>
            </a:r>
            <a:r>
              <a:rPr lang="en-US" sz="8000" dirty="0"/>
              <a:t> papers have explored using transfer learning with models like </a:t>
            </a:r>
            <a:r>
              <a:rPr lang="en-US" sz="8000" dirty="0" err="1"/>
              <a:t>ResNet</a:t>
            </a:r>
            <a:r>
              <a:rPr lang="en-US" sz="8000" dirty="0"/>
              <a:t>, VGG-16, and YOLO for waste image classification.</a:t>
            </a:r>
          </a:p>
          <a:p>
            <a:r>
              <a:rPr lang="en-US" sz="8000" dirty="0"/>
              <a:t> 2. Smart Waste Management Systems:</a:t>
            </a:r>
          </a:p>
          <a:p>
            <a:r>
              <a:rPr lang="en-US" sz="8000" dirty="0"/>
              <a:t>Automated </a:t>
            </a:r>
            <a:r>
              <a:rPr lang="en-US" sz="8000" dirty="0" err="1"/>
              <a:t>Sorting:Transfer</a:t>
            </a:r>
            <a:r>
              <a:rPr lang="en-US" sz="8000" dirty="0"/>
              <a:t> learning can be integrated into automated waste sorting systems, enabling faster and more efficient separation of recyclables from general waste.</a:t>
            </a:r>
          </a:p>
          <a:p>
            <a:r>
              <a:rPr lang="en-US" sz="8000" dirty="0"/>
              <a:t> Intelligent Waste Collection:</a:t>
            </a:r>
          </a:p>
          <a:p>
            <a:r>
              <a:rPr lang="en-US" sz="8000" dirty="0"/>
              <a:t>By combining transfer learning with IoT sensors and other technologies, smart waste management </a:t>
            </a:r>
            <a:r>
              <a:rPr lang="en-US" sz="7000" dirty="0"/>
              <a:t>systems can optimize waste collection routes, reduce overflowing bins, and improve overall efficiency.</a:t>
            </a:r>
          </a:p>
        </p:txBody>
      </p:sp>
    </p:spTree>
    <p:extLst>
      <p:ext uri="{BB962C8B-B14F-4D97-AF65-F5344CB8AC3E}">
        <p14:creationId xmlns:p14="http://schemas.microsoft.com/office/powerpoint/2010/main" val="9226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tificial intelligence for waste management in smart cities ...">
            <a:extLst>
              <a:ext uri="{FF2B5EF4-FFF2-40B4-BE49-F238E27FC236}">
                <a16:creationId xmlns:a16="http://schemas.microsoft.com/office/drawing/2014/main" id="{7B0D8497-E6F5-9F84-84D7-073B499EA3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920" y="544010"/>
            <a:ext cx="9712960" cy="590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69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3A67-34B9-33DF-AA7F-1919982CACF4}"/>
              </a:ext>
            </a:extLst>
          </p:cNvPr>
          <p:cNvSpPr>
            <a:spLocks noGrp="1"/>
          </p:cNvSpPr>
          <p:nvPr>
            <p:ph type="title"/>
          </p:nvPr>
        </p:nvSpPr>
        <p:spPr/>
        <p:txBody>
          <a:bodyPr/>
          <a:lstStyle/>
          <a:p>
            <a:br>
              <a:rPr lang="en-IN" b="1" dirty="0"/>
            </a:br>
            <a:endParaRPr lang="en-IN" dirty="0"/>
          </a:p>
        </p:txBody>
      </p:sp>
      <p:sp>
        <p:nvSpPr>
          <p:cNvPr id="3" name="Content Placeholder 2">
            <a:extLst>
              <a:ext uri="{FF2B5EF4-FFF2-40B4-BE49-F238E27FC236}">
                <a16:creationId xmlns:a16="http://schemas.microsoft.com/office/drawing/2014/main" id="{D81D833F-335E-5790-AD4B-DE084D93CFB0}"/>
              </a:ext>
            </a:extLst>
          </p:cNvPr>
          <p:cNvSpPr>
            <a:spLocks noGrp="1"/>
          </p:cNvSpPr>
          <p:nvPr>
            <p:ph idx="1"/>
          </p:nvPr>
        </p:nvSpPr>
        <p:spPr>
          <a:xfrm>
            <a:off x="203200" y="0"/>
            <a:ext cx="10825480" cy="6237923"/>
          </a:xfrm>
        </p:spPr>
        <p:txBody>
          <a:bodyPr>
            <a:normAutofit/>
          </a:bodyPr>
          <a:lstStyle/>
          <a:p>
            <a:pPr marL="457200" lvl="1" indent="0" fontAlgn="base">
              <a:buNone/>
            </a:pPr>
            <a:r>
              <a:rPr lang="en-IN" dirty="0"/>
              <a:t>.</a:t>
            </a:r>
          </a:p>
          <a:p>
            <a:pPr lvl="0" fontAlgn="base"/>
            <a:r>
              <a:rPr lang="en-IN" b="1" dirty="0"/>
              <a:t>Method:</a:t>
            </a:r>
          </a:p>
          <a:p>
            <a:r>
              <a:rPr lang="en-IN" dirty="0"/>
              <a:t>To put the previous concepts, namely AI, CE, and circular smart cities together in practice, we used the following technical aspects.  </a:t>
            </a:r>
          </a:p>
          <a:p>
            <a:r>
              <a:rPr lang="en-IN" dirty="0"/>
              <a:t>Deep learning usually requires being trained on a huge amount of data on neural networks. To design a CNN from scratch, the network architecture should be well-designed, including the number of layers, the number and specification of filters, besides tuning the training parameters like learning rate, optimizers, and activation functions. Next, this network should be trained for a relatively long time on a huge dataset. A promising alternative to designing from scratch is using the transfer learning technique [29]. Transfer learning uses previously learned knowledge from a source task and transfers them to the target task.</a:t>
            </a:r>
          </a:p>
        </p:txBody>
      </p:sp>
    </p:spTree>
    <p:extLst>
      <p:ext uri="{BB962C8B-B14F-4D97-AF65-F5344CB8AC3E}">
        <p14:creationId xmlns:p14="http://schemas.microsoft.com/office/powerpoint/2010/main" val="174668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0F2F0A-D45E-8537-63EC-93526095096E}"/>
              </a:ext>
            </a:extLst>
          </p:cNvPr>
          <p:cNvPicPr>
            <a:picLocks noGrp="1"/>
          </p:cNvPicPr>
          <p:nvPr>
            <p:ph idx="1"/>
          </p:nvPr>
        </p:nvPicPr>
        <p:blipFill>
          <a:blip r:embed="rId2"/>
          <a:stretch>
            <a:fillRect/>
          </a:stretch>
        </p:blipFill>
        <p:spPr>
          <a:xfrm>
            <a:off x="3913146" y="1840222"/>
            <a:ext cx="4257675" cy="3361531"/>
          </a:xfrm>
          <a:prstGeom prst="rect">
            <a:avLst/>
          </a:prstGeom>
        </p:spPr>
      </p:pic>
      <p:sp>
        <p:nvSpPr>
          <p:cNvPr id="6" name="TextBox 5">
            <a:extLst>
              <a:ext uri="{FF2B5EF4-FFF2-40B4-BE49-F238E27FC236}">
                <a16:creationId xmlns:a16="http://schemas.microsoft.com/office/drawing/2014/main" id="{9DF36F44-5B74-DF17-D7E8-8E96E7B9FBC0}"/>
              </a:ext>
            </a:extLst>
          </p:cNvPr>
          <p:cNvSpPr txBox="1"/>
          <p:nvPr/>
        </p:nvSpPr>
        <p:spPr>
          <a:xfrm>
            <a:off x="3913146" y="5478248"/>
            <a:ext cx="6096000" cy="369332"/>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Arial" panose="020B0604020202020204" pitchFamily="34" charset="0"/>
              </a:rPr>
              <a:t>Example of a subset of the dataset </a:t>
            </a:r>
            <a:endParaRPr lang="en-IN" dirty="0"/>
          </a:p>
        </p:txBody>
      </p:sp>
      <p:sp>
        <p:nvSpPr>
          <p:cNvPr id="8" name="TextBox 7">
            <a:extLst>
              <a:ext uri="{FF2B5EF4-FFF2-40B4-BE49-F238E27FC236}">
                <a16:creationId xmlns:a16="http://schemas.microsoft.com/office/drawing/2014/main" id="{5B4282C8-D2ED-804A-758C-70983BC94B75}"/>
              </a:ext>
            </a:extLst>
          </p:cNvPr>
          <p:cNvSpPr txBox="1"/>
          <p:nvPr/>
        </p:nvSpPr>
        <p:spPr>
          <a:xfrm>
            <a:off x="219919" y="347241"/>
            <a:ext cx="11644131" cy="1216487"/>
          </a:xfrm>
          <a:prstGeom prst="rect">
            <a:avLst/>
          </a:prstGeom>
          <a:noFill/>
        </p:spPr>
        <p:txBody>
          <a:bodyPr wrap="square">
            <a:spAutoFit/>
          </a:bodyPr>
          <a:lstStyle/>
          <a:p>
            <a:pPr marL="5715" marR="6350" indent="144780" algn="just">
              <a:lnSpc>
                <a:spcPct val="103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In the beginning, the network was initialized with frozen pre-trained weights for all layers except the last three layers, as described in previous work [8]. The learnable weights of </a:t>
            </a:r>
            <a:r>
              <a:rPr lang="en-IN" sz="1800" kern="100" dirty="0" err="1">
                <a:solidFill>
                  <a:srgbClr val="000000"/>
                </a:solidFill>
                <a:effectLst/>
                <a:latin typeface="Times New Roman" panose="02020603050405020304" pitchFamily="18" charset="0"/>
                <a:ea typeface="Times New Roman" panose="02020603050405020304" pitchFamily="18" charset="0"/>
              </a:rPr>
              <a:t>AlexNet</a:t>
            </a:r>
            <a:r>
              <a:rPr lang="en-IN" sz="1800" kern="100" dirty="0">
                <a:solidFill>
                  <a:srgbClr val="000000"/>
                </a:solidFill>
                <a:effectLst/>
                <a:latin typeface="Times New Roman" panose="02020603050405020304" pitchFamily="18" charset="0"/>
                <a:ea typeface="Times New Roman" panose="02020603050405020304" pitchFamily="18" charset="0"/>
              </a:rPr>
              <a:t> are frozen in the fully connected layer. To perform the fine-tuning, replacing this layer with a new fully connected layer has an output value equal to the number of classes in the new task.  </a:t>
            </a:r>
          </a:p>
        </p:txBody>
      </p:sp>
    </p:spTree>
    <p:extLst>
      <p:ext uri="{BB962C8B-B14F-4D97-AF65-F5344CB8AC3E}">
        <p14:creationId xmlns:p14="http://schemas.microsoft.com/office/powerpoint/2010/main" val="14954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3ADDF-6BEA-E6D6-10E2-98AF44ED53C5}"/>
              </a:ext>
            </a:extLst>
          </p:cNvPr>
          <p:cNvSpPr>
            <a:spLocks noGrp="1"/>
          </p:cNvSpPr>
          <p:nvPr>
            <p:ph idx="1"/>
          </p:nvPr>
        </p:nvSpPr>
        <p:spPr>
          <a:xfrm>
            <a:off x="604520" y="1597306"/>
            <a:ext cx="10896600" cy="3599727"/>
          </a:xfrm>
        </p:spPr>
        <p:txBody>
          <a:bodyPr>
            <a:normAutofit/>
          </a:bodyPr>
          <a:lstStyle/>
          <a:p>
            <a:pPr lvl="0" fontAlgn="base"/>
            <a:r>
              <a:rPr lang="en-IN" b="1" dirty="0"/>
              <a:t>Results and discussion</a:t>
            </a:r>
          </a:p>
          <a:p>
            <a:r>
              <a:rPr lang="en-IN" dirty="0"/>
              <a:t>After setting the layers configuration and the training options, the model is ready for prediction. Evaluating the performance of the network is a challenging task and depends on the computational complexity. We performed three different experiments to choose the best parameters for our model with a baseline of data augmentation, optimizers, and learning rate. </a:t>
            </a:r>
          </a:p>
          <a:p>
            <a:pPr marL="0" indent="0">
              <a:buNone/>
            </a:pPr>
            <a:endParaRPr lang="en-IN" dirty="0"/>
          </a:p>
        </p:txBody>
      </p:sp>
    </p:spTree>
    <p:extLst>
      <p:ext uri="{BB962C8B-B14F-4D97-AF65-F5344CB8AC3E}">
        <p14:creationId xmlns:p14="http://schemas.microsoft.com/office/powerpoint/2010/main" val="304898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A69F-CCF9-FD98-BF68-20FC09865372}"/>
              </a:ext>
            </a:extLst>
          </p:cNvPr>
          <p:cNvSpPr>
            <a:spLocks noGrp="1"/>
          </p:cNvSpPr>
          <p:nvPr>
            <p:ph type="title"/>
          </p:nvPr>
        </p:nvSpPr>
        <p:spPr/>
        <p:txBody>
          <a:bodyPr/>
          <a:lstStyle/>
          <a:p>
            <a:r>
              <a:rPr lang="en-IN" b="1" dirty="0"/>
              <a:t>Conclusion:</a:t>
            </a:r>
            <a:br>
              <a:rPr lang="en-IN" b="1" dirty="0"/>
            </a:br>
            <a:endParaRPr lang="en-IN" dirty="0"/>
          </a:p>
        </p:txBody>
      </p:sp>
      <p:sp>
        <p:nvSpPr>
          <p:cNvPr id="3" name="Content Placeholder 2">
            <a:extLst>
              <a:ext uri="{FF2B5EF4-FFF2-40B4-BE49-F238E27FC236}">
                <a16:creationId xmlns:a16="http://schemas.microsoft.com/office/drawing/2014/main" id="{2A9B70F2-C94A-AEAD-5D79-6D4B7F60EFAA}"/>
              </a:ext>
            </a:extLst>
          </p:cNvPr>
          <p:cNvSpPr>
            <a:spLocks noGrp="1"/>
          </p:cNvSpPr>
          <p:nvPr>
            <p:ph idx="1"/>
          </p:nvPr>
        </p:nvSpPr>
        <p:spPr>
          <a:xfrm>
            <a:off x="752354" y="1273215"/>
            <a:ext cx="10601446" cy="4903748"/>
          </a:xfrm>
        </p:spPr>
        <p:txBody>
          <a:bodyPr/>
          <a:lstStyle/>
          <a:p>
            <a:r>
              <a:rPr lang="en-US" dirty="0"/>
              <a:t>Transfer learning is effectively transforming waste management by enhancing waste classification accuracy and optimizing recycling processes. By leveraging pre-trained models on large datasets, transfer learning enables efficient waste sorting, reduces environmental impact, and promotes sustainable urban development. Research on the topic demonstrates that models like  can achieve high classification accuracy, facilitating automated waste segregation. This leads to improved recycling rates and a more circular economy. </a:t>
            </a:r>
            <a:endParaRPr lang="en-IN" dirty="0"/>
          </a:p>
        </p:txBody>
      </p:sp>
    </p:spTree>
    <p:extLst>
      <p:ext uri="{BB962C8B-B14F-4D97-AF65-F5344CB8AC3E}">
        <p14:creationId xmlns:p14="http://schemas.microsoft.com/office/powerpoint/2010/main" val="339356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839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Transforming waste management with  Transfer learning </vt:lpstr>
      <vt:lpstr>Abstract : </vt:lpstr>
      <vt:lpstr> Architecture:</vt:lpstr>
      <vt:lpstr>PowerPoint Presentation</vt:lpstr>
      <vt:lpstr>PowerPoint Presentation</vt:lpstr>
      <vt:lpstr>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jayanthivalluri415@gmail.com</dc:creator>
  <cp:lastModifiedBy>jayanthivalluri415@gmail.com</cp:lastModifiedBy>
  <cp:revision>2</cp:revision>
  <dcterms:created xsi:type="dcterms:W3CDTF">2025-08-07T07:59:13Z</dcterms:created>
  <dcterms:modified xsi:type="dcterms:W3CDTF">2025-08-07T08:59:04Z</dcterms:modified>
</cp:coreProperties>
</file>