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0" r:id="rId10"/>
    <p:sldId id="264" r:id="rId11"/>
    <p:sldId id="266" r:id="rId12"/>
    <p:sldId id="267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5C59-D704-0648-BE11-9D183D01180F}" type="datetimeFigureOut">
              <a:rPr lang="es-ES_tradnl" smtClean="0"/>
              <a:t>13/1/18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04498-864E-4F44-A342-F9C254C69C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017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04498-864E-4F44-A342-F9C254C69C1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996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Big Data </a:t>
            </a:r>
            <a:r>
              <a:rPr lang="es-ES_tradnl" dirty="0" err="1" smtClean="0"/>
              <a:t>Architecture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Jose </a:t>
            </a:r>
            <a:r>
              <a:rPr lang="es-ES_tradnl" dirty="0" err="1" smtClean="0"/>
              <a:t>alberto</a:t>
            </a:r>
            <a:r>
              <a:rPr lang="es-ES_tradnl" dirty="0" smtClean="0"/>
              <a:t> </a:t>
            </a:r>
            <a:r>
              <a:rPr lang="es-ES_tradnl" dirty="0" err="1" smtClean="0"/>
              <a:t>sanchez</a:t>
            </a:r>
            <a:r>
              <a:rPr lang="es-ES_tradnl" dirty="0" smtClean="0"/>
              <a:t> nieto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347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19743"/>
            <a:ext cx="9404723" cy="1034143"/>
          </a:xfrm>
        </p:spPr>
        <p:txBody>
          <a:bodyPr/>
          <a:lstStyle/>
          <a:p>
            <a:r>
              <a:rPr lang="es-ES_tradnl" dirty="0" smtClean="0"/>
              <a:t>Ciclo de vida del dato 1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686" y="1338944"/>
            <a:ext cx="11560628" cy="527957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Se hará una carga inicial de todos los datos y de todas las tablas implicadas en este proyecto: Clientes, Facturas, </a:t>
            </a:r>
            <a:r>
              <a:rPr lang="es-ES_tradnl" dirty="0" err="1" smtClean="0"/>
              <a:t>Metodos</a:t>
            </a:r>
            <a:r>
              <a:rPr lang="es-ES_tradnl" dirty="0" smtClean="0"/>
              <a:t> de Pago, Servicios, </a:t>
            </a:r>
            <a:r>
              <a:rPr lang="es-ES_tradnl" dirty="0" smtClean="0"/>
              <a:t>Productos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Las cargas periódicas se harán </a:t>
            </a:r>
            <a:r>
              <a:rPr lang="es-ES_tradnl" dirty="0" smtClean="0"/>
              <a:t>mensualmente.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Crearemos </a:t>
            </a:r>
            <a:r>
              <a:rPr lang="es-ES_tradnl" dirty="0" smtClean="0"/>
              <a:t>una tabla de control de cargas, </a:t>
            </a:r>
            <a:r>
              <a:rPr lang="es-ES_tradnl" dirty="0" smtClean="0"/>
              <a:t>la cuál por </a:t>
            </a:r>
            <a:r>
              <a:rPr lang="es-ES_tradnl" dirty="0" smtClean="0"/>
              <a:t>cada registro tenga un campo con el nombre de la tabla, otro con la fecha (</a:t>
            </a:r>
            <a:r>
              <a:rPr lang="es-ES_tradnl" dirty="0" err="1" smtClean="0"/>
              <a:t>timestamp</a:t>
            </a:r>
            <a:r>
              <a:rPr lang="es-ES_tradnl" dirty="0" smtClean="0"/>
              <a:t>) de la última vez que se cargó y un identificador de dicha carga. Cómo las tablas de ODS tienen un campo </a:t>
            </a:r>
            <a:r>
              <a:rPr lang="es-ES_tradnl" dirty="0" err="1" smtClean="0"/>
              <a:t>timestamp</a:t>
            </a:r>
            <a:r>
              <a:rPr lang="es-ES_tradnl" dirty="0" smtClean="0"/>
              <a:t> con la última vez que se creó/modificó el registro, entonces consultaremos los registros </a:t>
            </a:r>
            <a:r>
              <a:rPr lang="es-ES_tradnl" dirty="0" smtClean="0"/>
              <a:t>de </a:t>
            </a:r>
            <a:r>
              <a:rPr lang="es-ES_tradnl" dirty="0" smtClean="0"/>
              <a:t>estas tablas cuyo </a:t>
            </a:r>
            <a:r>
              <a:rPr lang="es-ES_tradnl" dirty="0" err="1" smtClean="0"/>
              <a:t>timestamp</a:t>
            </a:r>
            <a:r>
              <a:rPr lang="es-ES_tradnl" dirty="0" smtClean="0"/>
              <a:t> sea mayor </a:t>
            </a:r>
            <a:r>
              <a:rPr lang="es-ES_tradnl" dirty="0" err="1" smtClean="0"/>
              <a:t>ó</a:t>
            </a:r>
            <a:r>
              <a:rPr lang="es-ES_tradnl" dirty="0" smtClean="0"/>
              <a:t> igual que el </a:t>
            </a:r>
            <a:r>
              <a:rPr lang="es-ES_tradnl" dirty="0" err="1" smtClean="0"/>
              <a:t>timestamp</a:t>
            </a:r>
            <a:r>
              <a:rPr lang="es-ES_tradnl" dirty="0" smtClean="0"/>
              <a:t> de nuestra tabla de control de cargas</a:t>
            </a:r>
          </a:p>
        </p:txBody>
      </p:sp>
    </p:spTree>
    <p:extLst>
      <p:ext uri="{BB962C8B-B14F-4D97-AF65-F5344CB8AC3E}">
        <p14:creationId xmlns:p14="http://schemas.microsoft.com/office/powerpoint/2010/main" val="6771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18753"/>
            <a:ext cx="9404723" cy="1045029"/>
          </a:xfrm>
        </p:spPr>
        <p:txBody>
          <a:bodyPr/>
          <a:lstStyle/>
          <a:p>
            <a:r>
              <a:rPr lang="es-ES_tradnl" smtClean="0"/>
              <a:t>Ciclo de vida del dato 2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8758" y="1436914"/>
            <a:ext cx="11566567" cy="5225143"/>
          </a:xfrm>
        </p:spPr>
        <p:txBody>
          <a:bodyPr>
            <a:normAutofit/>
          </a:bodyPr>
          <a:lstStyle/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/>
              <a:t>Errores de carga, hay dos tipos</a:t>
            </a:r>
            <a:r>
              <a:rPr lang="es-ES_tradnl" dirty="0" smtClean="0"/>
              <a:t>:</a:t>
            </a:r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endParaRPr lang="es-ES_tradnl" dirty="0"/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/>
              <a:t>En los </a:t>
            </a:r>
            <a:r>
              <a:rPr lang="es-ES_tradnl" dirty="0" smtClean="0"/>
              <a:t>datos: </a:t>
            </a:r>
            <a:r>
              <a:rPr lang="es-ES_tradnl" dirty="0"/>
              <a:t>se creará una tabla de control de errores de carga, a ella derivaremos aquellos registros en los que se hayan producido </a:t>
            </a:r>
            <a:r>
              <a:rPr lang="es-ES_tradnl" dirty="0" smtClean="0"/>
              <a:t>errores en los datos para </a:t>
            </a:r>
            <a:r>
              <a:rPr lang="es-ES_tradnl" dirty="0"/>
              <a:t>poder subsanarlos posteriormente, </a:t>
            </a:r>
            <a:r>
              <a:rPr lang="es-ES_tradnl" dirty="0" err="1"/>
              <a:t>ó</a:t>
            </a:r>
            <a:r>
              <a:rPr lang="es-ES_tradnl" dirty="0"/>
              <a:t> enviar esta información para que los encargados de corregir la información puedan hacerlo</a:t>
            </a:r>
            <a:r>
              <a:rPr lang="es-ES_tradnl" dirty="0" smtClean="0"/>
              <a:t>.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endParaRPr lang="es-ES_tradnl" dirty="0"/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/>
              <a:t>En la </a:t>
            </a:r>
            <a:r>
              <a:rPr lang="es-ES_tradnl" dirty="0" smtClean="0"/>
              <a:t>carga: </a:t>
            </a:r>
            <a:r>
              <a:rPr lang="es-ES_tradnl" dirty="0"/>
              <a:t>porque se produzca un corte en los procesos de carga, se queden colgados, bloqueos de servidor </a:t>
            </a:r>
            <a:r>
              <a:rPr lang="mr-IN" dirty="0"/>
              <a:t>…</a:t>
            </a:r>
            <a:r>
              <a:rPr lang="es-ES" dirty="0"/>
              <a:t>., etc. Lo mejor sería borrar los datos cargados parcialmente para dejar </a:t>
            </a:r>
            <a:r>
              <a:rPr lang="es-ES" dirty="0" smtClean="0"/>
              <a:t>las tablas ”limpias” </a:t>
            </a:r>
            <a:r>
              <a:rPr lang="es-ES" dirty="0"/>
              <a:t>y una vez </a:t>
            </a:r>
            <a:r>
              <a:rPr lang="es-ES" dirty="0" smtClean="0"/>
              <a:t>subsanado </a:t>
            </a:r>
            <a:r>
              <a:rPr lang="es-ES" dirty="0"/>
              <a:t>los errores proceder a la carga </a:t>
            </a:r>
            <a:r>
              <a:rPr lang="es-ES" dirty="0" smtClean="0"/>
              <a:t>otra </a:t>
            </a:r>
            <a:r>
              <a:rPr lang="es-ES" dirty="0"/>
              <a:t>vez. </a:t>
            </a:r>
            <a:endParaRPr lang="es-ES" dirty="0" smtClean="0"/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endParaRPr lang="es-ES" dirty="0"/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" dirty="0"/>
              <a:t>Cada registro </a:t>
            </a:r>
            <a:r>
              <a:rPr lang="es-ES" dirty="0" smtClean="0"/>
              <a:t>de las tablas </a:t>
            </a:r>
            <a:r>
              <a:rPr lang="es-ES" dirty="0" smtClean="0"/>
              <a:t>gestionadas de la </a:t>
            </a:r>
            <a:r>
              <a:rPr lang="es-ES" dirty="0" err="1" smtClean="0"/>
              <a:t>trusted</a:t>
            </a:r>
            <a:r>
              <a:rPr lang="es-ES" dirty="0" smtClean="0"/>
              <a:t> </a:t>
            </a:r>
            <a:r>
              <a:rPr lang="es-ES" dirty="0" err="1" smtClean="0"/>
              <a:t>zone</a:t>
            </a:r>
            <a:r>
              <a:rPr lang="es-ES" dirty="0" smtClean="0"/>
              <a:t> en </a:t>
            </a:r>
            <a:r>
              <a:rPr lang="es-ES" dirty="0" err="1" smtClean="0"/>
              <a:t>hive</a:t>
            </a:r>
            <a:r>
              <a:rPr lang="es-ES" dirty="0" smtClean="0"/>
              <a:t>, tiene </a:t>
            </a:r>
            <a:r>
              <a:rPr lang="es-ES" dirty="0"/>
              <a:t>un campo que indica el número de carga con el que ha sido cargado, con esto lo que podemos hacer es borrar todo lo cargado con un número de carga </a:t>
            </a:r>
            <a:r>
              <a:rPr lang="es-ES" dirty="0" smtClean="0"/>
              <a:t>específico, hacer modificaciones en los datos de una determinada carga, etc</a:t>
            </a:r>
            <a:r>
              <a:rPr lang="es-ES" dirty="0" smtClean="0"/>
              <a:t>. Esto es porque podría darse el caso que una vez cargados y consolidados los datos en las tablas </a:t>
            </a:r>
            <a:r>
              <a:rPr lang="es-ES" dirty="0" err="1" smtClean="0"/>
              <a:t>Hive</a:t>
            </a:r>
            <a:r>
              <a:rPr lang="es-ES" dirty="0" smtClean="0"/>
              <a:t> de la </a:t>
            </a:r>
            <a:r>
              <a:rPr lang="es-ES" dirty="0" err="1" smtClean="0"/>
              <a:t>Trusted</a:t>
            </a:r>
            <a:r>
              <a:rPr lang="es-ES" dirty="0" smtClean="0"/>
              <a:t> </a:t>
            </a:r>
            <a:r>
              <a:rPr lang="es-ES" dirty="0" err="1" smtClean="0"/>
              <a:t>zone</a:t>
            </a:r>
            <a:r>
              <a:rPr lang="es-ES" dirty="0" smtClean="0"/>
              <a:t> viéramos que algunos de ellos contuvieran errores a nivel lógico de datos, para no borrar las tablas enteras bastaría con borrar los que tuvieran el campo de número de carga igual a la carga errónea</a:t>
            </a: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44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18753"/>
            <a:ext cx="9404723" cy="1045029"/>
          </a:xfrm>
        </p:spPr>
        <p:txBody>
          <a:bodyPr/>
          <a:lstStyle/>
          <a:p>
            <a:r>
              <a:rPr lang="es-ES_tradnl" dirty="0" smtClean="0"/>
              <a:t>Ciclo de vida del dato 3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9382" y="1377538"/>
            <a:ext cx="11697195" cy="5296394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Traspaso de ODS (</a:t>
            </a:r>
            <a:r>
              <a:rPr lang="es-ES_tradnl" dirty="0" err="1" smtClean="0"/>
              <a:t>mysql</a:t>
            </a:r>
            <a:r>
              <a:rPr lang="es-ES_tradnl" dirty="0" smtClean="0"/>
              <a:t>) a RAW (</a:t>
            </a:r>
            <a:r>
              <a:rPr lang="es-ES_tradnl" dirty="0" err="1" smtClean="0"/>
              <a:t>hdfs</a:t>
            </a:r>
            <a:r>
              <a:rPr lang="es-ES_tradnl" dirty="0" smtClean="0"/>
              <a:t>):</a:t>
            </a:r>
            <a:endParaRPr lang="es-ES_tradnl" dirty="0" smtClean="0"/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Primero llevaremos nuestras tablas de ODS al área de RAW, las traspasamos tal y como están sin ninguna modificación. Leemos cada una de las tablas del operacional (ODS) con </a:t>
            </a:r>
            <a:r>
              <a:rPr lang="es-ES_tradnl" dirty="0" err="1" smtClean="0"/>
              <a:t>squoop</a:t>
            </a:r>
            <a:r>
              <a:rPr lang="es-ES_tradnl" dirty="0" smtClean="0"/>
              <a:t> generando un archivo en </a:t>
            </a:r>
            <a:r>
              <a:rPr lang="es-ES_tradnl" dirty="0" err="1" smtClean="0"/>
              <a:t>hdfs</a:t>
            </a:r>
            <a:r>
              <a:rPr lang="es-ES_tradnl" dirty="0" smtClean="0"/>
              <a:t> por cada tabla, este archivo se nombrará igual que en el ODS </a:t>
            </a:r>
            <a:r>
              <a:rPr lang="es-ES_tradnl" dirty="0" err="1" smtClean="0"/>
              <a:t>añadiendole</a:t>
            </a:r>
            <a:r>
              <a:rPr lang="es-ES_tradnl" dirty="0" smtClean="0"/>
              <a:t> al final </a:t>
            </a:r>
            <a:r>
              <a:rPr lang="es-ES_tradnl" dirty="0" smtClean="0"/>
              <a:t>el </a:t>
            </a:r>
            <a:r>
              <a:rPr lang="es-ES_tradnl" dirty="0" smtClean="0"/>
              <a:t>período para que cada extracción de la tabla en ODS quede </a:t>
            </a:r>
            <a:r>
              <a:rPr lang="es-ES_tradnl" dirty="0" err="1" smtClean="0"/>
              <a:t>únivocamente</a:t>
            </a:r>
            <a:r>
              <a:rPr lang="es-ES_tradnl" dirty="0" smtClean="0"/>
              <a:t> relacionada con un fichero en </a:t>
            </a:r>
            <a:r>
              <a:rPr lang="es-ES_tradnl" dirty="0" err="1" smtClean="0"/>
              <a:t>hdfs</a:t>
            </a:r>
            <a:r>
              <a:rPr lang="es-ES_tradnl" dirty="0" smtClean="0"/>
              <a:t> y no se machaquen</a:t>
            </a:r>
            <a:r>
              <a:rPr lang="es-ES_tradnl" dirty="0" smtClean="0"/>
              <a:t>.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Traspaso de RAW a STAGE: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Por cada tabla obtenemos los campos que realmente necesitamos, los transformamos los que sean necesarios y los almacenamos en el área de STAGE. En este caso añadiremos a cada tabla el campo de </a:t>
            </a:r>
            <a:r>
              <a:rPr lang="es-ES_tradnl" dirty="0" err="1" smtClean="0"/>
              <a:t>timestamp</a:t>
            </a:r>
            <a:r>
              <a:rPr lang="es-ES_tradnl" dirty="0" smtClean="0"/>
              <a:t> y el de id de carga para saber por cada registro en que carga </a:t>
            </a:r>
            <a:r>
              <a:rPr lang="es-ES_tradnl" dirty="0" err="1" smtClean="0"/>
              <a:t>fué</a:t>
            </a:r>
            <a:r>
              <a:rPr lang="es-ES_tradnl" dirty="0" smtClean="0"/>
              <a:t> procesado</a:t>
            </a:r>
            <a:r>
              <a:rPr lang="es-ES_tradnl" dirty="0" smtClean="0"/>
              <a:t>.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Traspaso de STAGE a TRUSTED ZONE: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Mediante procesos con </a:t>
            </a:r>
            <a:r>
              <a:rPr lang="es-ES_tradnl" dirty="0" err="1" smtClean="0"/>
              <a:t>Hive</a:t>
            </a:r>
            <a:r>
              <a:rPr lang="es-ES_tradnl" dirty="0" smtClean="0"/>
              <a:t> tipo </a:t>
            </a:r>
            <a:r>
              <a:rPr lang="es-ES_tradnl" dirty="0" err="1" smtClean="0"/>
              <a:t>Insert</a:t>
            </a:r>
            <a:r>
              <a:rPr lang="es-ES_tradnl" dirty="0" smtClean="0"/>
              <a:t> as </a:t>
            </a:r>
            <a:r>
              <a:rPr lang="es-ES_tradnl" dirty="0" err="1" smtClean="0"/>
              <a:t>Select</a:t>
            </a:r>
            <a:r>
              <a:rPr lang="es-ES_tradnl" dirty="0" smtClean="0"/>
              <a:t> obtenemos de las tablas de STAGE que ya han tenido su manipulación </a:t>
            </a:r>
            <a:r>
              <a:rPr lang="es-ES_tradnl" dirty="0"/>
              <a:t>los datos necesarios para la carga de nuestro tablón de clientes, mediante sentencias </a:t>
            </a:r>
            <a:r>
              <a:rPr lang="es-ES_tradnl" dirty="0" err="1" smtClean="0"/>
              <a:t>Hive</a:t>
            </a:r>
            <a:r>
              <a:rPr lang="es-ES_trad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65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46111" y="106877"/>
            <a:ext cx="9404723" cy="1089863"/>
          </a:xfrm>
        </p:spPr>
        <p:txBody>
          <a:bodyPr/>
          <a:lstStyle/>
          <a:p>
            <a:r>
              <a:rPr lang="es-ES_tradnl" dirty="0" smtClean="0"/>
              <a:t>Flujo carga de datos </a:t>
            </a:r>
            <a:r>
              <a:rPr lang="es-ES_tradnl" dirty="0" err="1" smtClean="0"/>
              <a:t>períodica</a:t>
            </a:r>
            <a:endParaRPr lang="es-ES_tradnl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149175"/>
              </p:ext>
            </p:extLst>
          </p:nvPr>
        </p:nvGraphicFramePr>
        <p:xfrm>
          <a:off x="206510" y="3832876"/>
          <a:ext cx="4724214" cy="29320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9874"/>
                <a:gridCol w="1199954"/>
                <a:gridCol w="1724386"/>
              </a:tblGrid>
              <a:tr h="38199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Tabla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Id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carga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Fecha</a:t>
                      </a:r>
                      <a:r>
                        <a:rPr lang="es-ES_tradnl" baseline="0" dirty="0" smtClean="0"/>
                        <a:t> carga</a:t>
                      </a:r>
                      <a:endParaRPr lang="es-ES_tradnl" dirty="0"/>
                    </a:p>
                  </a:txBody>
                  <a:tcPr/>
                </a:tc>
              </a:tr>
              <a:tr h="61630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Ciclos de </a:t>
                      </a:r>
                      <a:r>
                        <a:rPr lang="es-ES_tradnl" dirty="0" err="1" smtClean="0"/>
                        <a:t>facturacion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2156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02/11/2017</a:t>
                      </a:r>
                      <a:endParaRPr lang="es-ES_tradnl" dirty="0"/>
                    </a:p>
                  </a:txBody>
                  <a:tcPr/>
                </a:tc>
              </a:tr>
              <a:tr h="38199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Clientes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2354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10/11/2017</a:t>
                      </a:r>
                      <a:endParaRPr lang="es-ES_tradnl" dirty="0"/>
                    </a:p>
                  </a:txBody>
                  <a:tcPr/>
                </a:tc>
              </a:tr>
              <a:tr h="38199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Facturas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2354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10/11/2017</a:t>
                      </a:r>
                      <a:endParaRPr lang="es-ES_tradnl" dirty="0"/>
                    </a:p>
                  </a:txBody>
                  <a:tcPr/>
                </a:tc>
              </a:tr>
              <a:tr h="381994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Metodo</a:t>
                      </a:r>
                      <a:r>
                        <a:rPr lang="es-ES_tradnl" dirty="0" smtClean="0"/>
                        <a:t> pago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2245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07/11/2017</a:t>
                      </a:r>
                      <a:endParaRPr lang="es-ES_tradnl" dirty="0"/>
                    </a:p>
                  </a:txBody>
                  <a:tcPr/>
                </a:tc>
              </a:tr>
              <a:tr h="38199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Productos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1321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01/01/2017</a:t>
                      </a:r>
                      <a:endParaRPr lang="es-ES_tradnl" dirty="0"/>
                    </a:p>
                  </a:txBody>
                  <a:tcPr/>
                </a:tc>
              </a:tr>
              <a:tr h="38199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Servicios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2354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10/11/2017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206512" y="1436914"/>
            <a:ext cx="3413206" cy="162692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Leemos de nuestra tabla de cargas, las tablas a cargar y las fechas a partir de las cuales hay que seleccionar los registros del ODS</a:t>
            </a:r>
            <a:endParaRPr lang="es-ES_tradnl" dirty="0"/>
          </a:p>
        </p:txBody>
      </p:sp>
      <p:sp>
        <p:nvSpPr>
          <p:cNvPr id="11" name="Flecha derecha 10"/>
          <p:cNvSpPr/>
          <p:nvPr/>
        </p:nvSpPr>
        <p:spPr>
          <a:xfrm>
            <a:off x="4997489" y="5287023"/>
            <a:ext cx="4037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5401244" y="4447309"/>
            <a:ext cx="2154069" cy="21731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Tablas ODS:</a:t>
            </a:r>
          </a:p>
          <a:p>
            <a:pPr algn="ctr"/>
            <a:r>
              <a:rPr lang="es-ES_tradnl" dirty="0" smtClean="0"/>
              <a:t>- Ciclos de </a:t>
            </a:r>
            <a:r>
              <a:rPr lang="es-ES_tradnl" dirty="0" err="1" smtClean="0"/>
              <a:t>facturacion</a:t>
            </a:r>
            <a:endParaRPr lang="es-ES_tradnl" dirty="0" smtClean="0"/>
          </a:p>
          <a:p>
            <a:pPr algn="ctr"/>
            <a:r>
              <a:rPr lang="es-ES_tradnl" dirty="0" smtClean="0"/>
              <a:t>- Clientes</a:t>
            </a:r>
          </a:p>
          <a:p>
            <a:pPr algn="ctr"/>
            <a:r>
              <a:rPr lang="es-ES_tradnl" dirty="0" smtClean="0"/>
              <a:t>- Facturas</a:t>
            </a:r>
          </a:p>
          <a:p>
            <a:pPr algn="ctr"/>
            <a:r>
              <a:rPr lang="es-ES_tradnl" dirty="0" smtClean="0"/>
              <a:t>- </a:t>
            </a:r>
            <a:r>
              <a:rPr lang="es-ES_tradnl" dirty="0" err="1" smtClean="0"/>
              <a:t>Metodo</a:t>
            </a:r>
            <a:r>
              <a:rPr lang="es-ES_tradnl" dirty="0" smtClean="0"/>
              <a:t> pago</a:t>
            </a:r>
          </a:p>
          <a:p>
            <a:pPr algn="ctr"/>
            <a:r>
              <a:rPr lang="es-ES_tradnl" dirty="0" smtClean="0"/>
              <a:t>- Productos</a:t>
            </a:r>
          </a:p>
          <a:p>
            <a:pPr algn="ctr"/>
            <a:r>
              <a:rPr lang="es-ES_tradnl" dirty="0" smtClean="0"/>
              <a:t>- Servicios</a:t>
            </a:r>
            <a:endParaRPr lang="es-ES_tradnl" dirty="0"/>
          </a:p>
        </p:txBody>
      </p:sp>
      <p:sp>
        <p:nvSpPr>
          <p:cNvPr id="14" name="Flecha derecha 13"/>
          <p:cNvSpPr/>
          <p:nvPr/>
        </p:nvSpPr>
        <p:spPr>
          <a:xfrm>
            <a:off x="7622079" y="4690753"/>
            <a:ext cx="15694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Error datos</a:t>
            </a:r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9325032" y="4475869"/>
            <a:ext cx="2704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Tabla que </a:t>
            </a:r>
            <a:r>
              <a:rPr lang="es-ES_tradnl" smtClean="0"/>
              <a:t>recoge las filas con errores en datos</a:t>
            </a:r>
            <a:endParaRPr lang="es-ES_tradnl"/>
          </a:p>
        </p:txBody>
      </p:sp>
      <p:sp>
        <p:nvSpPr>
          <p:cNvPr id="16" name="Flecha derecha 15"/>
          <p:cNvSpPr/>
          <p:nvPr/>
        </p:nvSpPr>
        <p:spPr>
          <a:xfrm>
            <a:off x="7622079" y="5913912"/>
            <a:ext cx="15694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Error carga</a:t>
            </a:r>
            <a:endParaRPr lang="es-ES_tradnl" dirty="0"/>
          </a:p>
        </p:txBody>
      </p:sp>
      <p:sp>
        <p:nvSpPr>
          <p:cNvPr id="17" name="Rectángulo 16"/>
          <p:cNvSpPr/>
          <p:nvPr/>
        </p:nvSpPr>
        <p:spPr>
          <a:xfrm>
            <a:off x="9325032" y="5533902"/>
            <a:ext cx="2704672" cy="120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No actualizamos la tabla de cargas ya que no es valida.</a:t>
            </a:r>
            <a:endParaRPr lang="es-ES_tradnl" dirty="0"/>
          </a:p>
        </p:txBody>
      </p:sp>
      <p:sp>
        <p:nvSpPr>
          <p:cNvPr id="18" name="Flecha arriba 17"/>
          <p:cNvSpPr/>
          <p:nvPr/>
        </p:nvSpPr>
        <p:spPr>
          <a:xfrm>
            <a:off x="5247637" y="3170711"/>
            <a:ext cx="484632" cy="10259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Hexágono 18"/>
          <p:cNvSpPr/>
          <p:nvPr/>
        </p:nvSpPr>
        <p:spPr>
          <a:xfrm>
            <a:off x="4095771" y="2152513"/>
            <a:ext cx="2505402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Area</a:t>
            </a:r>
            <a:r>
              <a:rPr lang="es-ES_tradnl" dirty="0" smtClean="0"/>
              <a:t> </a:t>
            </a:r>
            <a:r>
              <a:rPr lang="es-ES_tradnl" dirty="0" err="1" smtClean="0"/>
              <a:t>Raw</a:t>
            </a:r>
            <a:r>
              <a:rPr lang="es-ES_tradnl" dirty="0" smtClean="0"/>
              <a:t> Data</a:t>
            </a:r>
          </a:p>
          <a:p>
            <a:pPr algn="ctr"/>
            <a:r>
              <a:rPr lang="es-ES_tradnl" dirty="0" smtClean="0"/>
              <a:t>Tablas externas de </a:t>
            </a:r>
            <a:r>
              <a:rPr lang="es-ES_tradnl" dirty="0" err="1" smtClean="0"/>
              <a:t>Hive</a:t>
            </a:r>
            <a:endParaRPr lang="es-ES_tradnl" dirty="0"/>
          </a:p>
        </p:txBody>
      </p:sp>
      <p:sp>
        <p:nvSpPr>
          <p:cNvPr id="20" name="Hexágono 19"/>
          <p:cNvSpPr/>
          <p:nvPr/>
        </p:nvSpPr>
        <p:spPr>
          <a:xfrm>
            <a:off x="7072338" y="2136788"/>
            <a:ext cx="2119162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Area</a:t>
            </a:r>
            <a:r>
              <a:rPr lang="es-ES_tradnl" dirty="0" smtClean="0"/>
              <a:t> </a:t>
            </a:r>
            <a:r>
              <a:rPr lang="es-ES_tradnl" dirty="0" err="1" smtClean="0"/>
              <a:t>Stage</a:t>
            </a:r>
            <a:endParaRPr lang="es-ES_tradnl" dirty="0" smtClean="0"/>
          </a:p>
          <a:p>
            <a:pPr algn="ctr"/>
            <a:r>
              <a:rPr lang="es-ES_tradnl" dirty="0" smtClean="0"/>
              <a:t>Transformaciones</a:t>
            </a:r>
            <a:endParaRPr lang="es-ES_tradnl" dirty="0"/>
          </a:p>
        </p:txBody>
      </p:sp>
      <p:sp>
        <p:nvSpPr>
          <p:cNvPr id="21" name="Elipse 20"/>
          <p:cNvSpPr/>
          <p:nvPr/>
        </p:nvSpPr>
        <p:spPr>
          <a:xfrm>
            <a:off x="9629601" y="1595896"/>
            <a:ext cx="2434441" cy="195942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Trusted</a:t>
            </a:r>
            <a:r>
              <a:rPr lang="es-ES_tradnl" dirty="0" smtClean="0"/>
              <a:t> </a:t>
            </a:r>
            <a:r>
              <a:rPr lang="es-ES_tradnl" dirty="0" err="1" smtClean="0"/>
              <a:t>Zone</a:t>
            </a:r>
            <a:endParaRPr lang="es-ES_tradnl" dirty="0" smtClean="0"/>
          </a:p>
          <a:p>
            <a:pPr algn="ctr"/>
            <a:r>
              <a:rPr lang="es-ES_tradnl" dirty="0" smtClean="0"/>
              <a:t>Tablas </a:t>
            </a:r>
            <a:r>
              <a:rPr lang="es-ES_tradnl" dirty="0" err="1" smtClean="0"/>
              <a:t>getionadas</a:t>
            </a:r>
            <a:r>
              <a:rPr lang="es-ES_tradnl" dirty="0" smtClean="0"/>
              <a:t> por </a:t>
            </a:r>
            <a:r>
              <a:rPr lang="es-ES_tradnl" dirty="0" err="1" smtClean="0"/>
              <a:t>HIve</a:t>
            </a:r>
            <a:endParaRPr lang="es-ES_tradnl" dirty="0"/>
          </a:p>
        </p:txBody>
      </p:sp>
      <p:sp>
        <p:nvSpPr>
          <p:cNvPr id="22" name="Flecha derecha 21"/>
          <p:cNvSpPr/>
          <p:nvPr/>
        </p:nvSpPr>
        <p:spPr>
          <a:xfrm>
            <a:off x="6634237" y="2351672"/>
            <a:ext cx="446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Flecha derecha 22"/>
          <p:cNvSpPr/>
          <p:nvPr/>
        </p:nvSpPr>
        <p:spPr>
          <a:xfrm>
            <a:off x="9224564" y="2351672"/>
            <a:ext cx="3376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Flecha abajo 23"/>
          <p:cNvSpPr/>
          <p:nvPr/>
        </p:nvSpPr>
        <p:spPr>
          <a:xfrm>
            <a:off x="1670799" y="3170712"/>
            <a:ext cx="484632" cy="555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24"/>
          <p:cNvSpPr/>
          <p:nvPr/>
        </p:nvSpPr>
        <p:spPr>
          <a:xfrm>
            <a:off x="4129281" y="1411801"/>
            <a:ext cx="2943057" cy="42887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Datos no estructurados</a:t>
            </a:r>
            <a:endParaRPr lang="es-ES_tradnl" dirty="0"/>
          </a:p>
        </p:txBody>
      </p:sp>
      <p:sp>
        <p:nvSpPr>
          <p:cNvPr id="26" name="Flecha abajo 25"/>
          <p:cNvSpPr/>
          <p:nvPr/>
        </p:nvSpPr>
        <p:spPr>
          <a:xfrm>
            <a:off x="5138305" y="1901824"/>
            <a:ext cx="484632" cy="250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6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06878"/>
            <a:ext cx="9404723" cy="1068779"/>
          </a:xfrm>
        </p:spPr>
        <p:txBody>
          <a:bodyPr/>
          <a:lstStyle/>
          <a:p>
            <a:r>
              <a:rPr lang="es-ES_tradnl" dirty="0" smtClean="0"/>
              <a:t>Carga de datos con </a:t>
            </a:r>
            <a:r>
              <a:rPr lang="es-ES_tradnl" dirty="0" err="1" smtClean="0"/>
              <a:t>sqoop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" y="1365661"/>
            <a:ext cx="11780321" cy="5367647"/>
          </a:xfrm>
        </p:spPr>
      </p:pic>
    </p:spTree>
    <p:extLst>
      <p:ext uri="{BB962C8B-B14F-4D97-AF65-F5344CB8AC3E}">
        <p14:creationId xmlns:p14="http://schemas.microsoft.com/office/powerpoint/2010/main" val="164641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18753"/>
            <a:ext cx="9404723" cy="1365663"/>
          </a:xfrm>
        </p:spPr>
        <p:txBody>
          <a:bodyPr/>
          <a:lstStyle/>
          <a:p>
            <a:r>
              <a:rPr lang="es-ES_tradnl" dirty="0" smtClean="0"/>
              <a:t>Carga de tablas externas de </a:t>
            </a:r>
            <a:r>
              <a:rPr lang="es-ES_tradnl" dirty="0" err="1" smtClean="0"/>
              <a:t>hive</a:t>
            </a:r>
            <a:r>
              <a:rPr lang="es-ES_tradnl" dirty="0" smtClean="0"/>
              <a:t> y transformación de datos en </a:t>
            </a:r>
            <a:r>
              <a:rPr lang="es-ES_tradnl" dirty="0" err="1" smtClean="0"/>
              <a:t>Stage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0" y="2006930"/>
            <a:ext cx="10925298" cy="4358244"/>
          </a:xfrm>
        </p:spPr>
      </p:pic>
    </p:spTree>
    <p:extLst>
      <p:ext uri="{BB962C8B-B14F-4D97-AF65-F5344CB8AC3E}">
        <p14:creationId xmlns:p14="http://schemas.microsoft.com/office/powerpoint/2010/main" val="39718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30629"/>
            <a:ext cx="9404723" cy="1365662"/>
          </a:xfrm>
        </p:spPr>
        <p:txBody>
          <a:bodyPr/>
          <a:lstStyle/>
          <a:p>
            <a:r>
              <a:rPr lang="es-ES_tradnl" dirty="0" smtClean="0"/>
              <a:t>Carga de tablas en </a:t>
            </a:r>
            <a:r>
              <a:rPr lang="es-ES_tradnl" dirty="0" err="1" smtClean="0"/>
              <a:t>Trusted</a:t>
            </a:r>
            <a:r>
              <a:rPr lang="es-ES_tradnl" dirty="0" smtClean="0"/>
              <a:t> </a:t>
            </a:r>
            <a:r>
              <a:rPr lang="es-ES_tradnl" dirty="0" err="1" smtClean="0"/>
              <a:t>Zone</a:t>
            </a:r>
            <a:r>
              <a:rPr lang="es-ES_tradnl" dirty="0" smtClean="0"/>
              <a:t> y carga de tablón clientes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496292"/>
            <a:ext cx="11602192" cy="5189516"/>
          </a:xfrm>
        </p:spPr>
      </p:pic>
    </p:spTree>
    <p:extLst>
      <p:ext uri="{BB962C8B-B14F-4D97-AF65-F5344CB8AC3E}">
        <p14:creationId xmlns:p14="http://schemas.microsoft.com/office/powerpoint/2010/main" val="14775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08857"/>
            <a:ext cx="9404723" cy="1045029"/>
          </a:xfrm>
        </p:spPr>
        <p:txBody>
          <a:bodyPr/>
          <a:lstStyle/>
          <a:p>
            <a:r>
              <a:rPr lang="es-ES_tradnl" dirty="0" smtClean="0"/>
              <a:t>Requerimientos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572" y="1153886"/>
            <a:ext cx="11527972" cy="5579423"/>
          </a:xfrm>
        </p:spPr>
        <p:txBody>
          <a:bodyPr>
            <a:normAutofit fontScale="92500" lnSpcReduction="2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Se desea analizar distintos </a:t>
            </a:r>
            <a:r>
              <a:rPr lang="es-ES_tradnl" dirty="0" err="1" smtClean="0"/>
              <a:t>kpis</a:t>
            </a:r>
            <a:r>
              <a:rPr lang="es-ES_tradnl" dirty="0" smtClean="0"/>
              <a:t> basados en la información generada por los transaccionales y cargadas en un sistema </a:t>
            </a:r>
            <a:r>
              <a:rPr lang="es-ES_tradnl" dirty="0" err="1" smtClean="0"/>
              <a:t>mysql</a:t>
            </a:r>
            <a:r>
              <a:rPr lang="es-ES_tradnl" dirty="0" smtClean="0"/>
              <a:t>.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smtClean="0"/>
              <a:t>Realizaremos tres tablones en vez de uno sólo de clientes cómo requiere la práctica.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/>
              <a:t>C</a:t>
            </a:r>
            <a:r>
              <a:rPr lang="es-ES_tradnl" dirty="0" smtClean="0"/>
              <a:t>lientes con lo facturado por período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err="1" smtClean="0"/>
              <a:t>Metodos</a:t>
            </a:r>
            <a:r>
              <a:rPr lang="es-ES_tradnl" dirty="0" smtClean="0"/>
              <a:t> de pago con los distintos realizados por período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smtClean="0"/>
              <a:t>Productos contratados, también analizado por período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Los datos se basan en la información existente en tablas de </a:t>
            </a:r>
            <a:r>
              <a:rPr lang="es-ES_tradnl" dirty="0" err="1" smtClean="0"/>
              <a:t>mysql</a:t>
            </a:r>
            <a:r>
              <a:rPr lang="es-ES_tradnl" dirty="0" smtClean="0"/>
              <a:t> ya conformadas con datos estructurados, también se le añadirán datos no estructurados en relación con la actividad de los clientes en las redes sociales</a:t>
            </a:r>
            <a:r>
              <a:rPr lang="es-ES_tradnl" dirty="0" smtClean="0"/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Datos estructurados: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smtClean="0"/>
              <a:t>Clientes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smtClean="0"/>
              <a:t>Facturas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err="1" smtClean="0"/>
              <a:t>Metodos</a:t>
            </a:r>
            <a:r>
              <a:rPr lang="es-ES_tradnl" dirty="0" smtClean="0"/>
              <a:t> de pago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smtClean="0"/>
              <a:t>Servicios / Productos </a:t>
            </a:r>
            <a:r>
              <a:rPr lang="es-ES_tradnl" dirty="0" smtClean="0"/>
              <a:t>contratados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smtClean="0"/>
              <a:t>Datos no estructurados: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r>
              <a:rPr lang="es-ES_tradnl" dirty="0" smtClean="0"/>
              <a:t>Aparición en redes </a:t>
            </a:r>
            <a:r>
              <a:rPr lang="es-ES_tradnl" dirty="0" smtClean="0"/>
              <a:t>sociales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  <a:defRPr/>
            </a:pP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Haremos tres tablones para realizar distintos </a:t>
            </a:r>
            <a:r>
              <a:rPr lang="es-ES_tradnl" dirty="0" smtClean="0"/>
              <a:t>análisis </a:t>
            </a:r>
            <a:r>
              <a:rPr lang="es-ES_tradnl" dirty="0" smtClean="0"/>
              <a:t>y </a:t>
            </a:r>
            <a:r>
              <a:rPr lang="es-ES_tradnl" dirty="0" smtClean="0"/>
              <a:t>sus </a:t>
            </a:r>
            <a:r>
              <a:rPr lang="es-ES_tradnl" dirty="0" err="1" smtClean="0"/>
              <a:t>kpis</a:t>
            </a:r>
            <a:r>
              <a:rPr lang="es-ES_tradnl" dirty="0" smtClean="0"/>
              <a:t> serán: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Análisis de la facturación de clientes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Análisis de los métodos de pago, cuáles son los más utilizados, en qué porcentajes,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Analizar qué tipos de servicios y cuáles son los que más consumen los clientes</a:t>
            </a:r>
            <a:endParaRPr lang="es-ES_tradnl" dirty="0"/>
          </a:p>
          <a:p>
            <a:pPr marL="457200" lvl="1" indent="0" defTabSz="914400">
              <a:spcBef>
                <a:spcPts val="0"/>
              </a:spcBef>
              <a:buClrTx/>
              <a:buSzTx/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97346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95004"/>
            <a:ext cx="9404723" cy="1100348"/>
          </a:xfrm>
        </p:spPr>
        <p:txBody>
          <a:bodyPr/>
          <a:lstStyle/>
          <a:p>
            <a:r>
              <a:rPr lang="es-ES_tradnl" dirty="0" smtClean="0"/>
              <a:t>Indicadores para </a:t>
            </a:r>
            <a:r>
              <a:rPr lang="es-ES_tradnl" dirty="0" err="1" smtClean="0"/>
              <a:t>kpis</a:t>
            </a:r>
            <a:endParaRPr lang="es-ES_tradnl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Tablon_clientes</a:t>
            </a:r>
            <a:endParaRPr lang="es-ES_tradnl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half" idx="15"/>
          </p:nvPr>
        </p:nvSpPr>
        <p:spPr>
          <a:xfrm>
            <a:off x="201881" y="2667000"/>
            <a:ext cx="3165914" cy="4006932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 err="1" smtClean="0"/>
              <a:t>Tablon</a:t>
            </a:r>
            <a:r>
              <a:rPr lang="es-ES_tradnl" dirty="0" smtClean="0"/>
              <a:t> </a:t>
            </a:r>
            <a:r>
              <a:rPr lang="es-ES_tradnl" dirty="0" err="1" smtClean="0"/>
              <a:t>metodos</a:t>
            </a:r>
            <a:r>
              <a:rPr lang="es-ES_tradnl" dirty="0" smtClean="0"/>
              <a:t> pagos</a:t>
            </a:r>
            <a:endParaRPr lang="es-ES_tradnl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Tablon</a:t>
            </a:r>
            <a:r>
              <a:rPr lang="es-ES_tradnl" dirty="0" smtClean="0"/>
              <a:t> productos contratados</a:t>
            </a:r>
            <a:endParaRPr lang="es-ES_tradnl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4006932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355960" y="2783301"/>
            <a:ext cx="2648197" cy="592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Id Cliente</a:t>
            </a:r>
          </a:p>
          <a:p>
            <a:pPr algn="ctr"/>
            <a:r>
              <a:rPr lang="es-ES_tradnl" dirty="0" smtClean="0"/>
              <a:t>Período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5961" y="3968885"/>
            <a:ext cx="2648197" cy="66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Total Facturado en período</a:t>
            </a:r>
            <a:endParaRPr lang="es-ES_tradnl" dirty="0"/>
          </a:p>
        </p:txBody>
      </p:sp>
      <p:sp>
        <p:nvSpPr>
          <p:cNvPr id="7" name="Rectángulo redondeado 6"/>
          <p:cNvSpPr/>
          <p:nvPr/>
        </p:nvSpPr>
        <p:spPr>
          <a:xfrm>
            <a:off x="355961" y="4738759"/>
            <a:ext cx="2648197" cy="633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Aparición en redes sociales</a:t>
            </a:r>
            <a:endParaRPr lang="es-ES_tradnl"/>
          </a:p>
        </p:txBody>
      </p:sp>
      <p:sp>
        <p:nvSpPr>
          <p:cNvPr id="8" name="Marco 7"/>
          <p:cNvSpPr/>
          <p:nvPr/>
        </p:nvSpPr>
        <p:spPr>
          <a:xfrm>
            <a:off x="10551618" y="2935700"/>
            <a:ext cx="1521826" cy="5923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Claves Primarias</a:t>
            </a:r>
            <a:endParaRPr lang="es-ES_tradnl" dirty="0" smtClean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94902" y="6057900"/>
            <a:ext cx="1970314" cy="4590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Indicadores</a:t>
            </a:r>
            <a:endParaRPr lang="es-ES_tradnl" dirty="0"/>
          </a:p>
        </p:txBody>
      </p:sp>
      <p:sp>
        <p:nvSpPr>
          <p:cNvPr id="14" name="Cerrar llave 13"/>
          <p:cNvSpPr/>
          <p:nvPr/>
        </p:nvSpPr>
        <p:spPr>
          <a:xfrm rot="5400000">
            <a:off x="1441587" y="5189280"/>
            <a:ext cx="348343" cy="996178"/>
          </a:xfrm>
          <a:prstGeom prst="rightBrace">
            <a:avLst>
              <a:gd name="adj1" fmla="val 12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Marcador de texto 21"/>
          <p:cNvSpPr>
            <a:spLocks noGrp="1"/>
          </p:cNvSpPr>
          <p:nvPr>
            <p:ph type="body" sz="half" idx="16"/>
          </p:nvPr>
        </p:nvSpPr>
        <p:spPr>
          <a:xfrm>
            <a:off x="3678575" y="2667000"/>
            <a:ext cx="3141325" cy="4006932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23" name="Rectángulo 22"/>
          <p:cNvSpPr/>
          <p:nvPr/>
        </p:nvSpPr>
        <p:spPr>
          <a:xfrm>
            <a:off x="3862601" y="2787141"/>
            <a:ext cx="2811330" cy="8894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Id </a:t>
            </a:r>
            <a:r>
              <a:rPr lang="es-ES_tradnl" dirty="0" err="1" smtClean="0"/>
              <a:t>metodo</a:t>
            </a:r>
            <a:r>
              <a:rPr lang="es-ES_tradnl" dirty="0" smtClean="0"/>
              <a:t> pago</a:t>
            </a:r>
          </a:p>
          <a:p>
            <a:pPr algn="ctr"/>
            <a:r>
              <a:rPr lang="es-ES_tradnl" dirty="0" smtClean="0"/>
              <a:t>Periodo</a:t>
            </a:r>
            <a:endParaRPr lang="es-ES_tradnl" dirty="0" smtClean="0"/>
          </a:p>
        </p:txBody>
      </p:sp>
      <p:sp>
        <p:nvSpPr>
          <p:cNvPr id="24" name="Rectángulo 23"/>
          <p:cNvSpPr/>
          <p:nvPr/>
        </p:nvSpPr>
        <p:spPr>
          <a:xfrm>
            <a:off x="7243948" y="2935701"/>
            <a:ext cx="2502086" cy="592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Id </a:t>
            </a:r>
            <a:r>
              <a:rPr lang="es-ES_tradnl" dirty="0" smtClean="0"/>
              <a:t>producto</a:t>
            </a:r>
          </a:p>
          <a:p>
            <a:pPr algn="ctr"/>
            <a:r>
              <a:rPr lang="es-ES_tradnl" dirty="0" smtClean="0"/>
              <a:t>Periodo</a:t>
            </a:r>
            <a:endParaRPr lang="es-ES_tradnl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3978660" y="3968885"/>
            <a:ext cx="2695271" cy="592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Descripcion</a:t>
            </a:r>
            <a:r>
              <a:rPr lang="es-ES_tradnl" dirty="0" smtClean="0"/>
              <a:t> </a:t>
            </a:r>
            <a:r>
              <a:rPr lang="es-ES_tradnl" dirty="0" err="1" smtClean="0"/>
              <a:t>metodo</a:t>
            </a:r>
            <a:r>
              <a:rPr lang="es-ES_tradnl" dirty="0" smtClean="0"/>
              <a:t> de pago</a:t>
            </a:r>
            <a:endParaRPr lang="es-ES_tradnl" dirty="0" smtClean="0"/>
          </a:p>
        </p:txBody>
      </p:sp>
      <p:sp>
        <p:nvSpPr>
          <p:cNvPr id="27" name="Rectángulo 26"/>
          <p:cNvSpPr/>
          <p:nvPr/>
        </p:nvSpPr>
        <p:spPr>
          <a:xfrm>
            <a:off x="3978659" y="4738759"/>
            <a:ext cx="2695271" cy="592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Total pagos en periodo</a:t>
            </a:r>
            <a:endParaRPr lang="es-ES_tradnl" dirty="0" smtClean="0"/>
          </a:p>
        </p:txBody>
      </p:sp>
      <p:sp>
        <p:nvSpPr>
          <p:cNvPr id="28" name="Rectángulo 27"/>
          <p:cNvSpPr/>
          <p:nvPr/>
        </p:nvSpPr>
        <p:spPr>
          <a:xfrm>
            <a:off x="7243948" y="3968885"/>
            <a:ext cx="2695271" cy="592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Descripcion</a:t>
            </a:r>
            <a:r>
              <a:rPr lang="es-ES_tradnl" dirty="0" smtClean="0"/>
              <a:t> producto</a:t>
            </a:r>
            <a:endParaRPr lang="es-ES_tradnl" dirty="0" smtClean="0"/>
          </a:p>
        </p:txBody>
      </p:sp>
      <p:sp>
        <p:nvSpPr>
          <p:cNvPr id="29" name="Rectángulo 28"/>
          <p:cNvSpPr/>
          <p:nvPr/>
        </p:nvSpPr>
        <p:spPr>
          <a:xfrm>
            <a:off x="7243120" y="4780378"/>
            <a:ext cx="2695271" cy="592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Total contrataciones en periodo</a:t>
            </a:r>
            <a:endParaRPr lang="es-ES_tradnl" dirty="0" smtClean="0"/>
          </a:p>
        </p:txBody>
      </p:sp>
      <p:sp>
        <p:nvSpPr>
          <p:cNvPr id="31" name="Cerrar llave 30"/>
          <p:cNvSpPr/>
          <p:nvPr/>
        </p:nvSpPr>
        <p:spPr>
          <a:xfrm rot="5400000">
            <a:off x="5049708" y="5250240"/>
            <a:ext cx="348343" cy="996178"/>
          </a:xfrm>
          <a:prstGeom prst="rightBrace">
            <a:avLst>
              <a:gd name="adj1" fmla="val 12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Cerrar llave 31"/>
          <p:cNvSpPr/>
          <p:nvPr/>
        </p:nvSpPr>
        <p:spPr>
          <a:xfrm rot="5400000">
            <a:off x="8320820" y="5223995"/>
            <a:ext cx="348343" cy="996178"/>
          </a:xfrm>
          <a:prstGeom prst="rightBrace">
            <a:avLst>
              <a:gd name="adj1" fmla="val 12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ángulo 32"/>
          <p:cNvSpPr/>
          <p:nvPr/>
        </p:nvSpPr>
        <p:spPr>
          <a:xfrm>
            <a:off x="4238722" y="6106955"/>
            <a:ext cx="1970314" cy="4590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Indicadores</a:t>
            </a:r>
            <a:endParaRPr lang="es-ES_tradnl" dirty="0"/>
          </a:p>
        </p:txBody>
      </p:sp>
      <p:sp>
        <p:nvSpPr>
          <p:cNvPr id="34" name="Rectángulo 33"/>
          <p:cNvSpPr/>
          <p:nvPr/>
        </p:nvSpPr>
        <p:spPr>
          <a:xfrm>
            <a:off x="7605598" y="6112239"/>
            <a:ext cx="1970314" cy="4590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Indicadores</a:t>
            </a:r>
            <a:endParaRPr lang="es-ES_tradnl" dirty="0"/>
          </a:p>
        </p:txBody>
      </p:sp>
      <p:sp>
        <p:nvSpPr>
          <p:cNvPr id="35" name="Flecha derecha 34"/>
          <p:cNvSpPr/>
          <p:nvPr/>
        </p:nvSpPr>
        <p:spPr>
          <a:xfrm>
            <a:off x="10240838" y="3043378"/>
            <a:ext cx="310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336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97971"/>
            <a:ext cx="9404723" cy="1055915"/>
          </a:xfrm>
        </p:spPr>
        <p:txBody>
          <a:bodyPr/>
          <a:lstStyle/>
          <a:p>
            <a:r>
              <a:rPr lang="es-ES_tradnl" dirty="0" smtClean="0"/>
              <a:t>Modelo de datos Lógico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69571"/>
            <a:ext cx="6509657" cy="52469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34" y="2140856"/>
            <a:ext cx="4038600" cy="355600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6971891" y="36765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9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08857"/>
            <a:ext cx="9404723" cy="1045029"/>
          </a:xfrm>
        </p:spPr>
        <p:txBody>
          <a:bodyPr/>
          <a:lstStyle/>
          <a:p>
            <a:r>
              <a:rPr lang="es-ES_tradnl" dirty="0" smtClean="0"/>
              <a:t>Decisiones modelo lógico </a:t>
            </a:r>
            <a:r>
              <a:rPr lang="es-ES_tradnl" dirty="0" err="1" smtClean="0"/>
              <a:t>Hive</a:t>
            </a:r>
            <a:r>
              <a:rPr lang="es-ES_tradnl" dirty="0" smtClean="0"/>
              <a:t> 1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3914" y="1295400"/>
            <a:ext cx="11593286" cy="5334000"/>
          </a:xfrm>
        </p:spPr>
        <p:txBody>
          <a:bodyPr anchor="ctr">
            <a:norm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_tradnl" dirty="0" smtClean="0"/>
              <a:t>Tendremos tablas externas a </a:t>
            </a:r>
            <a:r>
              <a:rPr lang="es-ES_tradnl" dirty="0" err="1" smtClean="0"/>
              <a:t>Hive</a:t>
            </a:r>
            <a:r>
              <a:rPr lang="es-ES_tradnl" dirty="0" smtClean="0"/>
              <a:t> y tablas gestionadas por </a:t>
            </a:r>
            <a:r>
              <a:rPr lang="es-ES_tradnl" dirty="0" err="1" smtClean="0"/>
              <a:t>Hive</a:t>
            </a:r>
            <a:r>
              <a:rPr lang="es-ES_tradnl" dirty="0" smtClean="0"/>
              <a:t>.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s-ES_tradnl" dirty="0" smtClean="0"/>
              <a:t>Las externas las utilizaremos para incorporar los datos desde los ficheros </a:t>
            </a:r>
            <a:r>
              <a:rPr lang="es-ES_tradnl" dirty="0" err="1" smtClean="0"/>
              <a:t>hdfs</a:t>
            </a:r>
            <a:r>
              <a:rPr lang="es-ES_tradnl" dirty="0" smtClean="0"/>
              <a:t>, los cuáles se generaron mediante </a:t>
            </a:r>
            <a:r>
              <a:rPr lang="es-ES_tradnl" dirty="0" err="1" smtClean="0"/>
              <a:t>sqoop</a:t>
            </a:r>
            <a:r>
              <a:rPr lang="es-ES_tradnl" dirty="0" smtClean="0"/>
              <a:t> desde las tablas </a:t>
            </a:r>
            <a:r>
              <a:rPr lang="es-ES_tradnl" dirty="0" err="1" smtClean="0"/>
              <a:t>mysql</a:t>
            </a:r>
            <a:endParaRPr lang="es-ES_tradnl" dirty="0" smtClean="0"/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s-ES_tradnl" dirty="0" smtClean="0"/>
              <a:t>Las gestionadas por </a:t>
            </a:r>
            <a:r>
              <a:rPr lang="es-ES_tradnl" dirty="0" err="1" smtClean="0"/>
              <a:t>hive</a:t>
            </a:r>
            <a:r>
              <a:rPr lang="es-ES_tradnl" dirty="0" smtClean="0"/>
              <a:t> serán las de </a:t>
            </a:r>
            <a:r>
              <a:rPr lang="es-ES_tradnl" dirty="0" err="1" smtClean="0"/>
              <a:t>trusted</a:t>
            </a:r>
            <a:r>
              <a:rPr lang="es-ES_tradnl" dirty="0" smtClean="0"/>
              <a:t> </a:t>
            </a:r>
            <a:r>
              <a:rPr lang="es-ES_tradnl" dirty="0" err="1" smtClean="0"/>
              <a:t>zone</a:t>
            </a:r>
            <a:r>
              <a:rPr lang="es-ES_tradnl" dirty="0" smtClean="0"/>
              <a:t> una vez que se </a:t>
            </a:r>
            <a:r>
              <a:rPr lang="es-ES_tradnl" dirty="0" err="1" smtClean="0"/>
              <a:t>cargen</a:t>
            </a:r>
            <a:r>
              <a:rPr lang="es-ES_tradnl" dirty="0" smtClean="0"/>
              <a:t> desde las tablas de </a:t>
            </a:r>
            <a:r>
              <a:rPr lang="es-ES_tradnl" dirty="0" err="1" smtClean="0"/>
              <a:t>stage</a:t>
            </a:r>
            <a:r>
              <a:rPr lang="es-ES_tradnl" dirty="0" smtClean="0"/>
              <a:t> con los procesos de modificación ya realizados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endParaRPr lang="es-ES_tradnl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_tradnl" dirty="0" smtClean="0"/>
              <a:t>Las tablas externas además se utilizan por los siguientes motivos, 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s-ES_tradnl" dirty="0"/>
              <a:t>Q</a:t>
            </a:r>
            <a:r>
              <a:rPr lang="es-ES_tradnl" dirty="0" smtClean="0"/>
              <a:t>ue los datos de la tabla se fueran a acceder desde fuera de </a:t>
            </a:r>
            <a:r>
              <a:rPr lang="es-ES_tradnl" dirty="0" err="1" smtClean="0"/>
              <a:t>Hive</a:t>
            </a:r>
            <a:r>
              <a:rPr lang="es-ES_tradnl" dirty="0" smtClean="0"/>
              <a:t>, así si se van a actualizar no bloquearía desde distintos procesos.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</a:pPr>
            <a:r>
              <a:rPr lang="es-ES_tradnl" dirty="0" smtClean="0"/>
              <a:t>Los </a:t>
            </a:r>
            <a:r>
              <a:rPr lang="es-ES_tradnl" dirty="0" smtClean="0"/>
              <a:t>datos deben permanecer en esa ubicación aún cuándo se borre la tabla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</a:pPr>
            <a:r>
              <a:rPr lang="es-ES_tradnl" dirty="0" smtClean="0"/>
              <a:t>Necesitamos almacenar esos datos en sitio de almacenamiento no estándar para </a:t>
            </a:r>
            <a:r>
              <a:rPr lang="es-ES_tradnl" dirty="0" err="1" smtClean="0"/>
              <a:t>Hive</a:t>
            </a:r>
            <a:endParaRPr lang="es-ES_tradnl" dirty="0" smtClean="0"/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</a:pPr>
            <a:endParaRPr lang="es-ES_tradnl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 smtClean="0"/>
              <a:t>El </a:t>
            </a:r>
            <a:r>
              <a:rPr lang="es-ES_tradnl" dirty="0" smtClean="0"/>
              <a:t>formato elegido es ORC, dado su alto grado de compresión, hasta un 70%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</a:pPr>
            <a:r>
              <a:rPr lang="es-ES_tradnl" dirty="0" smtClean="0"/>
              <a:t>Indiza cada 10.000 filas</a:t>
            </a:r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lphaLcParenR"/>
            </a:pPr>
            <a:r>
              <a:rPr lang="es-ES_tradnl" dirty="0" smtClean="0"/>
              <a:t>Compatibilidad con tipos complejos de datos (</a:t>
            </a:r>
            <a:r>
              <a:rPr lang="es-ES_tradnl" dirty="0" err="1" smtClean="0"/>
              <a:t>Datetime</a:t>
            </a:r>
            <a:r>
              <a:rPr lang="es-ES_tradnl" dirty="0" smtClean="0"/>
              <a:t> y semiestructurados)</a:t>
            </a:r>
          </a:p>
        </p:txBody>
      </p:sp>
    </p:spTree>
    <p:extLst>
      <p:ext uri="{BB962C8B-B14F-4D97-AF65-F5344CB8AC3E}">
        <p14:creationId xmlns:p14="http://schemas.microsoft.com/office/powerpoint/2010/main" val="11643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19744"/>
            <a:ext cx="9404723" cy="1034142"/>
          </a:xfrm>
        </p:spPr>
        <p:txBody>
          <a:bodyPr/>
          <a:lstStyle/>
          <a:p>
            <a:r>
              <a:rPr lang="es-ES_tradnl" dirty="0" smtClean="0"/>
              <a:t>Decisiones modelo lógico </a:t>
            </a:r>
            <a:r>
              <a:rPr lang="es-ES_tradnl" dirty="0" err="1" smtClean="0"/>
              <a:t>Hive</a:t>
            </a:r>
            <a:r>
              <a:rPr lang="es-ES_tradnl" dirty="0" smtClean="0"/>
              <a:t> 2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143" y="1338943"/>
            <a:ext cx="11615057" cy="5323113"/>
          </a:xfrm>
        </p:spPr>
        <p:txBody>
          <a:bodyPr/>
          <a:lstStyle/>
          <a:p>
            <a:pPr marL="457200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/>
              <a:t>Para ganar en optimización y rendimiento emplearemos </a:t>
            </a:r>
            <a:r>
              <a:rPr lang="es-ES_tradnl" dirty="0" err="1"/>
              <a:t>particionamiento</a:t>
            </a:r>
            <a:r>
              <a:rPr lang="es-ES_tradnl" dirty="0"/>
              <a:t> y </a:t>
            </a:r>
            <a:r>
              <a:rPr lang="es-ES_tradnl" dirty="0" err="1" smtClean="0"/>
              <a:t>bucketing</a:t>
            </a:r>
            <a:endParaRPr lang="es-ES_tradnl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lang="es-ES_tradnl" dirty="0"/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 err="1" smtClean="0"/>
              <a:t>Particionamiento</a:t>
            </a:r>
            <a:r>
              <a:rPr lang="es-ES_tradnl" dirty="0" smtClean="0"/>
              <a:t>: </a:t>
            </a:r>
            <a:r>
              <a:rPr lang="es-ES_tradnl" dirty="0" err="1"/>
              <a:t>Hive</a:t>
            </a:r>
            <a:r>
              <a:rPr lang="es-ES_tradnl" dirty="0"/>
              <a:t> guardará los datos en subdirectorios categorizados por las columnas por las que se ha realizado el </a:t>
            </a:r>
            <a:r>
              <a:rPr lang="es-ES_tradnl" dirty="0" err="1"/>
              <a:t>particionamiento</a:t>
            </a:r>
            <a:r>
              <a:rPr lang="es-ES_tradnl" dirty="0"/>
              <a:t>. Es importante considerar:</a:t>
            </a:r>
          </a:p>
          <a:p>
            <a:pPr marL="1257300" lvl="2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/>
              <a:t>Las columnas elegidas tienen que tener una baja </a:t>
            </a:r>
            <a:r>
              <a:rPr lang="es-ES_tradnl" dirty="0" err="1"/>
              <a:t>cardinalidad</a:t>
            </a:r>
            <a:r>
              <a:rPr lang="es-ES_tradnl" dirty="0"/>
              <a:t>, esto es así porque si tienen una </a:t>
            </a:r>
            <a:r>
              <a:rPr lang="es-ES_tradnl" dirty="0" err="1"/>
              <a:t>cardinalidad</a:t>
            </a:r>
            <a:r>
              <a:rPr lang="es-ES_tradnl" dirty="0"/>
              <a:t> muy alta se generarán muchos directorios, penalizando el espacio de </a:t>
            </a:r>
            <a:r>
              <a:rPr lang="es-ES_tradnl" dirty="0" smtClean="0"/>
              <a:t>almacenamiento, la gestión y perdiendo eficiencia</a:t>
            </a:r>
            <a:endParaRPr lang="es-ES_tradnl" dirty="0"/>
          </a:p>
          <a:p>
            <a:pPr marL="1257300" lvl="2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/>
              <a:t>El </a:t>
            </a:r>
            <a:r>
              <a:rPr lang="es-ES_tradnl" dirty="0" err="1"/>
              <a:t>particionamiento</a:t>
            </a:r>
            <a:r>
              <a:rPr lang="es-ES_tradnl" dirty="0"/>
              <a:t> se ha de realizar por columnas por las cuáles se consulte habitualmente mediante la cláusula </a:t>
            </a:r>
            <a:r>
              <a:rPr lang="es-ES_tradnl" dirty="0" err="1"/>
              <a:t>where</a:t>
            </a:r>
            <a:r>
              <a:rPr lang="es-ES_tradnl" dirty="0"/>
              <a:t>, </a:t>
            </a:r>
            <a:r>
              <a:rPr lang="es-ES_tradnl" dirty="0" smtClean="0"/>
              <a:t>al </a:t>
            </a:r>
            <a:r>
              <a:rPr lang="es-ES_tradnl" dirty="0"/>
              <a:t>distribuir por directorios estos conjuntos de datos el acceso </a:t>
            </a:r>
            <a:r>
              <a:rPr lang="es-ES_tradnl" dirty="0" smtClean="0"/>
              <a:t>será </a:t>
            </a:r>
            <a:r>
              <a:rPr lang="es-ES_tradnl" dirty="0" err="1" smtClean="0"/>
              <a:t>rápidisimo</a:t>
            </a:r>
            <a:r>
              <a:rPr lang="es-ES_tradnl" dirty="0" smtClean="0"/>
              <a:t> ya que tendrá que ir </a:t>
            </a:r>
            <a:r>
              <a:rPr lang="es-ES_tradnl" dirty="0" smtClean="0"/>
              <a:t>a menos ubicaciones a </a:t>
            </a:r>
            <a:r>
              <a:rPr lang="es-ES_tradnl" dirty="0" smtClean="0"/>
              <a:t>recogerlos</a:t>
            </a:r>
          </a:p>
          <a:p>
            <a:pPr marL="1257300" lvl="2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 smtClean="0"/>
              <a:t>Las distintas particiones deberían tener el mismo volumen de datos, ya que si no es así puede haber </a:t>
            </a:r>
            <a:r>
              <a:rPr lang="es-ES_tradnl" dirty="0" smtClean="0"/>
              <a:t>oscilaciones </a:t>
            </a:r>
            <a:r>
              <a:rPr lang="es-ES_tradnl" dirty="0" smtClean="0"/>
              <a:t>de rendimiento entre particiones con muchos datos y otras que tengan menos</a:t>
            </a:r>
            <a:r>
              <a:rPr lang="es-ES_tradnl" dirty="0" smtClean="0"/>
              <a:t>.</a:t>
            </a:r>
          </a:p>
          <a:p>
            <a:pPr marL="1257300" lvl="2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lang="es-ES_tradnl" dirty="0" smtClean="0"/>
          </a:p>
          <a:p>
            <a:pPr marL="857250" lvl="1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 err="1" smtClean="0"/>
              <a:t>Bucketing</a:t>
            </a:r>
            <a:r>
              <a:rPr lang="es-ES_tradnl" dirty="0" smtClean="0"/>
              <a:t>: se descomponen los datos en particiones más pequeñas y manejables</a:t>
            </a:r>
          </a:p>
          <a:p>
            <a:pPr marL="1257300" lvl="2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 smtClean="0"/>
              <a:t>Se le pueden indicar el número de </a:t>
            </a:r>
            <a:r>
              <a:rPr lang="es-ES_tradnl" dirty="0" err="1" smtClean="0"/>
              <a:t>buckets</a:t>
            </a:r>
            <a:r>
              <a:rPr lang="es-ES_tradnl" dirty="0" smtClean="0"/>
              <a:t> a crear manualmente, esto </a:t>
            </a:r>
            <a:r>
              <a:rPr lang="es-ES_tradnl" dirty="0" err="1" smtClean="0"/>
              <a:t>dá</a:t>
            </a:r>
            <a:r>
              <a:rPr lang="es-ES_tradnl" dirty="0" smtClean="0"/>
              <a:t> mayor control</a:t>
            </a:r>
          </a:p>
          <a:p>
            <a:pPr marL="1257300" lvl="2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 smtClean="0"/>
              <a:t>Un problema que nos puede surgir es que los distintos </a:t>
            </a:r>
            <a:r>
              <a:rPr lang="es-ES_tradnl" dirty="0" err="1" smtClean="0"/>
              <a:t>buckets</a:t>
            </a:r>
            <a:r>
              <a:rPr lang="es-ES_tradnl" dirty="0" smtClean="0"/>
              <a:t> deberían tener la misma volumetría de datos, de esto se ha de encargar el programador ya que tiene que elegir cuidadosamente las columnas para un reparto homogéneo.</a:t>
            </a:r>
          </a:p>
          <a:p>
            <a:pPr marL="1257300" lvl="2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s-ES_tradnl" dirty="0" smtClean="0"/>
              <a:t>Ejemplo, si hemos definido 100 </a:t>
            </a:r>
            <a:r>
              <a:rPr lang="es-ES_tradnl" dirty="0" err="1" smtClean="0"/>
              <a:t>buckets</a:t>
            </a:r>
            <a:r>
              <a:rPr lang="es-ES_tradnl" dirty="0" smtClean="0"/>
              <a:t> y la columna elegida tiene </a:t>
            </a:r>
            <a:r>
              <a:rPr lang="es-ES_tradnl" dirty="0" err="1" smtClean="0"/>
              <a:t>cardinalidad</a:t>
            </a:r>
            <a:r>
              <a:rPr lang="es-ES_tradnl" dirty="0" smtClean="0"/>
              <a:t> de 10, entonces hay 90 </a:t>
            </a:r>
            <a:r>
              <a:rPr lang="es-ES_tradnl" dirty="0" err="1" smtClean="0"/>
              <a:t>buckets</a:t>
            </a:r>
            <a:r>
              <a:rPr lang="es-ES_tradnl" dirty="0" smtClean="0"/>
              <a:t> que no tendrían datos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52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19744"/>
            <a:ext cx="9404723" cy="1045028"/>
          </a:xfrm>
        </p:spPr>
        <p:txBody>
          <a:bodyPr/>
          <a:lstStyle/>
          <a:p>
            <a:r>
              <a:rPr lang="es-ES_tradnl" dirty="0" smtClean="0"/>
              <a:t>Decisiones modelo lógico </a:t>
            </a:r>
            <a:r>
              <a:rPr lang="es-ES_tradnl" dirty="0" err="1" smtClean="0"/>
              <a:t>Hive</a:t>
            </a:r>
            <a:r>
              <a:rPr lang="es-ES_tradnl" dirty="0" smtClean="0"/>
              <a:t> 3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686" y="1458686"/>
            <a:ext cx="11582400" cy="5181600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La tabla Clientes la </a:t>
            </a:r>
            <a:r>
              <a:rPr lang="es-ES_tradnl" dirty="0" err="1" smtClean="0"/>
              <a:t>particionaremos</a:t>
            </a:r>
            <a:r>
              <a:rPr lang="es-ES_tradnl" dirty="0" smtClean="0"/>
              <a:t> con módulo 10 sobre </a:t>
            </a:r>
            <a:r>
              <a:rPr lang="es-ES_tradnl" dirty="0" smtClean="0"/>
              <a:t>el identificador de cliente</a:t>
            </a:r>
            <a:r>
              <a:rPr lang="es-ES_tradnl" dirty="0" smtClean="0"/>
              <a:t>, </a:t>
            </a:r>
            <a:r>
              <a:rPr lang="es-ES_tradnl" dirty="0" smtClean="0"/>
              <a:t>para tener un número de particiones </a:t>
            </a:r>
            <a:r>
              <a:rPr lang="es-ES_tradnl" dirty="0" smtClean="0"/>
              <a:t>manejables y con </a:t>
            </a:r>
            <a:r>
              <a:rPr lang="es-ES_tradnl" dirty="0" err="1" smtClean="0"/>
              <a:t>bucket</a:t>
            </a:r>
            <a:r>
              <a:rPr lang="es-ES_tradnl" dirty="0" smtClean="0"/>
              <a:t> de 256.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La tabla Facturas las </a:t>
            </a:r>
            <a:r>
              <a:rPr lang="es-ES_tradnl" dirty="0" err="1" smtClean="0"/>
              <a:t>particionaremos</a:t>
            </a:r>
            <a:r>
              <a:rPr lang="es-ES_tradnl" dirty="0" smtClean="0"/>
              <a:t> por </a:t>
            </a:r>
            <a:r>
              <a:rPr lang="es-ES_tradnl" dirty="0" smtClean="0"/>
              <a:t>cliente con módulo 10 y </a:t>
            </a:r>
            <a:r>
              <a:rPr lang="es-ES_tradnl" dirty="0" err="1" smtClean="0"/>
              <a:t>bucket</a:t>
            </a:r>
            <a:r>
              <a:rPr lang="es-ES_tradnl" dirty="0" smtClean="0"/>
              <a:t> 500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La </a:t>
            </a:r>
            <a:r>
              <a:rPr lang="es-ES_tradnl" dirty="0" smtClean="0"/>
              <a:t>tabla Servicios se </a:t>
            </a:r>
            <a:r>
              <a:rPr lang="es-ES_tradnl" dirty="0" err="1" smtClean="0"/>
              <a:t>particionará</a:t>
            </a:r>
            <a:r>
              <a:rPr lang="es-ES_tradnl" dirty="0" smtClean="0"/>
              <a:t> con módulo 10 sobre el id </a:t>
            </a:r>
            <a:r>
              <a:rPr lang="es-ES_tradnl" dirty="0" smtClean="0"/>
              <a:t>servicio y </a:t>
            </a:r>
            <a:r>
              <a:rPr lang="es-ES_tradnl" dirty="0" err="1" smtClean="0"/>
              <a:t>bucket</a:t>
            </a:r>
            <a:r>
              <a:rPr lang="es-ES_tradnl" dirty="0" smtClean="0"/>
              <a:t> 500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Las tablas de productos, métodos de pago no habría que </a:t>
            </a:r>
            <a:r>
              <a:rPr lang="es-ES_tradnl" dirty="0" err="1" smtClean="0"/>
              <a:t>particionarlas</a:t>
            </a:r>
            <a:r>
              <a:rPr lang="es-ES_tradnl" dirty="0" smtClean="0"/>
              <a:t> ya que consultando los transaccionales (ODS) tienen un volumen muy bajo de </a:t>
            </a:r>
            <a:r>
              <a:rPr lang="es-ES_tradnl" dirty="0" smtClean="0"/>
              <a:t>registros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Los tablones de clientes, </a:t>
            </a:r>
            <a:r>
              <a:rPr lang="es-ES_tradnl" dirty="0" err="1" smtClean="0"/>
              <a:t>metodos</a:t>
            </a:r>
            <a:r>
              <a:rPr lang="es-ES_tradnl" dirty="0" smtClean="0"/>
              <a:t> de pago y productos los </a:t>
            </a:r>
            <a:r>
              <a:rPr lang="es-ES_tradnl" dirty="0" err="1" smtClean="0"/>
              <a:t>particionaremos</a:t>
            </a:r>
            <a:r>
              <a:rPr lang="es-ES_tradnl" dirty="0" smtClean="0"/>
              <a:t> por módulo a nivel de identificador de cliente, </a:t>
            </a:r>
            <a:r>
              <a:rPr lang="es-ES_tradnl" dirty="0" err="1" smtClean="0"/>
              <a:t>metodo</a:t>
            </a:r>
            <a:r>
              <a:rPr lang="es-ES_tradnl" dirty="0" smtClean="0"/>
              <a:t> de pago y producto respectivamente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s-ES_tradnl" dirty="0" smtClean="0"/>
              <a:t>Esto sería a nivel teórico, luego nos quedaría hacer una prueba de concepto en la cuál viéramos realmente: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 Particiones, cuántas se hacen por cada tabla y </a:t>
            </a:r>
            <a:r>
              <a:rPr lang="es-ES_tradnl" dirty="0" err="1" smtClean="0"/>
              <a:t>varíando</a:t>
            </a:r>
            <a:r>
              <a:rPr lang="es-ES_tradnl" dirty="0" smtClean="0"/>
              <a:t> el campo elegido para hacerlas, con esto veríamos cuál es el mejor campo para hacer el </a:t>
            </a:r>
            <a:r>
              <a:rPr lang="es-ES_tradnl" dirty="0" err="1" smtClean="0"/>
              <a:t>particionamiento</a:t>
            </a:r>
            <a:r>
              <a:rPr lang="es-ES_tradnl" dirty="0" smtClean="0"/>
              <a:t>.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err="1" smtClean="0"/>
              <a:t>Buckets</a:t>
            </a:r>
            <a:r>
              <a:rPr lang="es-ES_tradnl" dirty="0" smtClean="0"/>
              <a:t>, probar con varias numeraciones para ver la mejor opción</a:t>
            </a:r>
          </a:p>
          <a:p>
            <a:pPr lvl="1" defTabSz="914400">
              <a:spcBef>
                <a:spcPts val="0"/>
              </a:spcBef>
              <a:buClrTx/>
              <a:buSzTx/>
              <a:buFont typeface="Wingdings" charset="2"/>
              <a:buChar char="ü"/>
            </a:pPr>
            <a:r>
              <a:rPr lang="es-ES_tradnl" dirty="0" smtClean="0"/>
              <a:t>Formato, habría que probar los distintos: </a:t>
            </a:r>
            <a:r>
              <a:rPr lang="es-ES_tradnl" dirty="0" err="1" smtClean="0"/>
              <a:t>avro</a:t>
            </a:r>
            <a:r>
              <a:rPr lang="es-ES_tradnl" dirty="0" smtClean="0"/>
              <a:t>, </a:t>
            </a:r>
            <a:r>
              <a:rPr lang="es-ES_tradnl" dirty="0" err="1" smtClean="0"/>
              <a:t>parquet</a:t>
            </a:r>
            <a:r>
              <a:rPr lang="es-ES_tradnl" dirty="0" smtClean="0"/>
              <a:t>, </a:t>
            </a:r>
            <a:r>
              <a:rPr lang="es-ES_tradnl" dirty="0" err="1" smtClean="0"/>
              <a:t>ocr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r>
              <a:rPr lang="es-ES_tradnl" dirty="0" smtClean="0"/>
              <a:t> y ver reducción en disco de cada uno de ellos y tiempos para saber cuál se adapta mejor.</a:t>
            </a:r>
          </a:p>
        </p:txBody>
      </p:sp>
    </p:spTree>
    <p:extLst>
      <p:ext uri="{BB962C8B-B14F-4D97-AF65-F5344CB8AC3E}">
        <p14:creationId xmlns:p14="http://schemas.microsoft.com/office/powerpoint/2010/main" val="18572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95003"/>
            <a:ext cx="9404723" cy="1056903"/>
          </a:xfrm>
        </p:spPr>
        <p:txBody>
          <a:bodyPr/>
          <a:lstStyle/>
          <a:p>
            <a:r>
              <a:rPr lang="es-ES_tradnl" dirty="0" smtClean="0"/>
              <a:t>Decisiones </a:t>
            </a:r>
            <a:r>
              <a:rPr lang="es-ES_tradnl" smtClean="0"/>
              <a:t>modelo lógico 4</a:t>
            </a:r>
            <a:endParaRPr lang="es-ES_tradnl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35472" y="1039092"/>
            <a:ext cx="2963987" cy="3859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Creación tablas en </a:t>
            </a:r>
            <a:r>
              <a:rPr lang="es-ES_tradnl" dirty="0" err="1" smtClean="0"/>
              <a:t>Hive</a:t>
            </a:r>
            <a:r>
              <a:rPr lang="es-ES_tradnl" dirty="0" smtClean="0"/>
              <a:t>:</a:t>
            </a:r>
            <a:endParaRPr lang="es-ES_tradnl" dirty="0"/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2" y="1425039"/>
            <a:ext cx="4068393" cy="5296395"/>
          </a:xfr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69" y="1246908"/>
            <a:ext cx="3611316" cy="54745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588" y="1246909"/>
            <a:ext cx="3894617" cy="54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97972"/>
            <a:ext cx="9404723" cy="1066800"/>
          </a:xfrm>
        </p:spPr>
        <p:txBody>
          <a:bodyPr/>
          <a:lstStyle/>
          <a:p>
            <a:r>
              <a:rPr lang="es-ES_tradnl" dirty="0" smtClean="0"/>
              <a:t>Trazabilidad de los datos</a:t>
            </a:r>
            <a:endParaRPr lang="es-ES_tradn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555667"/>
            <a:ext cx="11424063" cy="4940135"/>
          </a:xfrm>
        </p:spPr>
      </p:pic>
    </p:spTree>
    <p:extLst>
      <p:ext uri="{BB962C8B-B14F-4D97-AF65-F5344CB8AC3E}">
        <p14:creationId xmlns:p14="http://schemas.microsoft.com/office/powerpoint/2010/main" val="10392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1024</TotalTime>
  <Words>1561</Words>
  <Application>Microsoft Macintosh PowerPoint</Application>
  <PresentationFormat>Panorámica</PresentationFormat>
  <Paragraphs>151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Mangal</vt:lpstr>
      <vt:lpstr>Wingdings</vt:lpstr>
      <vt:lpstr>Wingdings 3</vt:lpstr>
      <vt:lpstr>Arial</vt:lpstr>
      <vt:lpstr>Ión</vt:lpstr>
      <vt:lpstr>Big Data Architecture</vt:lpstr>
      <vt:lpstr>Requerimientos del proyecto</vt:lpstr>
      <vt:lpstr>Indicadores para kpis</vt:lpstr>
      <vt:lpstr>Modelo de datos Lógico</vt:lpstr>
      <vt:lpstr>Decisiones modelo lógico Hive 1</vt:lpstr>
      <vt:lpstr>Decisiones modelo lógico Hive 2</vt:lpstr>
      <vt:lpstr>Decisiones modelo lógico Hive 3</vt:lpstr>
      <vt:lpstr>Decisiones modelo lógico 4</vt:lpstr>
      <vt:lpstr>Trazabilidad de los datos</vt:lpstr>
      <vt:lpstr>Ciclo de vida del dato 1 </vt:lpstr>
      <vt:lpstr>Ciclo de vida del dato 2</vt:lpstr>
      <vt:lpstr>Ciclo de vida del dato 3</vt:lpstr>
      <vt:lpstr>Flujo carga de datos períodica</vt:lpstr>
      <vt:lpstr>Carga de datos con sqoop</vt:lpstr>
      <vt:lpstr>Carga de tablas externas de hive y transformación de datos en Stage</vt:lpstr>
      <vt:lpstr>Carga de tablas en Trusted Zone y carga de tablón clientes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Architecture</dc:title>
  <dc:creator>Jose Alberto Sanchez Nieto</dc:creator>
  <cp:lastModifiedBy>Jose Alberto Sanchez Nieto</cp:lastModifiedBy>
  <cp:revision>69</cp:revision>
  <dcterms:created xsi:type="dcterms:W3CDTF">2018-01-10T09:00:40Z</dcterms:created>
  <dcterms:modified xsi:type="dcterms:W3CDTF">2018-01-13T22:07:58Z</dcterms:modified>
</cp:coreProperties>
</file>